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82" r:id="rId2"/>
    <p:sldId id="661" r:id="rId3"/>
    <p:sldId id="478" r:id="rId4"/>
    <p:sldId id="286" r:id="rId5"/>
    <p:sldId id="648" r:id="rId6"/>
    <p:sldId id="663" r:id="rId7"/>
    <p:sldId id="391" r:id="rId8"/>
    <p:sldId id="631" r:id="rId9"/>
    <p:sldId id="644" r:id="rId10"/>
    <p:sldId id="651" r:id="rId11"/>
    <p:sldId id="652" r:id="rId12"/>
    <p:sldId id="654" r:id="rId13"/>
    <p:sldId id="656" r:id="rId14"/>
    <p:sldId id="594" r:id="rId15"/>
    <p:sldId id="660" r:id="rId16"/>
    <p:sldId id="412" r:id="rId17"/>
    <p:sldId id="313" r:id="rId18"/>
    <p:sldId id="662" r:id="rId19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Співвідноше-ння</a:t>
          </a:r>
          <a:r>
            <a:rPr lang="ru-RU" sz="3200" b="1" dirty="0" smtClean="0">
              <a:solidFill>
                <a:schemeClr val="bg1"/>
              </a:solidFill>
            </a:rPr>
            <a:t>  </a:t>
          </a:r>
          <a:r>
            <a:rPr lang="ru-RU" sz="3200" b="1" dirty="0" err="1" smtClean="0">
              <a:solidFill>
                <a:schemeClr val="bg1"/>
              </a:solidFill>
            </a:rPr>
            <a:t>одиниць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довжини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Розклад </a:t>
          </a:r>
          <a:r>
            <a:rPr lang="uk-UA" sz="3200" b="1" dirty="0" err="1" smtClean="0">
              <a:solidFill>
                <a:schemeClr val="bg1"/>
              </a:solidFill>
            </a:rPr>
            <a:t>трицифро-вих</a:t>
          </a:r>
          <a:r>
            <a:rPr lang="uk-UA" sz="3200" b="1" dirty="0" smtClean="0">
              <a:solidFill>
                <a:schemeClr val="bg1"/>
              </a:solidFill>
            </a:rPr>
            <a:t> чисел на доданки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Задачі на відстань 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08046" custLinFactX="402780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6458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9678" custLinFactX="14775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6764" custLinFactX="-256984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611382" y="1071430"/>
          <a:ext cx="4273486" cy="213062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Задачі на відстань </a:t>
          </a:r>
          <a:endParaRPr lang="ru-RU" sz="3200" b="1" kern="1200" dirty="0"/>
        </a:p>
      </dsp:txBody>
      <dsp:txXfrm rot="5400000">
        <a:off x="8682813" y="854696"/>
        <a:ext cx="213062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91294" y="791294"/>
          <a:ext cx="4273486" cy="269089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9089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896288" y="660947"/>
          <a:ext cx="4273486" cy="295159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Співвідноше-ння</a:t>
          </a:r>
          <a:r>
            <a:rPr lang="ru-RU" sz="3200" b="1" kern="1200" dirty="0" smtClean="0">
              <a:solidFill>
                <a:schemeClr val="bg1"/>
              </a:solidFill>
            </a:rPr>
            <a:t>  </a:t>
          </a:r>
          <a:r>
            <a:rPr lang="ru-RU" sz="3200" b="1" kern="1200" dirty="0" err="1" smtClean="0">
              <a:solidFill>
                <a:schemeClr val="bg1"/>
              </a:solidFill>
            </a:rPr>
            <a:t>одиниць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довжини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57236" y="854696"/>
        <a:ext cx="295159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917879" y="788276"/>
          <a:ext cx="4273486" cy="269693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Розклад </a:t>
          </a:r>
          <a:r>
            <a:rPr lang="uk-UA" sz="3200" b="1" kern="1200" dirty="0" err="1" smtClean="0">
              <a:solidFill>
                <a:schemeClr val="bg1"/>
              </a:solidFill>
            </a:rPr>
            <a:t>трицифро-вих</a:t>
          </a:r>
          <a:r>
            <a:rPr lang="uk-UA" sz="3200" b="1" kern="1200" dirty="0" smtClean="0">
              <a:solidFill>
                <a:schemeClr val="bg1"/>
              </a:solidFill>
            </a:rPr>
            <a:t> чисел на доданки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06156" y="854696"/>
        <a:ext cx="269693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4.wdp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57.jpeg"/><Relationship Id="rId3" Type="http://schemas.microsoft.com/office/2007/relationships/hdphoto" Target="../media/hdphoto6.wdp"/><Relationship Id="rId7" Type="http://schemas.openxmlformats.org/officeDocument/2006/relationships/image" Target="../media/image54.png"/><Relationship Id="rId12" Type="http://schemas.microsoft.com/office/2007/relationships/hdphoto" Target="../media/hdphoto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microsoft.com/office/2007/relationships/hdphoto" Target="../media/hdphoto8.wdp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Розрядні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доданки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трицифрових</a:t>
            </a:r>
            <a:r>
              <a:rPr lang="ru-RU" sz="4000" b="1" dirty="0">
                <a:solidFill>
                  <a:srgbClr val="7030A0"/>
                </a:solidFill>
              </a:rPr>
              <a:t> чисел. </a:t>
            </a:r>
            <a:r>
              <a:rPr lang="ru-RU" sz="4000" b="1" dirty="0" err="1">
                <a:solidFill>
                  <a:srgbClr val="7030A0"/>
                </a:solidFill>
              </a:rPr>
              <a:t>Співвідношення</a:t>
            </a:r>
            <a:r>
              <a:rPr lang="ru-RU" sz="4000" b="1" dirty="0">
                <a:solidFill>
                  <a:srgbClr val="7030A0"/>
                </a:solidFill>
              </a:rPr>
              <a:t> між </a:t>
            </a:r>
            <a:r>
              <a:rPr lang="ru-RU" sz="4000" b="1" dirty="0" err="1">
                <a:solidFill>
                  <a:srgbClr val="7030A0"/>
                </a:solidFill>
              </a:rPr>
              <a:t>одиницями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довжини</a:t>
            </a:r>
            <a:r>
              <a:rPr lang="ru-RU" sz="4000" b="1" dirty="0">
                <a:solidFill>
                  <a:srgbClr val="7030A0"/>
                </a:solidFill>
              </a:rPr>
              <a:t>. Задачі на </a:t>
            </a:r>
            <a:r>
              <a:rPr lang="ru-RU" sz="4000" b="1" dirty="0" err="1">
                <a:solidFill>
                  <a:srgbClr val="7030A0"/>
                </a:solidFill>
              </a:rPr>
              <a:t>відстань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21" y="992812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741421" y="412029"/>
            <a:ext cx="10646883" cy="6420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Пригадай </a:t>
            </a:r>
            <a:r>
              <a:rPr lang="ru-RU" sz="3600" b="1" dirty="0" err="1">
                <a:solidFill>
                  <a:schemeClr val="bg1"/>
                </a:solidFill>
              </a:rPr>
              <a:t>співвідношення</a:t>
            </a:r>
            <a:r>
              <a:rPr lang="ru-RU" sz="3600" b="1" dirty="0">
                <a:solidFill>
                  <a:schemeClr val="bg1"/>
                </a:solidFill>
              </a:rPr>
              <a:t> між </a:t>
            </a:r>
            <a:r>
              <a:rPr lang="ru-RU" sz="3600" b="1" dirty="0" err="1">
                <a:solidFill>
                  <a:schemeClr val="bg1"/>
                </a:solidFill>
              </a:rPr>
              <a:t>одиницями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довжини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14927" y="247784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67015" y="2454878"/>
            <a:ext cx="454720" cy="567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30813" y="2349674"/>
            <a:ext cx="479306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59474" y="3157485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2034" y="3166044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83774" y="2655076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500592" y="3365708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882766" y="2400545"/>
            <a:ext cx="68435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3459587" y="3141762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942287" y="314176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1956157" y="3874079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509143" y="4060789"/>
            <a:ext cx="312405" cy="28173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40922" y="3878247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7005523" y="240862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3867209" y="3887100"/>
            <a:ext cx="70678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29206" y="3150034"/>
            <a:ext cx="454720" cy="567792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7006490" y="386668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59615" y="2651188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8556118" y="2454193"/>
            <a:ext cx="70678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343891" y="386668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00331" y="3302570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8572199" y="3147863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112092" y="3166044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576812" y="4049650"/>
            <a:ext cx="312405" cy="28173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91548" y="240710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19135" y="2425747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43692" y="3864178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5711" y="381270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24183" y="3809135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30147" y="2454877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21046" y="243884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14313" y="242828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16388" y="3190480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24703" y="3147863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99305" y="3107594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13560" y="3908773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42102" y="3909586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56118" y="3812708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99305" y="3843975"/>
            <a:ext cx="454720" cy="567792"/>
          </a:xfrm>
          <a:prstGeom prst="rect">
            <a:avLst/>
          </a:prstGeom>
        </p:spPr>
      </p:pic>
      <p:sp>
        <p:nvSpPr>
          <p:cNvPr id="1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714548" y="4544965"/>
            <a:ext cx="9367949" cy="65305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7030A0"/>
                </a:solidFill>
              </a:rPr>
              <a:t>Скільки </a:t>
            </a:r>
            <a:r>
              <a:rPr lang="ru-RU" sz="2800" b="1" dirty="0" err="1">
                <a:solidFill>
                  <a:srgbClr val="7030A0"/>
                </a:solidFill>
              </a:rPr>
              <a:t>міліметрів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міститься</a:t>
            </a:r>
            <a:r>
              <a:rPr lang="ru-RU" sz="2800" b="1" dirty="0">
                <a:solidFill>
                  <a:srgbClr val="7030A0"/>
                </a:solidFill>
              </a:rPr>
              <a:t> в 1 м?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1828" y="5672475"/>
            <a:ext cx="454720" cy="567792"/>
          </a:xfrm>
          <a:prstGeom prst="rect">
            <a:avLst/>
          </a:prstGeom>
        </p:spPr>
      </p:pic>
      <p:sp>
        <p:nvSpPr>
          <p:cNvPr id="143" name="Прямокутник 142"/>
          <p:cNvSpPr/>
          <p:nvPr/>
        </p:nvSpPr>
        <p:spPr>
          <a:xfrm>
            <a:off x="2060284" y="5685687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3874" y="5837275"/>
            <a:ext cx="312405" cy="28173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59474" y="5678753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78961" y="560994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49537" y="5632207"/>
            <a:ext cx="454720" cy="567792"/>
          </a:xfrm>
          <a:prstGeom prst="rect">
            <a:avLst/>
          </a:prstGeom>
        </p:spPr>
      </p:pic>
      <p:sp>
        <p:nvSpPr>
          <p:cNvPr id="148" name="Прямокутник 147"/>
          <p:cNvSpPr/>
          <p:nvPr/>
        </p:nvSpPr>
        <p:spPr>
          <a:xfrm>
            <a:off x="3412770" y="5646253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70548" y="5815505"/>
            <a:ext cx="312405" cy="281731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29741" y="5813344"/>
            <a:ext cx="312405" cy="28173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15067" y="5683482"/>
            <a:ext cx="454720" cy="56779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0193" y="5609940"/>
            <a:ext cx="454720" cy="567792"/>
          </a:xfrm>
          <a:prstGeom prst="rect">
            <a:avLst/>
          </a:prstGeom>
        </p:spPr>
      </p:pic>
      <p:sp>
        <p:nvSpPr>
          <p:cNvPr id="154" name="Прямокутник 153"/>
          <p:cNvSpPr/>
          <p:nvPr/>
        </p:nvSpPr>
        <p:spPr>
          <a:xfrm>
            <a:off x="5244596" y="5632207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18854" y="5654812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093998" y="5612156"/>
            <a:ext cx="454720" cy="56779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75588" y="5612156"/>
            <a:ext cx="454720" cy="56779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61456" y="5612156"/>
            <a:ext cx="454720" cy="567792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09510" y="3803869"/>
            <a:ext cx="454720" cy="567792"/>
          </a:xfrm>
          <a:prstGeom prst="rect">
            <a:avLst/>
          </a:prstGeom>
        </p:spPr>
      </p:pic>
      <p:sp>
        <p:nvSpPr>
          <p:cNvPr id="160" name="Прямокутник 159"/>
          <p:cNvSpPr/>
          <p:nvPr/>
        </p:nvSpPr>
        <p:spPr>
          <a:xfrm>
            <a:off x="7516462" y="5649325"/>
            <a:ext cx="70678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594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№539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04" y="862666"/>
            <a:ext cx="2662700" cy="3230365"/>
          </a:xfrm>
          <a:prstGeom prst="rect">
            <a:avLst/>
          </a:prstGeom>
        </p:spPr>
      </p:pic>
      <p:sp>
        <p:nvSpPr>
          <p:cNvPr id="77" name="Округлений прямокутник 10"/>
          <p:cNvSpPr/>
          <p:nvPr/>
        </p:nvSpPr>
        <p:spPr>
          <a:xfrm>
            <a:off x="6923176" y="989728"/>
            <a:ext cx="1251085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км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78" name="Округлений прямокутник 10"/>
          <p:cNvSpPr/>
          <p:nvPr/>
        </p:nvSpPr>
        <p:spPr>
          <a:xfrm>
            <a:off x="1549526" y="946222"/>
            <a:ext cx="1413251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мм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79" name="Округлений прямокутник 10"/>
          <p:cNvSpPr/>
          <p:nvPr/>
        </p:nvSpPr>
        <p:spPr>
          <a:xfrm>
            <a:off x="3061433" y="946222"/>
            <a:ext cx="1177630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см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80" name="Округлений прямокутник 10"/>
          <p:cNvSpPr/>
          <p:nvPr/>
        </p:nvSpPr>
        <p:spPr>
          <a:xfrm>
            <a:off x="4476351" y="946222"/>
            <a:ext cx="1311105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err="1" smtClean="0">
                <a:solidFill>
                  <a:srgbClr val="002060"/>
                </a:solidFill>
              </a:rPr>
              <a:t>дм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81" name="Округлений прямокутник 10"/>
          <p:cNvSpPr/>
          <p:nvPr/>
        </p:nvSpPr>
        <p:spPr>
          <a:xfrm>
            <a:off x="5787457" y="946221"/>
            <a:ext cx="1177630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82" name="Дуга 81"/>
          <p:cNvSpPr/>
          <p:nvPr/>
        </p:nvSpPr>
        <p:spPr>
          <a:xfrm rot="9305507">
            <a:off x="1735715" y="311157"/>
            <a:ext cx="2575043" cy="1349683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9192523">
            <a:off x="3275859" y="381154"/>
            <a:ext cx="2364256" cy="1219966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9046266">
            <a:off x="4625655" y="373618"/>
            <a:ext cx="2391187" cy="1235038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уга 88"/>
          <p:cNvSpPr/>
          <p:nvPr/>
        </p:nvSpPr>
        <p:spPr>
          <a:xfrm rot="9046266">
            <a:off x="6089047" y="492715"/>
            <a:ext cx="1896497" cy="1159250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круглений прямокутник 10"/>
          <p:cNvSpPr/>
          <p:nvPr/>
        </p:nvSpPr>
        <p:spPr>
          <a:xfrm>
            <a:off x="1993138" y="1879632"/>
            <a:ext cx="865691" cy="420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Округлений прямокутник 10"/>
          <p:cNvSpPr/>
          <p:nvPr/>
        </p:nvSpPr>
        <p:spPr>
          <a:xfrm>
            <a:off x="3560505" y="1870581"/>
            <a:ext cx="865691" cy="420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Округлений прямокутник 10"/>
          <p:cNvSpPr/>
          <p:nvPr/>
        </p:nvSpPr>
        <p:spPr>
          <a:xfrm>
            <a:off x="4904857" y="1856889"/>
            <a:ext cx="865691" cy="420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Округлений прямокутник 10"/>
          <p:cNvSpPr/>
          <p:nvPr/>
        </p:nvSpPr>
        <p:spPr>
          <a:xfrm>
            <a:off x="6158038" y="1843741"/>
            <a:ext cx="1201380" cy="420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65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1007541" y="477466"/>
            <a:ext cx="9954626" cy="7137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Запиши в сантиметрах </a:t>
            </a:r>
            <a:r>
              <a:rPr lang="ru-RU" sz="4000" b="1" dirty="0" err="1">
                <a:solidFill>
                  <a:schemeClr val="bg1"/>
                </a:solidFill>
              </a:rPr>
              <a:t>кожну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довжину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6823" y="4726103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3218" y="2636831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9088" y="3330149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4323990" y="245501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2682474" y="320996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956157" y="3178561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85167" y="4046049"/>
            <a:ext cx="312405" cy="281731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3409534" y="389445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2317798" y="3908773"/>
            <a:ext cx="70678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37" name="Прямокутник 36"/>
          <p:cNvSpPr/>
          <p:nvPr/>
        </p:nvSpPr>
        <p:spPr>
          <a:xfrm>
            <a:off x="2293427" y="2456885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1051" y="2436865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26391" y="2424210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61950" y="2466918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71994" y="2425195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57144" y="2429675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471322" y="2460308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35988" y="2451966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70870" y="2666871"/>
            <a:ext cx="312405" cy="28173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07328" y="3897645"/>
            <a:ext cx="454720" cy="567792"/>
          </a:xfrm>
          <a:prstGeom prst="rect">
            <a:avLst/>
          </a:prstGeom>
        </p:spPr>
      </p:pic>
      <p:sp>
        <p:nvSpPr>
          <p:cNvPr id="154" name="Прямокутник 153"/>
          <p:cNvSpPr/>
          <p:nvPr/>
        </p:nvSpPr>
        <p:spPr>
          <a:xfrm>
            <a:off x="4133218" y="3197738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30338" y="2448936"/>
            <a:ext cx="454720" cy="567792"/>
          </a:xfrm>
          <a:prstGeom prst="rect">
            <a:avLst/>
          </a:prstGeom>
        </p:spPr>
      </p:pic>
      <p:sp>
        <p:nvSpPr>
          <p:cNvPr id="160" name="Прямокутник 159"/>
          <p:cNvSpPr/>
          <p:nvPr/>
        </p:nvSpPr>
        <p:spPr>
          <a:xfrm>
            <a:off x="7396743" y="2497639"/>
            <a:ext cx="70678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09812" y="2479234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97572" y="2436865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5705" y="3166952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13192" y="3162337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75413" y="3153136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880889" y="3160589"/>
            <a:ext cx="454720" cy="567792"/>
          </a:xfrm>
          <a:prstGeom prst="rect">
            <a:avLst/>
          </a:prstGeom>
        </p:spPr>
      </p:pic>
      <p:sp>
        <p:nvSpPr>
          <p:cNvPr id="96" name="Прямокутник 95"/>
          <p:cNvSpPr/>
          <p:nvPr/>
        </p:nvSpPr>
        <p:spPr>
          <a:xfrm>
            <a:off x="8860870" y="243606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2926" y="3893887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37834" y="3893887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382415" y="3191685"/>
            <a:ext cx="454720" cy="567792"/>
          </a:xfrm>
          <a:prstGeom prst="rect">
            <a:avLst/>
          </a:prstGeom>
        </p:spPr>
      </p:pic>
      <p:sp>
        <p:nvSpPr>
          <p:cNvPr id="109" name="Прямокутник 108"/>
          <p:cNvSpPr/>
          <p:nvPr/>
        </p:nvSpPr>
        <p:spPr>
          <a:xfrm>
            <a:off x="6755681" y="3169234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181580" y="3336960"/>
            <a:ext cx="312405" cy="28173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514266" y="320380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14539" y="314003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38430" y="3160589"/>
            <a:ext cx="454720" cy="5677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527253" y="3189097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55129" y="3950310"/>
            <a:ext cx="420547" cy="534723"/>
          </a:xfrm>
          <a:prstGeom prst="rect">
            <a:avLst/>
          </a:prstGeom>
        </p:spPr>
      </p:pic>
      <p:sp>
        <p:nvSpPr>
          <p:cNvPr id="138" name="Прямокутник 137"/>
          <p:cNvSpPr/>
          <p:nvPr/>
        </p:nvSpPr>
        <p:spPr>
          <a:xfrm>
            <a:off x="6733890" y="3876769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179160" y="4089137"/>
            <a:ext cx="312405" cy="28173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31352" y="3935794"/>
            <a:ext cx="420547" cy="534723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02125" y="3870533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88715" y="3891257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478225" y="387413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7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594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№540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10" y="3502419"/>
            <a:ext cx="3339571" cy="32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96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56823" y="4726103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10141" y="4583147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916687" y="2644587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9245175" y="248211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32" name="Прямокутник 31"/>
          <p:cNvSpPr/>
          <p:nvPr/>
        </p:nvSpPr>
        <p:spPr>
          <a:xfrm>
            <a:off x="6685904" y="4613931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77606" y="4048496"/>
            <a:ext cx="312405" cy="281731"/>
          </a:xfrm>
          <a:prstGeom prst="rect">
            <a:avLst/>
          </a:prstGeom>
        </p:spPr>
      </p:pic>
      <p:sp>
        <p:nvSpPr>
          <p:cNvPr id="39" name="Прямокутник 38"/>
          <p:cNvSpPr/>
          <p:nvPr/>
        </p:nvSpPr>
        <p:spPr>
          <a:xfrm>
            <a:off x="6741303" y="3904479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66142" y="4794087"/>
            <a:ext cx="312405" cy="28173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526847" y="2454192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316984" y="3865979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42297" r="77379" b="43861"/>
          <a:stretch/>
        </p:blipFill>
        <p:spPr>
          <a:xfrm>
            <a:off x="8930160" y="3865980"/>
            <a:ext cx="454720" cy="567792"/>
          </a:xfrm>
          <a:prstGeom prst="rect">
            <a:avLst/>
          </a:prstGeom>
        </p:spPr>
      </p:pic>
      <p:sp>
        <p:nvSpPr>
          <p:cNvPr id="143" name="Прямокутник 142"/>
          <p:cNvSpPr/>
          <p:nvPr/>
        </p:nvSpPr>
        <p:spPr>
          <a:xfrm>
            <a:off x="6754369" y="2485241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25113" y="4607829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71322" y="2454193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56457" y="2461923"/>
            <a:ext cx="454720" cy="567792"/>
          </a:xfrm>
          <a:prstGeom prst="rect">
            <a:avLst/>
          </a:prstGeom>
        </p:spPr>
      </p:pic>
      <p:sp>
        <p:nvSpPr>
          <p:cNvPr id="92" name="Прямокутник 91"/>
          <p:cNvSpPr/>
          <p:nvPr/>
        </p:nvSpPr>
        <p:spPr>
          <a:xfrm>
            <a:off x="7418869" y="2467965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278705" y="2487984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67465" y="2479190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49753" y="3890807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28649" y="3904479"/>
            <a:ext cx="454720" cy="567792"/>
          </a:xfrm>
          <a:prstGeom prst="rect">
            <a:avLst/>
          </a:prstGeom>
        </p:spPr>
      </p:pic>
      <p:sp>
        <p:nvSpPr>
          <p:cNvPr id="111" name="Прямокутник 110"/>
          <p:cNvSpPr/>
          <p:nvPr/>
        </p:nvSpPr>
        <p:spPr>
          <a:xfrm>
            <a:off x="9649843" y="394066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398522" y="4608692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05654" y="4611700"/>
            <a:ext cx="454720" cy="567792"/>
          </a:xfrm>
          <a:prstGeom prst="rect">
            <a:avLst/>
          </a:prstGeom>
        </p:spPr>
      </p:pic>
      <p:sp>
        <p:nvSpPr>
          <p:cNvPr id="123" name="Прямокутник 122"/>
          <p:cNvSpPr/>
          <p:nvPr/>
        </p:nvSpPr>
        <p:spPr>
          <a:xfrm>
            <a:off x="7719497" y="4600740"/>
            <a:ext cx="68435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557222" y="4639070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299763" y="4607830"/>
            <a:ext cx="454720" cy="567792"/>
          </a:xfrm>
          <a:prstGeom prst="rect">
            <a:avLst/>
          </a:prstGeom>
        </p:spPr>
      </p:pic>
      <p:sp>
        <p:nvSpPr>
          <p:cNvPr id="126" name="Прямокутник 125"/>
          <p:cNvSpPr/>
          <p:nvPr/>
        </p:nvSpPr>
        <p:spPr>
          <a:xfrm>
            <a:off x="9606123" y="4642157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57037" y="3200750"/>
            <a:ext cx="454720" cy="567792"/>
          </a:xfrm>
          <a:prstGeom prst="rect">
            <a:avLst/>
          </a:prstGeom>
        </p:spPr>
      </p:pic>
      <p:sp>
        <p:nvSpPr>
          <p:cNvPr id="128" name="Прямокутник 127"/>
          <p:cNvSpPr/>
          <p:nvPr/>
        </p:nvSpPr>
        <p:spPr>
          <a:xfrm>
            <a:off x="6754369" y="3190899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55869" y="3187119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66208" y="3147639"/>
            <a:ext cx="454720" cy="567792"/>
          </a:xfrm>
          <a:prstGeom prst="rect">
            <a:avLst/>
          </a:prstGeom>
        </p:spPr>
      </p:pic>
      <p:sp>
        <p:nvSpPr>
          <p:cNvPr id="131" name="Прямокутник 130"/>
          <p:cNvSpPr/>
          <p:nvPr/>
        </p:nvSpPr>
        <p:spPr>
          <a:xfrm>
            <a:off x="7733013" y="3178561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65147" y="3364617"/>
            <a:ext cx="312405" cy="28173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635891" y="3199664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67465" y="3199327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81715" y="3137970"/>
            <a:ext cx="454720" cy="567792"/>
          </a:xfrm>
          <a:prstGeom prst="rect">
            <a:avLst/>
          </a:prstGeom>
        </p:spPr>
      </p:pic>
      <p:sp>
        <p:nvSpPr>
          <p:cNvPr id="137" name="Прямокутник 136"/>
          <p:cNvSpPr/>
          <p:nvPr/>
        </p:nvSpPr>
        <p:spPr>
          <a:xfrm>
            <a:off x="9594402" y="3206498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1940" y="2476523"/>
            <a:ext cx="454720" cy="567792"/>
          </a:xfrm>
          <a:prstGeom prst="rect">
            <a:avLst/>
          </a:prstGeom>
        </p:spPr>
      </p:pic>
      <p:sp>
        <p:nvSpPr>
          <p:cNvPr id="110" name="Прямокутник 109"/>
          <p:cNvSpPr/>
          <p:nvPr/>
        </p:nvSpPr>
        <p:spPr>
          <a:xfrm>
            <a:off x="2020435" y="2476404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01153" y="2461923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4468" y="2454191"/>
            <a:ext cx="454720" cy="5677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036558" y="247640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38302" y="2644587"/>
            <a:ext cx="312405" cy="28173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02520" y="2464155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79851" y="2473235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07510" y="2440739"/>
            <a:ext cx="454720" cy="567792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64036" y="2492998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31940" y="3187119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007991" y="3174011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84863" y="3174012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07775" y="3182569"/>
            <a:ext cx="454720" cy="567792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035706" y="3187477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5398" y="3376114"/>
            <a:ext cx="312405" cy="28173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00259" y="3174012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99836" y="3192964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31410" y="3182568"/>
            <a:ext cx="454720" cy="56779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864036" y="3198007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3438" y="3916645"/>
            <a:ext cx="454720" cy="567792"/>
          </a:xfrm>
          <a:prstGeom prst="rect">
            <a:avLst/>
          </a:prstGeom>
        </p:spPr>
      </p:pic>
      <p:sp>
        <p:nvSpPr>
          <p:cNvPr id="152" name="Прямокутник 151"/>
          <p:cNvSpPr/>
          <p:nvPr/>
        </p:nvSpPr>
        <p:spPr>
          <a:xfrm>
            <a:off x="2023248" y="3917093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41515" y="3886100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38353" y="3922190"/>
            <a:ext cx="454720" cy="567792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3035706" y="3911291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5398" y="4073881"/>
            <a:ext cx="312405" cy="28173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54851" y="3891107"/>
            <a:ext cx="454720" cy="56779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56361" y="3886100"/>
            <a:ext cx="454720" cy="567792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43063" y="3899853"/>
            <a:ext cx="454720" cy="567792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4878138" y="389985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21183" y="4615307"/>
            <a:ext cx="454720" cy="567792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2047778" y="4598189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3852" y="4631049"/>
            <a:ext cx="454720" cy="56779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06920" y="4635106"/>
            <a:ext cx="454720" cy="567792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3072560" y="4621952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78296" y="4794087"/>
            <a:ext cx="312405" cy="28173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895873" y="4631049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92341" y="4642456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83258" y="4635106"/>
            <a:ext cx="454720" cy="567792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4875684" y="4648858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FD9A5B55-7D70-47F4-9F05-570496CF16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43000" r="77042" b="43158"/>
          <a:stretch/>
        </p:blipFill>
        <p:spPr>
          <a:xfrm>
            <a:off x="7141106" y="390447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CABFABB9-8172-4561-990D-FFE4B03EA7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78803" y="3876167"/>
            <a:ext cx="454720" cy="567792"/>
          </a:xfrm>
          <a:prstGeom prst="rect">
            <a:avLst/>
          </a:prstGeom>
        </p:spPr>
      </p:pic>
      <p:sp>
        <p:nvSpPr>
          <p:cNvPr id="105" name="Прямокутник 104">
            <a:extLst>
              <a:ext uri="{FF2B5EF4-FFF2-40B4-BE49-F238E27FC236}">
                <a16:creationId xmlns="" xmlns:a16="http://schemas.microsoft.com/office/drawing/2014/main" id="{F8A0DD65-C0CF-4C85-BF90-63132FC60337}"/>
              </a:ext>
            </a:extLst>
          </p:cNvPr>
          <p:cNvSpPr/>
          <p:nvPr/>
        </p:nvSpPr>
        <p:spPr>
          <a:xfrm>
            <a:off x="7743375" y="3916345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594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№541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15" name="Прямоугольник 4"/>
          <p:cNvSpPr/>
          <p:nvPr/>
        </p:nvSpPr>
        <p:spPr>
          <a:xfrm>
            <a:off x="1007541" y="477466"/>
            <a:ext cx="9954626" cy="7137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Запиши в сантиметрах </a:t>
            </a:r>
            <a:r>
              <a:rPr lang="ru-RU" sz="4000" b="1" dirty="0" err="1">
                <a:solidFill>
                  <a:schemeClr val="bg1"/>
                </a:solidFill>
              </a:rPr>
              <a:t>кожну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довжину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573131" y="1249613"/>
            <a:ext cx="9196063" cy="10923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Міркуй</a:t>
            </a:r>
            <a:r>
              <a:rPr lang="ru-RU" sz="2800" b="1" dirty="0">
                <a:solidFill>
                  <a:schemeClr val="bg1"/>
                </a:solidFill>
              </a:rPr>
              <a:t> так: </a:t>
            </a:r>
            <a:r>
              <a:rPr lang="ru-RU" sz="2800" b="1" dirty="0" smtClean="0">
                <a:solidFill>
                  <a:schemeClr val="bg1"/>
                </a:solidFill>
              </a:rPr>
              <a:t>5м 30см</a:t>
            </a:r>
            <a:r>
              <a:rPr lang="ru-RU" sz="2800" b="1" dirty="0">
                <a:solidFill>
                  <a:schemeClr val="bg1"/>
                </a:solidFill>
              </a:rPr>
              <a:t>. В 1 м — </a:t>
            </a:r>
            <a:r>
              <a:rPr lang="ru-RU" sz="2800" b="1" dirty="0" smtClean="0">
                <a:solidFill>
                  <a:schemeClr val="bg1"/>
                </a:solidFill>
              </a:rPr>
              <a:t>100см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5м </a:t>
            </a:r>
            <a:r>
              <a:rPr lang="ru-RU" sz="2800" b="1" dirty="0">
                <a:solidFill>
                  <a:schemeClr val="bg1"/>
                </a:solidFill>
              </a:rPr>
              <a:t>— це </a:t>
            </a:r>
            <a:r>
              <a:rPr lang="ru-RU" sz="2800" b="1" dirty="0" smtClean="0">
                <a:solidFill>
                  <a:schemeClr val="bg1"/>
                </a:solidFill>
              </a:rPr>
              <a:t>500см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5м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smtClean="0">
                <a:solidFill>
                  <a:schemeClr val="bg1"/>
                </a:solidFill>
              </a:rPr>
              <a:t>30см </a:t>
            </a:r>
            <a:r>
              <a:rPr lang="ru-RU" sz="2800" b="1" dirty="0">
                <a:solidFill>
                  <a:schemeClr val="bg1"/>
                </a:solidFill>
              </a:rPr>
              <a:t>— це </a:t>
            </a:r>
            <a:r>
              <a:rPr lang="ru-RU" sz="2800" b="1" dirty="0" smtClean="0">
                <a:solidFill>
                  <a:schemeClr val="bg1"/>
                </a:solidFill>
              </a:rPr>
              <a:t>500см </a:t>
            </a:r>
            <a:r>
              <a:rPr lang="ru-RU" sz="2800" b="1" dirty="0">
                <a:solidFill>
                  <a:schemeClr val="bg1"/>
                </a:solidFill>
              </a:rPr>
              <a:t>і </a:t>
            </a:r>
            <a:r>
              <a:rPr lang="ru-RU" sz="2800" b="1" dirty="0" smtClean="0">
                <a:solidFill>
                  <a:schemeClr val="bg1"/>
                </a:solidFill>
              </a:rPr>
              <a:t>30см</a:t>
            </a:r>
            <a:r>
              <a:rPr lang="ru-RU" sz="2800" b="1" dirty="0">
                <a:solidFill>
                  <a:schemeClr val="bg1"/>
                </a:solidFill>
              </a:rPr>
              <a:t>, або </a:t>
            </a:r>
            <a:r>
              <a:rPr lang="ru-RU" sz="2800" b="1" dirty="0" smtClean="0">
                <a:solidFill>
                  <a:schemeClr val="bg1"/>
                </a:solidFill>
              </a:rPr>
              <a:t>530см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573131" y="5580830"/>
            <a:ext cx="9328642" cy="667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/>
              <a:t>Візьми</a:t>
            </a:r>
            <a:r>
              <a:rPr lang="ru-RU" sz="2800" b="1" dirty="0"/>
              <a:t> до </a:t>
            </a:r>
            <a:r>
              <a:rPr lang="ru-RU" sz="2800" b="1" dirty="0" err="1"/>
              <a:t>уваги</a:t>
            </a:r>
            <a:r>
              <a:rPr lang="ru-RU" sz="2800" b="1" dirty="0"/>
              <a:t>! </a:t>
            </a:r>
            <a:r>
              <a:rPr lang="ru-RU" sz="2800" b="1" dirty="0" smtClean="0"/>
              <a:t>2м 2см </a:t>
            </a:r>
            <a:r>
              <a:rPr lang="ru-RU" sz="2800" b="1" dirty="0"/>
              <a:t>можна </a:t>
            </a:r>
            <a:r>
              <a:rPr lang="ru-RU" sz="2800" b="1" dirty="0" err="1"/>
              <a:t>записати</a:t>
            </a:r>
            <a:r>
              <a:rPr lang="ru-RU" sz="2800" b="1" dirty="0"/>
              <a:t> так: </a:t>
            </a:r>
            <a:r>
              <a:rPr lang="ru-RU" sz="2800" b="1" dirty="0" smtClean="0"/>
              <a:t>2м 02см</a:t>
            </a:r>
            <a:r>
              <a:rPr lang="ru-RU" sz="2800" b="1" dirty="0"/>
              <a:t>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18253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763439" y="411317"/>
            <a:ext cx="10585175" cy="7142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Запиши в метрах і сантиметрах </a:t>
            </a:r>
            <a:r>
              <a:rPr lang="ru-RU" sz="3600" b="1" dirty="0" err="1">
                <a:solidFill>
                  <a:schemeClr val="bg1"/>
                </a:solidFill>
              </a:rPr>
              <a:t>кожну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довжину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289516" y="5574468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25809" y="3180889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03610" y="2472807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89649" y="3160862"/>
            <a:ext cx="454720" cy="567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78069" y="5412006"/>
            <a:ext cx="479306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8992" y="3187346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904979" y="3160862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3996" y="2441471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7257" y="244569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51124" y="2467455"/>
            <a:ext cx="454720" cy="5677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775839" y="2463561"/>
            <a:ext cx="47930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1265" y="2669094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4474" y="3350606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807389" y="3121517"/>
            <a:ext cx="47930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4896463" y="2489681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2675673" y="318212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818474" y="4631088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2686432" y="250788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6232" y="4000278"/>
            <a:ext cx="312405" cy="28173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187393" y="2463561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64841" y="3859677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7744826" y="2467455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4855628" y="321292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2643166" y="4616131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16099" y="4620765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25809" y="3878255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3786763" y="3918889"/>
            <a:ext cx="480444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01266" y="4737487"/>
            <a:ext cx="312405" cy="28173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36870" y="2483933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40243" y="3131865"/>
            <a:ext cx="454720" cy="567792"/>
          </a:xfrm>
          <a:prstGeom prst="rect">
            <a:avLst/>
          </a:prstGeom>
        </p:spPr>
      </p:pic>
      <p:sp>
        <p:nvSpPr>
          <p:cNvPr id="28" name="Прямокутник 27"/>
          <p:cNvSpPr/>
          <p:nvPr/>
        </p:nvSpPr>
        <p:spPr>
          <a:xfrm>
            <a:off x="8908454" y="2475373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21540" y="3893230"/>
            <a:ext cx="454720" cy="567792"/>
          </a:xfrm>
          <a:prstGeom prst="rect">
            <a:avLst/>
          </a:prstGeom>
        </p:spPr>
      </p:pic>
      <p:sp>
        <p:nvSpPr>
          <p:cNvPr id="29" name="Прямокутник 28"/>
          <p:cNvSpPr/>
          <p:nvPr/>
        </p:nvSpPr>
        <p:spPr>
          <a:xfrm>
            <a:off x="4891657" y="461650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30" name="Прямокутник 29"/>
          <p:cNvSpPr/>
          <p:nvPr/>
        </p:nvSpPr>
        <p:spPr>
          <a:xfrm>
            <a:off x="9186676" y="3175647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89517" y="2590031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9964356" y="248393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32" name="Прямокутник 31"/>
          <p:cNvSpPr/>
          <p:nvPr/>
        </p:nvSpPr>
        <p:spPr>
          <a:xfrm>
            <a:off x="7807818" y="389788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625964" y="3328235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10246865" y="3159914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7876034" y="315520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48634" y="3880692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89804" y="4606867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694940" y="4594388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14266" y="3886563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87343" y="3183728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40936" y="4616131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753211" y="3879455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978222" y="3909350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36870" y="4621115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934580" y="3909769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603697" y="4046094"/>
            <a:ext cx="312405" cy="28173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63" y="4856145"/>
            <a:ext cx="5572380" cy="18271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25557" y="317979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14921" y="3182584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16099" y="3167307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31940" y="3864872"/>
            <a:ext cx="454720" cy="567792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2692942" y="3932589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81533" y="3882404"/>
            <a:ext cx="454720" cy="56779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804142" y="3917240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48313" y="4624691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784761" y="2444231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632620" y="2460640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714117" y="2483933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95320" y="2469426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05939" y="3163288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04539" y="3160862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75922" y="3141045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098545" y="3871362"/>
            <a:ext cx="454720" cy="567792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9243589" y="3919114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33706" y="3880215"/>
            <a:ext cx="454720" cy="567792"/>
          </a:xfrm>
          <a:prstGeom prst="rect">
            <a:avLst/>
          </a:prstGeom>
        </p:spPr>
      </p:pic>
      <p:sp>
        <p:nvSpPr>
          <p:cNvPr id="44" name="Прямокутник 43"/>
          <p:cNvSpPr/>
          <p:nvPr/>
        </p:nvSpPr>
        <p:spPr>
          <a:xfrm>
            <a:off x="10263787" y="3919113"/>
            <a:ext cx="62828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EA444C77-8678-42A2-8B63-69AFB34BF2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62771" y="2482028"/>
            <a:ext cx="420547" cy="534723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7C4CB8F5-92B0-464E-9BF1-DE3A8FB1FF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95717" y="2482028"/>
            <a:ext cx="420547" cy="534723"/>
          </a:xfrm>
          <a:prstGeom prst="rect">
            <a:avLst/>
          </a:prstGeom>
        </p:spPr>
      </p:pic>
      <p:sp>
        <p:nvSpPr>
          <p:cNvPr id="10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594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Ст.97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№542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25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629725" y="1190566"/>
            <a:ext cx="10907872" cy="1087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Міркуй</a:t>
            </a:r>
            <a:r>
              <a:rPr lang="ru-RU" sz="2800" b="1" dirty="0">
                <a:solidFill>
                  <a:schemeClr val="bg1"/>
                </a:solidFill>
              </a:rPr>
              <a:t> так: </a:t>
            </a:r>
            <a:r>
              <a:rPr lang="ru-RU" sz="2800" b="1" dirty="0" smtClean="0">
                <a:solidFill>
                  <a:schemeClr val="bg1"/>
                </a:solidFill>
              </a:rPr>
              <a:t>570см</a:t>
            </a:r>
            <a:r>
              <a:rPr lang="ru-RU" sz="2800" b="1" dirty="0">
                <a:solidFill>
                  <a:schemeClr val="bg1"/>
                </a:solidFill>
              </a:rPr>
              <a:t>. В </a:t>
            </a:r>
            <a:r>
              <a:rPr lang="ru-RU" sz="2800" b="1" dirty="0" smtClean="0">
                <a:solidFill>
                  <a:schemeClr val="bg1"/>
                </a:solidFill>
              </a:rPr>
              <a:t>1м </a:t>
            </a:r>
            <a:r>
              <a:rPr lang="ru-RU" sz="2800" b="1" dirty="0">
                <a:solidFill>
                  <a:schemeClr val="bg1"/>
                </a:solidFill>
              </a:rPr>
              <a:t>— </a:t>
            </a:r>
            <a:r>
              <a:rPr lang="ru-RU" sz="2800" b="1" dirty="0" smtClean="0">
                <a:solidFill>
                  <a:schemeClr val="bg1"/>
                </a:solidFill>
              </a:rPr>
              <a:t>100см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Отже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відстань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570см </a:t>
            </a:r>
            <a:r>
              <a:rPr lang="ru-RU" sz="2800" b="1" dirty="0" err="1">
                <a:solidFill>
                  <a:schemeClr val="bg1"/>
                </a:solidFill>
              </a:rPr>
              <a:t>містить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стільки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метрів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сотень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числі</a:t>
            </a:r>
            <a:r>
              <a:rPr lang="ru-RU" sz="2800" b="1" dirty="0">
                <a:solidFill>
                  <a:schemeClr val="bg1"/>
                </a:solidFill>
              </a:rPr>
              <a:t> 570, </a:t>
            </a:r>
            <a:r>
              <a:rPr lang="ru-RU" sz="2800" b="1" dirty="0" err="1">
                <a:solidFill>
                  <a:schemeClr val="bg1"/>
                </a:solidFill>
              </a:rPr>
              <a:t>тобто</a:t>
            </a:r>
            <a:r>
              <a:rPr lang="ru-RU" sz="2800" b="1" dirty="0">
                <a:solidFill>
                  <a:schemeClr val="bg1"/>
                </a:solidFill>
              </a:rPr>
              <a:t> 5. </a:t>
            </a:r>
            <a:r>
              <a:rPr lang="ru-RU" sz="2800" b="1" dirty="0" smtClean="0">
                <a:solidFill>
                  <a:schemeClr val="bg1"/>
                </a:solidFill>
              </a:rPr>
              <a:t>570см </a:t>
            </a:r>
            <a:r>
              <a:rPr lang="ru-RU" sz="2800" b="1" dirty="0">
                <a:solidFill>
                  <a:schemeClr val="bg1"/>
                </a:solidFill>
              </a:rPr>
              <a:t>= </a:t>
            </a:r>
            <a:r>
              <a:rPr lang="ru-RU" sz="2800" b="1" dirty="0" smtClean="0">
                <a:solidFill>
                  <a:schemeClr val="bg1"/>
                </a:solidFill>
              </a:rPr>
              <a:t>5м70см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2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17185" y="5365299"/>
            <a:ext cx="581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Києва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Ржищева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км .  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565484" y="1272200"/>
            <a:ext cx="5979239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Макар </a:t>
            </a:r>
            <a:r>
              <a:rPr lang="ru-RU" sz="2800" b="1" dirty="0" err="1">
                <a:solidFill>
                  <a:schemeClr val="bg1"/>
                </a:solidFill>
              </a:rPr>
              <a:t>поїхав</a:t>
            </a:r>
            <a:r>
              <a:rPr lang="ru-RU" sz="2800" b="1" dirty="0">
                <a:solidFill>
                  <a:schemeClr val="bg1"/>
                </a:solidFill>
              </a:rPr>
              <a:t> з татом із Києва до </a:t>
            </a:r>
            <a:r>
              <a:rPr lang="ru-RU" sz="2800" b="1" dirty="0" err="1">
                <a:solidFill>
                  <a:schemeClr val="bg1"/>
                </a:solidFill>
              </a:rPr>
              <a:t>Ржищева</a:t>
            </a:r>
            <a:r>
              <a:rPr lang="ru-RU" sz="2800" b="1" dirty="0">
                <a:solidFill>
                  <a:schemeClr val="bg1"/>
                </a:solidFill>
              </a:rPr>
              <a:t> через </a:t>
            </a:r>
            <a:r>
              <a:rPr lang="ru-RU" sz="2800" b="1" dirty="0" err="1">
                <a:solidFill>
                  <a:schemeClr val="bg1"/>
                </a:solidFill>
              </a:rPr>
              <a:t>Кагарлик</a:t>
            </a:r>
            <a:r>
              <a:rPr lang="ru-RU" sz="2800" b="1" dirty="0">
                <a:solidFill>
                  <a:schemeClr val="bg1"/>
                </a:solidFill>
              </a:rPr>
              <a:t>. Перед </a:t>
            </a:r>
            <a:r>
              <a:rPr lang="ru-RU" sz="2800" b="1" dirty="0" err="1">
                <a:solidFill>
                  <a:schemeClr val="bg1"/>
                </a:solidFill>
              </a:rPr>
              <a:t>поїздкою</a:t>
            </a:r>
            <a:r>
              <a:rPr lang="ru-RU" sz="2800" b="1" dirty="0">
                <a:solidFill>
                  <a:schemeClr val="bg1"/>
                </a:solidFill>
              </a:rPr>
              <a:t> Макар </a:t>
            </a:r>
            <a:r>
              <a:rPr lang="ru-RU" sz="2800" b="1" dirty="0" err="1">
                <a:solidFill>
                  <a:schemeClr val="bg1"/>
                </a:solidFill>
              </a:rPr>
              <a:t>розглянув</a:t>
            </a:r>
            <a:r>
              <a:rPr lang="ru-RU" sz="2800" b="1" dirty="0">
                <a:solidFill>
                  <a:schemeClr val="bg1"/>
                </a:solidFill>
              </a:rPr>
              <a:t> карту </a:t>
            </a:r>
            <a:r>
              <a:rPr lang="ru-RU" sz="2800" b="1" dirty="0" err="1">
                <a:solidFill>
                  <a:schemeClr val="bg1"/>
                </a:solidFill>
              </a:rPr>
              <a:t>доріг</a:t>
            </a:r>
            <a:r>
              <a:rPr lang="ru-RU" sz="2800" b="1" dirty="0">
                <a:solidFill>
                  <a:schemeClr val="bg1"/>
                </a:solidFill>
              </a:rPr>
              <a:t> і дізнався, що </a:t>
            </a:r>
            <a:r>
              <a:rPr lang="ru-RU" sz="2800" b="1" dirty="0" err="1">
                <a:solidFill>
                  <a:schemeClr val="bg1"/>
                </a:solidFill>
              </a:rPr>
              <a:t>відстань</a:t>
            </a:r>
            <a:r>
              <a:rPr lang="ru-RU" sz="2800" b="1" dirty="0">
                <a:solidFill>
                  <a:schemeClr val="bg1"/>
                </a:solidFill>
              </a:rPr>
              <a:t> від Києва до </a:t>
            </a:r>
            <a:r>
              <a:rPr lang="ru-RU" sz="2800" b="1" dirty="0" err="1">
                <a:solidFill>
                  <a:schemeClr val="bg1"/>
                </a:solidFill>
              </a:rPr>
              <a:t>Кагарлика</a:t>
            </a:r>
            <a:r>
              <a:rPr lang="ru-RU" sz="2800" b="1" dirty="0">
                <a:solidFill>
                  <a:schemeClr val="bg1"/>
                </a:solidFill>
              </a:rPr>
              <a:t> становить </a:t>
            </a:r>
            <a:r>
              <a:rPr lang="ru-RU" sz="2800" b="1" dirty="0" smtClean="0">
                <a:solidFill>
                  <a:schemeClr val="bg1"/>
                </a:solidFill>
              </a:rPr>
              <a:t>78км </a:t>
            </a:r>
            <a:r>
              <a:rPr lang="ru-RU" sz="2800" b="1" dirty="0">
                <a:solidFill>
                  <a:schemeClr val="bg1"/>
                </a:solidFill>
              </a:rPr>
              <a:t>і від </a:t>
            </a:r>
            <a:r>
              <a:rPr lang="ru-RU" sz="2800" b="1" dirty="0" err="1">
                <a:solidFill>
                  <a:schemeClr val="bg1"/>
                </a:solidFill>
              </a:rPr>
              <a:t>Кагарлика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Ржищева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smtClean="0">
                <a:solidFill>
                  <a:schemeClr val="bg1"/>
                </a:solidFill>
              </a:rPr>
              <a:t>22км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Ст.97 №543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333452"/>
            <a:ext cx="10417298" cy="9385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умову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Сформулюй</a:t>
            </a:r>
            <a:r>
              <a:rPr lang="ru-RU" sz="3200" b="1" dirty="0">
                <a:solidFill>
                  <a:schemeClr val="bg1"/>
                </a:solidFill>
              </a:rPr>
              <a:t> до неї два запитання. </a:t>
            </a:r>
            <a:r>
              <a:rPr lang="ru-RU" sz="3200" b="1" dirty="0" err="1">
                <a:solidFill>
                  <a:schemeClr val="bg1"/>
                </a:solidFill>
              </a:rPr>
              <a:t>Розв’яжи</a:t>
            </a:r>
            <a:r>
              <a:rPr lang="ru-RU" sz="32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5930" y="3435545"/>
            <a:ext cx="22117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78 + 22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569594" y="3429794"/>
            <a:ext cx="17303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100 (км) 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80700" y="4016832"/>
            <a:ext cx="21888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2) 78 – 22 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55377" y="4026056"/>
            <a:ext cx="17445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56 (км)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8" y="1122937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973" y="5004276"/>
            <a:ext cx="2544564" cy="117080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80700" y="2565698"/>
            <a:ext cx="36415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13258" y="2777229"/>
            <a:ext cx="55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28828" y="2760189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65929" y="2467802"/>
            <a:ext cx="0" cy="242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83991" y="2444347"/>
            <a:ext cx="0" cy="242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611371" y="2784668"/>
            <a:ext cx="508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 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940133" y="2444347"/>
            <a:ext cx="0" cy="242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210918" y="2004376"/>
            <a:ext cx="114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78км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40133" y="2004377"/>
            <a:ext cx="114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22км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591998" y="3965245"/>
            <a:ext cx="5926209" cy="538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Яка відстань від Києва до </a:t>
            </a:r>
            <a:r>
              <a:rPr lang="uk-UA" sz="2800" b="1" dirty="0" err="1"/>
              <a:t>Ржищева</a:t>
            </a:r>
            <a:r>
              <a:rPr lang="uk-UA" sz="2800" b="1" dirty="0"/>
              <a:t>?</a:t>
            </a:r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61536" y="4569270"/>
            <a:ext cx="7817780" cy="917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На скільки км відстань від Києва до Кагарлика більша ніж відстань від Кагарлика до </a:t>
            </a:r>
            <a:r>
              <a:rPr lang="uk-UA" sz="2800" b="1" dirty="0" err="1"/>
              <a:t>Ржищева</a:t>
            </a:r>
            <a:r>
              <a:rPr lang="uk-UA" sz="2800" b="1" dirty="0"/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65930" y="5951905"/>
            <a:ext cx="941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56 км відстань від Києва до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Ржищева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більше.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4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48" grpId="0" animBg="1"/>
      <p:bldP spid="38" grpId="0" animBg="1"/>
      <p:bldP spid="40" grpId="0" animBg="1"/>
      <p:bldP spid="56" grpId="0" animBg="1"/>
      <p:bldP spid="57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17185" y="5365299"/>
            <a:ext cx="626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Ржищева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Миронівки 90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км.  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565484" y="1272200"/>
            <a:ext cx="5979239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Наступного</a:t>
            </a:r>
            <a:r>
              <a:rPr lang="ru-RU" sz="2800" b="1" dirty="0">
                <a:solidFill>
                  <a:schemeClr val="bg1"/>
                </a:solidFill>
              </a:rPr>
              <a:t> дня Макар </a:t>
            </a:r>
            <a:r>
              <a:rPr lang="ru-RU" sz="2800" b="1" dirty="0" err="1">
                <a:solidFill>
                  <a:schemeClr val="bg1"/>
                </a:solidFill>
              </a:rPr>
              <a:t>поїхав</a:t>
            </a:r>
            <a:r>
              <a:rPr lang="ru-RU" sz="2800" b="1" dirty="0">
                <a:solidFill>
                  <a:schemeClr val="bg1"/>
                </a:solidFill>
              </a:rPr>
              <a:t> з татом із </a:t>
            </a:r>
            <a:r>
              <a:rPr lang="ru-RU" sz="2800" b="1" dirty="0" err="1">
                <a:solidFill>
                  <a:schemeClr val="bg1"/>
                </a:solidFill>
              </a:rPr>
              <a:t>Ржищева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Миронівку</a:t>
            </a:r>
            <a:r>
              <a:rPr lang="ru-RU" sz="2800" b="1" dirty="0">
                <a:solidFill>
                  <a:schemeClr val="bg1"/>
                </a:solidFill>
              </a:rPr>
              <a:t> через </a:t>
            </a:r>
            <a:r>
              <a:rPr lang="ru-RU" sz="2800" b="1" dirty="0" err="1">
                <a:solidFill>
                  <a:schemeClr val="bg1"/>
                </a:solidFill>
              </a:rPr>
              <a:t>Канів</a:t>
            </a:r>
            <a:r>
              <a:rPr lang="ru-RU" sz="2800" b="1" dirty="0">
                <a:solidFill>
                  <a:schemeClr val="bg1"/>
                </a:solidFill>
              </a:rPr>
              <a:t>. За картою </a:t>
            </a:r>
            <a:r>
              <a:rPr lang="ru-RU" sz="2800" b="1" dirty="0" err="1">
                <a:solidFill>
                  <a:schemeClr val="bg1"/>
                </a:solidFill>
              </a:rPr>
              <a:t>доріг</a:t>
            </a:r>
            <a:r>
              <a:rPr lang="ru-RU" sz="2800" b="1" dirty="0">
                <a:solidFill>
                  <a:schemeClr val="bg1"/>
                </a:solidFill>
              </a:rPr>
              <a:t> вони </a:t>
            </a:r>
            <a:r>
              <a:rPr lang="ru-RU" sz="2800" b="1" dirty="0" err="1">
                <a:solidFill>
                  <a:schemeClr val="bg1"/>
                </a:solidFill>
              </a:rPr>
              <a:t>визначили</a:t>
            </a:r>
            <a:r>
              <a:rPr lang="ru-RU" sz="2800" b="1" dirty="0">
                <a:solidFill>
                  <a:schemeClr val="bg1"/>
                </a:solidFill>
              </a:rPr>
              <a:t>, що </a:t>
            </a:r>
            <a:r>
              <a:rPr lang="ru-RU" sz="2800" b="1" dirty="0" err="1">
                <a:solidFill>
                  <a:schemeClr val="bg1"/>
                </a:solidFill>
              </a:rPr>
              <a:t>відстань</a:t>
            </a:r>
            <a:r>
              <a:rPr lang="ru-RU" sz="2800" b="1" dirty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Ржищева</a:t>
            </a:r>
            <a:r>
              <a:rPr lang="ru-RU" sz="2800" b="1" dirty="0">
                <a:solidFill>
                  <a:schemeClr val="bg1"/>
                </a:solidFill>
              </a:rPr>
              <a:t> до Канева становить 47км, а від Канева до </a:t>
            </a:r>
            <a:r>
              <a:rPr lang="ru-RU" sz="2800" b="1" dirty="0" err="1">
                <a:solidFill>
                  <a:schemeClr val="bg1"/>
                </a:solidFill>
              </a:rPr>
              <a:t>Миронівки</a:t>
            </a:r>
            <a:r>
              <a:rPr lang="ru-RU" sz="2800" b="1" dirty="0">
                <a:solidFill>
                  <a:schemeClr val="bg1"/>
                </a:solidFill>
              </a:rPr>
              <a:t> — 43км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Ст.97 №544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333452"/>
            <a:ext cx="10417298" cy="9385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умову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Сформулюй</a:t>
            </a:r>
            <a:r>
              <a:rPr lang="ru-RU" sz="3200" b="1" dirty="0">
                <a:solidFill>
                  <a:schemeClr val="bg1"/>
                </a:solidFill>
              </a:rPr>
              <a:t> до неї два запитання. </a:t>
            </a:r>
            <a:r>
              <a:rPr lang="ru-RU" sz="3200" b="1" dirty="0" err="1">
                <a:solidFill>
                  <a:schemeClr val="bg1"/>
                </a:solidFill>
              </a:rPr>
              <a:t>Розв’яжи</a:t>
            </a:r>
            <a:r>
              <a:rPr lang="ru-RU" sz="32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5930" y="3435545"/>
            <a:ext cx="22117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47 + 43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569595" y="3429794"/>
            <a:ext cx="15737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90 (км) 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80700" y="4016832"/>
            <a:ext cx="21888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2) 47 – 43 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555377" y="4026056"/>
            <a:ext cx="1404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 (км)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8" y="1122937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973" y="5004276"/>
            <a:ext cx="2544564" cy="117080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80700" y="2565698"/>
            <a:ext cx="364154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13258" y="2777229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28828" y="2760189"/>
            <a:ext cx="543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65929" y="2467802"/>
            <a:ext cx="0" cy="2427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960047" y="2429133"/>
            <a:ext cx="0" cy="2427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902415" y="2760189"/>
            <a:ext cx="508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 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201474" y="2444347"/>
            <a:ext cx="0" cy="2427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899414" y="2004375"/>
            <a:ext cx="114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47км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77708" y="2004374"/>
            <a:ext cx="1144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43км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022249" y="4008909"/>
            <a:ext cx="6824120" cy="5382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Яка відстань від </a:t>
            </a:r>
            <a:r>
              <a:rPr lang="uk-UA" sz="2800" b="1" dirty="0" err="1" smtClean="0"/>
              <a:t>Ржищева</a:t>
            </a:r>
            <a:r>
              <a:rPr lang="uk-UA" sz="2800" b="1" dirty="0" smtClean="0"/>
              <a:t> до Миронівки?</a:t>
            </a:r>
            <a:endParaRPr lang="uk-UA" sz="28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178907" y="4569269"/>
            <a:ext cx="7817780" cy="917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На скільки км відстань від </a:t>
            </a:r>
            <a:r>
              <a:rPr lang="uk-UA" sz="2800" b="1" dirty="0" err="1" smtClean="0"/>
              <a:t>Ржищева</a:t>
            </a:r>
            <a:r>
              <a:rPr lang="uk-UA" sz="2800" b="1" dirty="0" smtClean="0"/>
              <a:t> </a:t>
            </a:r>
            <a:r>
              <a:rPr lang="uk-UA" sz="2800" b="1" dirty="0"/>
              <a:t>до </a:t>
            </a:r>
            <a:r>
              <a:rPr lang="uk-UA" sz="2800" b="1" dirty="0" smtClean="0"/>
              <a:t>Канева </a:t>
            </a:r>
            <a:r>
              <a:rPr lang="uk-UA" sz="2800" b="1" dirty="0"/>
              <a:t>більша ніж відстань від </a:t>
            </a:r>
            <a:r>
              <a:rPr lang="uk-UA" sz="2800" b="1" dirty="0" smtClean="0"/>
              <a:t>Канева </a:t>
            </a:r>
            <a:r>
              <a:rPr lang="uk-UA" sz="2800" b="1" dirty="0"/>
              <a:t>до </a:t>
            </a:r>
            <a:r>
              <a:rPr lang="uk-UA" sz="2800" b="1" dirty="0" smtClean="0"/>
              <a:t>Миронівки?</a:t>
            </a:r>
            <a:endParaRPr lang="uk-UA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365930" y="5951905"/>
            <a:ext cx="941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 км відстань від </a:t>
            </a:r>
            <a:r>
              <a:rPr lang="uk-UA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Ржищева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Канева більше.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3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48" grpId="0" animBg="1"/>
      <p:bldP spid="38" grpId="0" animBg="1"/>
      <p:bldP spid="40" grpId="0" animBg="1"/>
      <p:bldP spid="56" grpId="0" animBg="1"/>
      <p:bldP spid="57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2548940" cy="15354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4497" y="2146756"/>
            <a:ext cx="1798872" cy="24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4 Трицифрові числа\№062 - Розрядні доданки трицифр чисел. Співвідн між од довжини. Задачі на відстань\2025-11-28_224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221997"/>
            <a:ext cx="8165207" cy="63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383324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Які одиниці довжини ви знаєте?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49" y="3069162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214760" y="3069162"/>
            <a:ext cx="6557791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Скільки метрів в 1 км</a:t>
            </a:r>
            <a:r>
              <a:rPr lang="ru-RU" sz="3200" b="1" dirty="0" smtClean="0"/>
              <a:t>?</a:t>
            </a:r>
          </a:p>
          <a:p>
            <a:pPr lvl="0" algn="ctr"/>
            <a:r>
              <a:rPr lang="uk-UA" sz="3200" b="1" dirty="0" smtClean="0"/>
              <a:t>Скільки сантиметрів в 1 м, в 1 </a:t>
            </a:r>
            <a:r>
              <a:rPr lang="uk-UA" sz="3200" b="1" dirty="0" err="1" smtClean="0"/>
              <a:t>дм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2459371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3" y="2622768"/>
            <a:ext cx="1619560" cy="2577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13" y="2558077"/>
            <a:ext cx="1881114" cy="27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1256" y="1427105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57231" y="1400408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41" y="2622768"/>
            <a:ext cx="2061630" cy="26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37" y="2491773"/>
            <a:ext cx="1856889" cy="2708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481486" y="525808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9426" y="5288980"/>
            <a:ext cx="1849067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643759" y="5241873"/>
            <a:ext cx="1907089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280779" y="5297704"/>
            <a:ext cx="2282183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632608" y="1450025"/>
            <a:ext cx="4648171" cy="579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77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7456" y="591946"/>
            <a:ext cx="10365252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Ст.96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3615630"/>
            <a:ext cx="1849929" cy="28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4 Трицифрові числа\№061 - Одноц, двоцифрові, трицифрові числа\2025-11-25_170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341563"/>
            <a:ext cx="931163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56775791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517096" y="514257"/>
            <a:ext cx="6753758" cy="6780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5085978"/>
            <a:ext cx="2463763" cy="114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5085978"/>
            <a:ext cx="2463764" cy="114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3697023"/>
            <a:ext cx="2463764" cy="1149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75" y="5103738"/>
            <a:ext cx="2463764" cy="1149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3697023"/>
            <a:ext cx="2463764" cy="114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70" y="3789834"/>
            <a:ext cx="2463763" cy="114987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85770" y="1341562"/>
            <a:ext cx="4437300" cy="9361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Розташуйте </a:t>
            </a:r>
            <a:r>
              <a:rPr lang="uk-UA" sz="2800" b="1" dirty="0">
                <a:solidFill>
                  <a:srgbClr val="7030A0"/>
                </a:solidFill>
              </a:rPr>
              <a:t>числа від меншого до більшого.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4913" y="3793616"/>
            <a:ext cx="2048162" cy="104109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5 мм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308" y="3847200"/>
            <a:ext cx="1756128" cy="1110265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4 см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4358" y="3817239"/>
            <a:ext cx="1870495" cy="908699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1 км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08477" y="5302002"/>
            <a:ext cx="1872599" cy="917192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</a:rPr>
              <a:t>6</a:t>
            </a:r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см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2037" y="5183983"/>
            <a:ext cx="1937461" cy="98938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3 </a:t>
            </a:r>
            <a:r>
              <a:rPr lang="uk-UA" sz="5400" b="1" dirty="0" err="1">
                <a:ln>
                  <a:solidFill>
                    <a:sysClr val="windowText" lastClr="000000"/>
                  </a:solidFill>
                </a:ln>
              </a:rPr>
              <a:t>дм</a:t>
            </a:r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20248" y="5271646"/>
            <a:ext cx="2209683" cy="9642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</a:rPr>
              <a:t>10</a:t>
            </a:r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см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76" y="1192334"/>
            <a:ext cx="2885038" cy="24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8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903E-6 0.03148 L -0.4432 0.2490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0" y="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0.03148 L -0.45428 0.2236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15E-6 1.85185E-6 L -0.25508 0.0997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54" y="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728E-6 -2.59259E-6 L -0.24636 0.0946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3.7037E-6 L -0.44841 -0.2349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-2.96296E-6 L -0.44841 -0.24143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152E-6 1.11111E-6 L -0.65958 -0.3703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-2.96296E-6 L -0.66415 -0.3777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78E-6 7.40741E-7 L -0.22655 -0.4854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4" y="-242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161E-6 7.40741E-7 L -0.24166 -0.5064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786E-6 3.33333E-6 L -0.66168 -0.4273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-213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3.33333E-6 L -0.67588 -0.44838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94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517096" y="514257"/>
            <a:ext cx="6753758" cy="6780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5085978"/>
            <a:ext cx="2463763" cy="114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5085978"/>
            <a:ext cx="2463764" cy="114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3697023"/>
            <a:ext cx="2463764" cy="1149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75" y="5103738"/>
            <a:ext cx="2463764" cy="1149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3697023"/>
            <a:ext cx="2463764" cy="114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70" y="3789834"/>
            <a:ext cx="2463763" cy="114987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85770" y="1341562"/>
            <a:ext cx="4437300" cy="9361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Розташуйте </a:t>
            </a:r>
            <a:r>
              <a:rPr lang="uk-UA" sz="2800" b="1" dirty="0">
                <a:solidFill>
                  <a:srgbClr val="7030A0"/>
                </a:solidFill>
              </a:rPr>
              <a:t>числа від </a:t>
            </a:r>
            <a:r>
              <a:rPr lang="uk-UA" sz="2800" b="1" dirty="0" smtClean="0">
                <a:solidFill>
                  <a:srgbClr val="7030A0"/>
                </a:solidFill>
              </a:rPr>
              <a:t>більшого </a:t>
            </a:r>
            <a:r>
              <a:rPr lang="uk-UA" sz="2800" b="1" dirty="0">
                <a:solidFill>
                  <a:srgbClr val="7030A0"/>
                </a:solidFill>
              </a:rPr>
              <a:t>до </a:t>
            </a:r>
            <a:r>
              <a:rPr lang="uk-UA" sz="2800" b="1" dirty="0" smtClean="0">
                <a:solidFill>
                  <a:srgbClr val="7030A0"/>
                </a:solidFill>
              </a:rPr>
              <a:t>меншого</a:t>
            </a:r>
            <a:r>
              <a:rPr lang="uk-UA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4913" y="3793616"/>
            <a:ext cx="2221374" cy="104109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16 </a:t>
            </a:r>
            <a:r>
              <a:rPr lang="uk-UA" sz="5400" b="1" dirty="0" err="1" smtClean="0">
                <a:ln>
                  <a:solidFill>
                    <a:sysClr val="windowText" lastClr="000000"/>
                  </a:solidFill>
                </a:ln>
              </a:rPr>
              <a:t>дм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308" y="3847200"/>
            <a:ext cx="1756128" cy="1110265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3 </a:t>
            </a:r>
            <a:r>
              <a:rPr lang="uk-UA" sz="5400" b="1" dirty="0" err="1" smtClean="0">
                <a:ln>
                  <a:solidFill>
                    <a:sysClr val="windowText" lastClr="000000"/>
                  </a:solidFill>
                </a:ln>
              </a:rPr>
              <a:t>дм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55688" y="3889247"/>
            <a:ext cx="2148911" cy="908699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30 мм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08477" y="5302002"/>
            <a:ext cx="1872599" cy="917192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1 </a:t>
            </a:r>
            <a:r>
              <a:rPr lang="uk-UA" sz="5400" b="1" dirty="0" err="1" smtClean="0">
                <a:ln>
                  <a:solidFill>
                    <a:sysClr val="windowText" lastClr="000000"/>
                  </a:solidFill>
                </a:ln>
              </a:rPr>
              <a:t>дм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2037" y="5183983"/>
            <a:ext cx="1937461" cy="98938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11 см 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20248" y="5271646"/>
            <a:ext cx="2209683" cy="9642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</a:rPr>
              <a:t>1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5 </a:t>
            </a:r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см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20" y="1177694"/>
            <a:ext cx="2569342" cy="25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8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903E-6 0.03148 L -0.4432 0.2490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0" y="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0.03148 L -0.45428 0.2236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15E-6 1.85185E-6 L -0.25508 0.0997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54" y="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728E-6 -2.59259E-6 L -0.24636 0.0946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3.7037E-6 L -0.44841 -0.2349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-2.96296E-6 L -0.44841 -0.24143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152E-6 1.11111E-6 L -0.65958 -0.3703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-2.96296E-6 L -0.66415 -0.3777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78E-6 7.40741E-7 L -0.22655 -0.4854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4" y="-242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161E-6 7.40741E-7 L -0.24166 -0.5064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976E-6 -3.33333E-6 L -0.67405 -0.43773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2" y="-218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3.33333E-6 L -0.67588 -0.44838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94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88933" y="-67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01619" y="-619415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48984" y="268562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06589" y="-60608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31583" y="2753840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034258" y="-63236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47095" y="2671781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38073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600" b="1" dirty="0" err="1" smtClean="0"/>
              <a:t>Запишіть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число, яке </a:t>
            </a:r>
            <a:r>
              <a:rPr lang="ru-RU" sz="3600" b="1" dirty="0" err="1" smtClean="0"/>
              <a:t>складається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25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-172791" y="-92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2065" y="-677744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7748706" y="-744473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02" y="3501802"/>
            <a:ext cx="854276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</a:t>
            </a:r>
            <a:r>
              <a:rPr lang="uk-UA" sz="3200" dirty="0"/>
              <a:t>двох </a:t>
            </a:r>
            <a:r>
              <a:rPr lang="uk-UA" sz="3200" dirty="0" smtClean="0"/>
              <a:t>сотень, двох десятків </a:t>
            </a:r>
            <a:r>
              <a:rPr lang="uk-UA" sz="3200" dirty="0"/>
              <a:t>і 2 </a:t>
            </a:r>
            <a:r>
              <a:rPr lang="uk-UA" sz="3200" dirty="0" smtClean="0"/>
              <a:t>одиниць;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трьох сотень і трьох десятків;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чотирьох сотень і чотирьох одиниць;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п’яти сотень, п’яти десятків, п’яти одиниць;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шести сотень і шести одиниць;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 smtClean="0"/>
              <a:t>з семи сотень і семи десятків. </a:t>
            </a:r>
            <a:endParaRPr lang="uk-UA" sz="32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74155" y="-676798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51131" y="-559741"/>
            <a:ext cx="389779" cy="4951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8268" y="2685628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1591" y="2700703"/>
            <a:ext cx="457240" cy="566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5535" y="1197546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8093" y="-751605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7427" y="-676929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6888" y="2660508"/>
            <a:ext cx="500849" cy="62210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3432" y="2696232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614408" y="270339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36999" y="2700703"/>
            <a:ext cx="454720" cy="567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1618" y="-568691"/>
            <a:ext cx="426757" cy="53039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60762" y="-63236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26853" y="-606085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76003" y="2724511"/>
            <a:ext cx="389779" cy="49516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5936" y="2661040"/>
            <a:ext cx="500849" cy="6221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2608" y="-740308"/>
            <a:ext cx="500849" cy="6221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1857" y="2644623"/>
            <a:ext cx="500849" cy="6221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87936" y="2724511"/>
            <a:ext cx="454720" cy="5677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698044"/>
            <a:ext cx="4572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52" y="2684909"/>
            <a:ext cx="4572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41167" y="2717986"/>
            <a:ext cx="454720" cy="5677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23771" y="2703392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293986" y="2695417"/>
            <a:ext cx="454720" cy="56779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4564866" y="1201312"/>
            <a:ext cx="1846140" cy="9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359629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Назви числа </a:t>
            </a:r>
            <a:r>
              <a:rPr lang="ru-RU" sz="3200" b="1" dirty="0"/>
              <a:t>від семисот шести до семисот </a:t>
            </a:r>
            <a:r>
              <a:rPr lang="ru-RU" sz="3200" b="1" dirty="0" err="1" smtClean="0"/>
              <a:t>одинадцяти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355727" y="148557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706</a:t>
            </a:r>
            <a:endParaRPr lang="uk-UA" sz="4000" b="1" dirty="0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672693" y="148557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707</a:t>
            </a:r>
            <a:endParaRPr lang="uk-UA" sz="4000" b="1" dirty="0"/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965885" y="148557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708</a:t>
            </a:r>
            <a:endParaRPr lang="uk-UA" sz="40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229656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№536- 537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6" y="1624000"/>
            <a:ext cx="2589083" cy="25913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7381" y="4215368"/>
            <a:ext cx="340799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Розклади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розрядні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доданки</a:t>
            </a:r>
            <a:r>
              <a:rPr lang="ru-RU" sz="2800" b="1" dirty="0">
                <a:solidFill>
                  <a:srgbClr val="7030A0"/>
                </a:solidFill>
              </a:rPr>
              <a:t> числа.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234967" y="147881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709</a:t>
            </a:r>
            <a:endParaRPr lang="uk-UA" sz="40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551933" y="147881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710</a:t>
            </a:r>
            <a:endParaRPr lang="uk-UA" sz="4000" b="1" dirty="0"/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845125" y="1478818"/>
            <a:ext cx="129319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711</a:t>
            </a:r>
            <a:endParaRPr lang="uk-UA" sz="4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7815" y="2262248"/>
            <a:ext cx="136815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555 = </a:t>
            </a:r>
          </a:p>
          <a:p>
            <a:r>
              <a:rPr lang="ru-RU" sz="3200" b="1" dirty="0" smtClean="0"/>
              <a:t>903 =</a:t>
            </a:r>
          </a:p>
          <a:p>
            <a:r>
              <a:rPr lang="ru-RU" sz="3200" b="1" dirty="0" smtClean="0"/>
              <a:t>277 = </a:t>
            </a:r>
          </a:p>
          <a:p>
            <a:r>
              <a:rPr lang="ru-RU" sz="3200" b="1" dirty="0" smtClean="0"/>
              <a:t>380 = </a:t>
            </a:r>
          </a:p>
          <a:p>
            <a:r>
              <a:rPr lang="ru-RU" sz="3200" b="1" dirty="0" smtClean="0"/>
              <a:t>946 = </a:t>
            </a:r>
          </a:p>
          <a:p>
            <a:r>
              <a:rPr lang="ru-RU" sz="3200" b="1" dirty="0" smtClean="0"/>
              <a:t>702 = </a:t>
            </a:r>
          </a:p>
          <a:p>
            <a:r>
              <a:rPr lang="ru-RU" sz="3200" b="1" dirty="0" smtClean="0"/>
              <a:t>880 = </a:t>
            </a:r>
          </a:p>
          <a:p>
            <a:r>
              <a:rPr lang="ru-RU" sz="3200" b="1" dirty="0" smtClean="0"/>
              <a:t>469 =</a:t>
            </a:r>
            <a:endParaRPr lang="ru-RU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27813" y="2262247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500 + 50 + 5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15967" y="2781722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900 + 3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27813" y="3257927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200 + 70 + 7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15967" y="3842222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300 + 80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27813" y="4323090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900 + 40 + 6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14514" y="4797946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700 + 2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27813" y="5307974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800 + 80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27813" y="5892750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400 + 60 +9 </a:t>
            </a:r>
          </a:p>
        </p:txBody>
      </p:sp>
    </p:spTree>
    <p:extLst>
      <p:ext uri="{BB962C8B-B14F-4D97-AF65-F5344CB8AC3E}">
        <p14:creationId xmlns:p14="http://schemas.microsoft.com/office/powerpoint/2010/main" val="35953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" y="4140960"/>
            <a:ext cx="12184063" cy="2696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16978" y="465246"/>
            <a:ext cx="10431637" cy="6957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Назви </a:t>
            </a:r>
            <a:r>
              <a:rPr lang="ru-RU" sz="3600" b="1" dirty="0" err="1">
                <a:solidFill>
                  <a:schemeClr val="bg1"/>
                </a:solidFill>
              </a:rPr>
              <a:t>відомі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тобі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одиниці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вимірювання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довжини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4077"/>
          <a:stretch/>
        </p:blipFill>
        <p:spPr>
          <a:xfrm>
            <a:off x="2682153" y="1175726"/>
            <a:ext cx="6098195" cy="3636000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Ст.95 №529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Округлений прямокутник 10"/>
          <p:cNvSpPr/>
          <p:nvPr/>
        </p:nvSpPr>
        <p:spPr>
          <a:xfrm>
            <a:off x="6713153" y="4820093"/>
            <a:ext cx="1251085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км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9" name="Округлений прямокутник 10"/>
          <p:cNvSpPr/>
          <p:nvPr/>
        </p:nvSpPr>
        <p:spPr>
          <a:xfrm>
            <a:off x="1339503" y="4776587"/>
            <a:ext cx="1413251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мм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20" name="Округлений прямокутник 10"/>
          <p:cNvSpPr/>
          <p:nvPr/>
        </p:nvSpPr>
        <p:spPr>
          <a:xfrm>
            <a:off x="2851410" y="4776587"/>
            <a:ext cx="1177630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см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21" name="Округлений прямокутник 10"/>
          <p:cNvSpPr/>
          <p:nvPr/>
        </p:nvSpPr>
        <p:spPr>
          <a:xfrm>
            <a:off x="4266328" y="4776587"/>
            <a:ext cx="1311105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err="1" smtClean="0">
                <a:solidFill>
                  <a:srgbClr val="002060"/>
                </a:solidFill>
              </a:rPr>
              <a:t>дм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22" name="Округлений прямокутник 10"/>
          <p:cNvSpPr/>
          <p:nvPr/>
        </p:nvSpPr>
        <p:spPr>
          <a:xfrm>
            <a:off x="5577434" y="4776586"/>
            <a:ext cx="1177630" cy="697295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1 </a:t>
            </a:r>
            <a:r>
              <a:rPr lang="uk-UA" sz="3600" b="1" dirty="0" smtClean="0">
                <a:solidFill>
                  <a:srgbClr val="002060"/>
                </a:solidFill>
              </a:rPr>
              <a:t>м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15" name="Дуга 14"/>
          <p:cNvSpPr/>
          <p:nvPr/>
        </p:nvSpPr>
        <p:spPr>
          <a:xfrm rot="9305507">
            <a:off x="1525692" y="4141522"/>
            <a:ext cx="2575043" cy="1349683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9192523">
            <a:off x="3065836" y="4211519"/>
            <a:ext cx="2364256" cy="1219966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9046266">
            <a:off x="4415632" y="4203983"/>
            <a:ext cx="2391187" cy="1235038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9046266">
            <a:off x="5879024" y="4323080"/>
            <a:ext cx="1896497" cy="1159250"/>
          </a:xfrm>
          <a:prstGeom prst="arc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круглений прямокутник 10"/>
          <p:cNvSpPr/>
          <p:nvPr/>
        </p:nvSpPr>
        <p:spPr>
          <a:xfrm>
            <a:off x="1783115" y="5709997"/>
            <a:ext cx="899038" cy="593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круглений прямокутник 10"/>
          <p:cNvSpPr/>
          <p:nvPr/>
        </p:nvSpPr>
        <p:spPr>
          <a:xfrm>
            <a:off x="3350482" y="5700946"/>
            <a:ext cx="899038" cy="593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круглений прямокутник 10"/>
          <p:cNvSpPr/>
          <p:nvPr/>
        </p:nvSpPr>
        <p:spPr>
          <a:xfrm>
            <a:off x="4694834" y="5687254"/>
            <a:ext cx="899038" cy="593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круглений прямокутник 10"/>
          <p:cNvSpPr/>
          <p:nvPr/>
        </p:nvSpPr>
        <p:spPr>
          <a:xfrm>
            <a:off x="5948015" y="5674106"/>
            <a:ext cx="1247658" cy="593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5" y="1630222"/>
            <a:ext cx="2382680" cy="23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9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15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5747</TotalTime>
  <Words>813</Words>
  <Application>Microsoft Office PowerPoint</Application>
  <PresentationFormat>Произвольный</PresentationFormat>
  <Paragraphs>244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501</cp:revision>
  <dcterms:created xsi:type="dcterms:W3CDTF">2025-08-27T14:01:18Z</dcterms:created>
  <dcterms:modified xsi:type="dcterms:W3CDTF">2025-11-29T16:07:26Z</dcterms:modified>
</cp:coreProperties>
</file>