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661" r:id="rId3"/>
    <p:sldId id="478" r:id="rId4"/>
    <p:sldId id="286" r:id="rId5"/>
    <p:sldId id="709" r:id="rId6"/>
    <p:sldId id="710" r:id="rId7"/>
    <p:sldId id="391" r:id="rId8"/>
    <p:sldId id="707" r:id="rId9"/>
    <p:sldId id="708" r:id="rId10"/>
    <p:sldId id="686" r:id="rId11"/>
    <p:sldId id="691" r:id="rId12"/>
    <p:sldId id="699" r:id="rId13"/>
    <p:sldId id="701" r:id="rId14"/>
    <p:sldId id="702" r:id="rId15"/>
    <p:sldId id="703" r:id="rId16"/>
    <p:sldId id="678" r:id="rId17"/>
    <p:sldId id="412" r:id="rId18"/>
    <p:sldId id="313" r:id="rId19"/>
    <p:sldId id="662" r:id="rId20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Усні обчислення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Сума </a:t>
          </a:r>
          <a:r>
            <a:rPr lang="ru-RU" sz="3200" b="1" dirty="0" err="1" smtClean="0">
              <a:solidFill>
                <a:schemeClr val="bg1"/>
              </a:solidFill>
            </a:rPr>
            <a:t>розрядних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доданків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Задача на </a:t>
          </a:r>
          <a:r>
            <a:rPr lang="uk-UA" sz="3200" b="1" dirty="0" err="1" smtClean="0"/>
            <a:t>знаходже-ння</a:t>
          </a:r>
          <a:r>
            <a:rPr lang="uk-UA" sz="3200" b="1" dirty="0" smtClean="0"/>
            <a:t> периметру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6970" custLinFactX="358393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732" custLinFactNeighborX="-2429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2598" custLinFactNeighborX="-96152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7727" custLinFactX="-369296" custLinFactNeighborX="-4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52705" y="882138"/>
          <a:ext cx="4273486" cy="250920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Задача на </a:t>
          </a:r>
          <a:r>
            <a:rPr lang="uk-UA" sz="3200" b="1" kern="1200" dirty="0" err="1" smtClean="0"/>
            <a:t>знаходже-ння</a:t>
          </a:r>
          <a:r>
            <a:rPr lang="uk-UA" sz="3200" b="1" kern="1200" dirty="0" smtClean="0"/>
            <a:t> периметру</a:t>
          </a:r>
          <a:endParaRPr lang="ru-RU" sz="3200" b="1" kern="1200" dirty="0"/>
        </a:p>
      </dsp:txBody>
      <dsp:txXfrm rot="5400000">
        <a:off x="8334843" y="854697"/>
        <a:ext cx="250920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09" y="863239"/>
          <a:ext cx="4273486" cy="254700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Сума </a:t>
          </a:r>
          <a:r>
            <a:rPr lang="ru-RU" sz="3200" b="1" kern="1200" dirty="0" err="1" smtClean="0">
              <a:solidFill>
                <a:schemeClr val="bg1"/>
              </a:solidFill>
            </a:rPr>
            <a:t>розрядних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доданків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8" y="854697"/>
        <a:ext cx="254700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11922" y="714514"/>
          <a:ext cx="4273486" cy="284445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7" y="854696"/>
        <a:ext cx="284445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4018" y="874018"/>
          <a:ext cx="4273486" cy="252544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Усні обчислення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2544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3.png"/><Relationship Id="rId7" Type="http://schemas.openxmlformats.org/officeDocument/2006/relationships/image" Target="../media/image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jpeg"/><Relationship Id="rId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image" Target="../media/image18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4.wdp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62.jpeg"/><Relationship Id="rId3" Type="http://schemas.microsoft.com/office/2007/relationships/hdphoto" Target="../media/hdphoto6.wdp"/><Relationship Id="rId7" Type="http://schemas.openxmlformats.org/officeDocument/2006/relationships/image" Target="../media/image59.png"/><Relationship Id="rId12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microsoft.com/office/2007/relationships/hdphoto" Target="../media/hdphoto8.wdp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Сума </a:t>
            </a:r>
            <a:r>
              <a:rPr lang="ru-RU" sz="4000" b="1" dirty="0" err="1">
                <a:solidFill>
                  <a:srgbClr val="7030A0"/>
                </a:solidFill>
              </a:rPr>
              <a:t>розрядних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доданків</a:t>
            </a:r>
            <a:r>
              <a:rPr lang="ru-RU" sz="4000" b="1" dirty="0">
                <a:solidFill>
                  <a:srgbClr val="7030A0"/>
                </a:solidFill>
              </a:rPr>
              <a:t>. </a:t>
            </a:r>
            <a:r>
              <a:rPr lang="ru-RU" sz="4000" b="1" dirty="0" err="1" smtClean="0">
                <a:solidFill>
                  <a:srgbClr val="7030A0"/>
                </a:solidFill>
              </a:rPr>
              <a:t>Лічба</a:t>
            </a:r>
            <a:r>
              <a:rPr lang="ru-RU" sz="4000" b="1" dirty="0" smtClean="0">
                <a:solidFill>
                  <a:srgbClr val="7030A0"/>
                </a:solidFill>
              </a:rPr>
              <a:t> сотнями. Дії з іменованими числами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175596" cy="10923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картках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стоять у ящиках, </a:t>
            </a:r>
            <a:r>
              <a:rPr lang="ru-RU" sz="3200" b="1" dirty="0" err="1">
                <a:solidFill>
                  <a:schemeClr val="bg1"/>
                </a:solidFill>
              </a:rPr>
              <a:t>записані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розрядні</a:t>
            </a:r>
            <a:r>
              <a:rPr lang="ru-RU" sz="3200" b="1" dirty="0">
                <a:solidFill>
                  <a:schemeClr val="bg1"/>
                </a:solidFill>
              </a:rPr>
              <a:t> числа — </a:t>
            </a:r>
            <a:r>
              <a:rPr lang="ru-RU" sz="3200" b="1" dirty="0" err="1">
                <a:solidFill>
                  <a:schemeClr val="bg1"/>
                </a:solidFill>
              </a:rPr>
              <a:t>сотні</a:t>
            </a:r>
            <a:r>
              <a:rPr lang="ru-RU" sz="3200" b="1" dirty="0">
                <a:solidFill>
                  <a:schemeClr val="bg1"/>
                </a:solidFill>
              </a:rPr>
              <a:t>, десятки, </a:t>
            </a:r>
            <a:r>
              <a:rPr lang="ru-RU" sz="3200" b="1" dirty="0" err="1">
                <a:solidFill>
                  <a:schemeClr val="bg1"/>
                </a:solidFill>
              </a:rPr>
              <a:t>одиниці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629594"/>
            <a:ext cx="7150471" cy="1866987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36247" y="1629594"/>
            <a:ext cx="331236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Назви колір </a:t>
            </a:r>
            <a:r>
              <a:rPr lang="ru-RU" sz="2800" b="1" dirty="0" err="1">
                <a:solidFill>
                  <a:srgbClr val="7030A0"/>
                </a:solidFill>
              </a:rPr>
              <a:t>карток</a:t>
            </a:r>
            <a:r>
              <a:rPr lang="ru-RU" sz="2800" b="1" dirty="0">
                <a:solidFill>
                  <a:srgbClr val="7030A0"/>
                </a:solidFill>
              </a:rPr>
              <a:t>, на яких </a:t>
            </a:r>
            <a:r>
              <a:rPr lang="ru-RU" sz="2800" b="1" dirty="0" err="1">
                <a:solidFill>
                  <a:srgbClr val="7030A0"/>
                </a:solidFill>
              </a:rPr>
              <a:t>записані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а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сотні</a:t>
            </a:r>
            <a:r>
              <a:rPr lang="ru-RU" sz="2800" b="1" dirty="0">
                <a:solidFill>
                  <a:srgbClr val="7030A0"/>
                </a:solidFill>
              </a:rPr>
              <a:t>; б) десятки; в) </a:t>
            </a:r>
            <a:r>
              <a:rPr lang="ru-RU" sz="2800" b="1" dirty="0" err="1">
                <a:solidFill>
                  <a:srgbClr val="7030A0"/>
                </a:solidFill>
              </a:rPr>
              <a:t>одиниці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9751" y="3529384"/>
            <a:ext cx="1067886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Кожна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дитина</a:t>
            </a:r>
            <a:r>
              <a:rPr lang="ru-RU" sz="2800" b="1" dirty="0">
                <a:solidFill>
                  <a:srgbClr val="7030A0"/>
                </a:solidFill>
              </a:rPr>
              <a:t> взяла три будь-які </a:t>
            </a:r>
            <a:r>
              <a:rPr lang="ru-RU" sz="2800" b="1" dirty="0" err="1">
                <a:solidFill>
                  <a:srgbClr val="7030A0"/>
                </a:solidFill>
              </a:rPr>
              <a:t>картки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Розглянь </a:t>
            </a:r>
            <a:r>
              <a:rPr lang="ru-RU" sz="2800" b="1" dirty="0">
                <a:solidFill>
                  <a:srgbClr val="7030A0"/>
                </a:solidFill>
              </a:rPr>
              <a:t>малюнки й </a:t>
            </a:r>
            <a:r>
              <a:rPr lang="ru-RU" sz="2800" b="1" dirty="0" err="1">
                <a:solidFill>
                  <a:srgbClr val="7030A0"/>
                </a:solidFill>
              </a:rPr>
              <a:t>визнач</a:t>
            </a:r>
            <a:r>
              <a:rPr lang="ru-RU" sz="2800" b="1" dirty="0">
                <a:solidFill>
                  <a:srgbClr val="7030A0"/>
                </a:solidFill>
              </a:rPr>
              <a:t>, яке число </a:t>
            </a:r>
            <a:r>
              <a:rPr lang="ru-RU" sz="2800" b="1" dirty="0" err="1">
                <a:solidFill>
                  <a:srgbClr val="7030A0"/>
                </a:solidFill>
              </a:rPr>
              <a:t>утворилось</a:t>
            </a:r>
            <a:r>
              <a:rPr lang="ru-RU" sz="2800" b="1" dirty="0">
                <a:solidFill>
                  <a:srgbClr val="7030A0"/>
                </a:solidFill>
              </a:rPr>
              <a:t> у кожного. Запиши ці числа.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27" y="4441682"/>
            <a:ext cx="1332334" cy="12198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3871" y="5630974"/>
            <a:ext cx="95904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Оля</a:t>
            </a:r>
          </a:p>
        </p:txBody>
      </p:sp>
      <p:sp>
        <p:nvSpPr>
          <p:cNvPr id="20" name="Прямокутник 11"/>
          <p:cNvSpPr/>
          <p:nvPr/>
        </p:nvSpPr>
        <p:spPr>
          <a:xfrm>
            <a:off x="3018805" y="4548352"/>
            <a:ext cx="990832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9 с.</a:t>
            </a:r>
          </a:p>
        </p:txBody>
      </p:sp>
      <p:sp>
        <p:nvSpPr>
          <p:cNvPr id="21" name="Прямокутник 12"/>
          <p:cNvSpPr/>
          <p:nvPr/>
        </p:nvSpPr>
        <p:spPr>
          <a:xfrm>
            <a:off x="4009637" y="4548350"/>
            <a:ext cx="930266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5 д.</a:t>
            </a:r>
          </a:p>
        </p:txBody>
      </p:sp>
      <p:sp>
        <p:nvSpPr>
          <p:cNvPr id="22" name="Прямокутник 13"/>
          <p:cNvSpPr/>
          <p:nvPr/>
        </p:nvSpPr>
        <p:spPr>
          <a:xfrm>
            <a:off x="4942412" y="4560051"/>
            <a:ext cx="1100657" cy="8217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7од.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0786" y="5436106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957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6" y="4545361"/>
            <a:ext cx="1114914" cy="128347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42325" y="5661483"/>
            <a:ext cx="180049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Марина</a:t>
            </a:r>
          </a:p>
        </p:txBody>
      </p:sp>
      <p:sp>
        <p:nvSpPr>
          <p:cNvPr id="26" name="Прямокутник 11"/>
          <p:cNvSpPr/>
          <p:nvPr/>
        </p:nvSpPr>
        <p:spPr>
          <a:xfrm>
            <a:off x="8001960" y="4746166"/>
            <a:ext cx="1036411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3 с.</a:t>
            </a:r>
          </a:p>
        </p:txBody>
      </p:sp>
      <p:sp>
        <p:nvSpPr>
          <p:cNvPr id="27" name="Прямокутник 12"/>
          <p:cNvSpPr/>
          <p:nvPr/>
        </p:nvSpPr>
        <p:spPr>
          <a:xfrm>
            <a:off x="9038371" y="4746166"/>
            <a:ext cx="975071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2 с.</a:t>
            </a:r>
          </a:p>
        </p:txBody>
      </p:sp>
      <p:sp>
        <p:nvSpPr>
          <p:cNvPr id="28" name="Прямокутник 13"/>
          <p:cNvSpPr/>
          <p:nvPr/>
        </p:nvSpPr>
        <p:spPr>
          <a:xfrm>
            <a:off x="10013442" y="4738402"/>
            <a:ext cx="926318" cy="623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4 с.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2515" y="5381754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900</a:t>
            </a:r>
            <a:endParaRPr lang="uk-UA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8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9" y="2626598"/>
            <a:ext cx="1438216" cy="1298141"/>
          </a:xfrm>
          <a:prstGeom prst="rect">
            <a:avLst/>
          </a:prstGeom>
        </p:spPr>
      </p:pic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6978" y="1980267"/>
            <a:ext cx="15141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Назар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2340475" y="3185909"/>
            <a:ext cx="961725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5 </a:t>
            </a:r>
            <a:r>
              <a:rPr lang="uk-UA" sz="3600" b="1" dirty="0" smtClean="0"/>
              <a:t>д</a:t>
            </a:r>
            <a:endParaRPr lang="uk-UA" sz="3600" b="1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302199" y="3185048"/>
            <a:ext cx="98368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5 </a:t>
            </a:r>
            <a:r>
              <a:rPr lang="uk-UA" sz="3600" b="1" dirty="0" smtClean="0"/>
              <a:t>с</a:t>
            </a:r>
            <a:endParaRPr lang="uk-UA" sz="3600" b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285536" y="3185048"/>
            <a:ext cx="109249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5од</a:t>
            </a:r>
            <a:endParaRPr lang="uk-UA" sz="3600" b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376" y="1319224"/>
            <a:ext cx="6173968" cy="161202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16978" y="465246"/>
            <a:ext cx="10175596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Запиши, </a:t>
            </a:r>
            <a:r>
              <a:rPr lang="ru-RU" sz="3600" b="1" dirty="0">
                <a:solidFill>
                  <a:schemeClr val="bg1"/>
                </a:solidFill>
              </a:rPr>
              <a:t>яке число </a:t>
            </a:r>
            <a:r>
              <a:rPr lang="ru-RU" sz="3600" b="1" dirty="0" err="1">
                <a:solidFill>
                  <a:schemeClr val="bg1"/>
                </a:solidFill>
              </a:rPr>
              <a:t>утворилось</a:t>
            </a:r>
            <a:r>
              <a:rPr lang="ru-RU" sz="3600" b="1" dirty="0">
                <a:solidFill>
                  <a:schemeClr val="bg1"/>
                </a:solidFill>
              </a:rPr>
              <a:t> у </a:t>
            </a:r>
            <a:r>
              <a:rPr lang="ru-RU" sz="3600" b="1" dirty="0" err="1" smtClean="0">
                <a:solidFill>
                  <a:schemeClr val="bg1"/>
                </a:solidFill>
              </a:rPr>
              <a:t>кожної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дитини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6260" y="3975132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555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9300" y="1802069"/>
            <a:ext cx="190436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Тимофій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Прямокутник 11"/>
          <p:cNvSpPr/>
          <p:nvPr/>
        </p:nvSpPr>
        <p:spPr>
          <a:xfrm>
            <a:off x="8543269" y="3178033"/>
            <a:ext cx="944363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1 </a:t>
            </a:r>
            <a:r>
              <a:rPr lang="uk-UA" sz="3600" b="1" dirty="0" smtClean="0"/>
              <a:t>д</a:t>
            </a:r>
            <a:endParaRPr lang="uk-UA" sz="3600" b="1" dirty="0"/>
          </a:p>
        </p:txBody>
      </p:sp>
      <p:sp>
        <p:nvSpPr>
          <p:cNvPr id="25" name="Прямокутник 12"/>
          <p:cNvSpPr/>
          <p:nvPr/>
        </p:nvSpPr>
        <p:spPr>
          <a:xfrm>
            <a:off x="6687180" y="3199876"/>
            <a:ext cx="961447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6 </a:t>
            </a:r>
            <a:r>
              <a:rPr lang="uk-UA" sz="3600" b="1" dirty="0" smtClean="0"/>
              <a:t>с</a:t>
            </a:r>
            <a:endParaRPr lang="uk-UA" sz="3600" b="1" dirty="0"/>
          </a:p>
        </p:txBody>
      </p:sp>
      <p:sp>
        <p:nvSpPr>
          <p:cNvPr id="26" name="Прямокутник 13"/>
          <p:cNvSpPr/>
          <p:nvPr/>
        </p:nvSpPr>
        <p:spPr>
          <a:xfrm>
            <a:off x="7629894" y="3185048"/>
            <a:ext cx="913375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8 </a:t>
            </a:r>
            <a:r>
              <a:rPr lang="uk-UA" sz="3600" b="1" dirty="0" smtClean="0"/>
              <a:t>д</a:t>
            </a:r>
            <a:endParaRPr lang="uk-UA" sz="36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72" y="2318555"/>
            <a:ext cx="1287201" cy="160618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73845" y="3979086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690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2266" y="5423301"/>
            <a:ext cx="15141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Олесь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Прямокутник 11"/>
          <p:cNvSpPr/>
          <p:nvPr/>
        </p:nvSpPr>
        <p:spPr>
          <a:xfrm>
            <a:off x="2333594" y="4752329"/>
            <a:ext cx="1224135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6од</a:t>
            </a:r>
            <a:endParaRPr lang="uk-UA" sz="3600" b="1" dirty="0"/>
          </a:p>
        </p:txBody>
      </p:sp>
      <p:sp>
        <p:nvSpPr>
          <p:cNvPr id="31" name="Прямокутник 12"/>
          <p:cNvSpPr/>
          <p:nvPr/>
        </p:nvSpPr>
        <p:spPr>
          <a:xfrm>
            <a:off x="3430091" y="4751468"/>
            <a:ext cx="1135751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8од</a:t>
            </a:r>
            <a:endParaRPr lang="uk-UA" sz="3600" b="1" dirty="0"/>
          </a:p>
        </p:txBody>
      </p:sp>
      <p:sp>
        <p:nvSpPr>
          <p:cNvPr id="32" name="Прямокутник 13"/>
          <p:cNvSpPr/>
          <p:nvPr/>
        </p:nvSpPr>
        <p:spPr>
          <a:xfrm>
            <a:off x="4553168" y="4751468"/>
            <a:ext cx="1092497" cy="7590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1с</a:t>
            </a:r>
            <a:endParaRPr lang="uk-UA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18678" y="5526211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114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96261" y="5405488"/>
            <a:ext cx="130542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Настя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5" name="Прямокутник 11"/>
          <p:cNvSpPr/>
          <p:nvPr/>
        </p:nvSpPr>
        <p:spPr>
          <a:xfrm>
            <a:off x="8613174" y="4744453"/>
            <a:ext cx="944363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3</a:t>
            </a:r>
            <a:r>
              <a:rPr lang="uk-UA" sz="3600" b="1" dirty="0" smtClean="0"/>
              <a:t> д</a:t>
            </a:r>
            <a:endParaRPr lang="uk-UA" sz="3600" b="1" dirty="0"/>
          </a:p>
        </p:txBody>
      </p:sp>
      <p:sp>
        <p:nvSpPr>
          <p:cNvPr id="36" name="Прямокутник 12"/>
          <p:cNvSpPr/>
          <p:nvPr/>
        </p:nvSpPr>
        <p:spPr>
          <a:xfrm>
            <a:off x="6815072" y="4766296"/>
            <a:ext cx="961447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4од</a:t>
            </a:r>
            <a:endParaRPr lang="uk-UA" sz="3600" b="1" dirty="0"/>
          </a:p>
        </p:txBody>
      </p:sp>
      <p:sp>
        <p:nvSpPr>
          <p:cNvPr id="37" name="Прямокутник 13"/>
          <p:cNvSpPr/>
          <p:nvPr/>
        </p:nvSpPr>
        <p:spPr>
          <a:xfrm>
            <a:off x="7757786" y="4751468"/>
            <a:ext cx="913375" cy="7599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 д</a:t>
            </a:r>
            <a:endParaRPr lang="uk-UA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743750" y="5545506"/>
            <a:ext cx="88678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48" y="4000458"/>
            <a:ext cx="1467506" cy="14060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99" y="3975132"/>
            <a:ext cx="1725161" cy="13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94178"/>
            <a:ext cx="9577064" cy="74383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>
                <a:solidFill>
                  <a:schemeClr val="bg1"/>
                </a:solidFill>
              </a:rPr>
              <a:t>кожної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суми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1117" y="1574139"/>
            <a:ext cx="3058713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50грн+50грн=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71117" y="2417946"/>
            <a:ext cx="3058713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100грн+50грн=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64678" y="4005858"/>
            <a:ext cx="3239122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200грн–100грн=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41164" y="3213770"/>
            <a:ext cx="3058713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100грн–50грн=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63564" y="1591397"/>
            <a:ext cx="1550137" cy="672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100 грн</a:t>
            </a: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807226" y="2455817"/>
            <a:ext cx="1550136" cy="6312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150 грн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99877" y="3248745"/>
            <a:ext cx="1550136" cy="637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50 грн</a:t>
            </a: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980286" y="4005858"/>
            <a:ext cx="1623890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100 грн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Ст.101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№563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491845" y="1625322"/>
            <a:ext cx="4560626" cy="624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100грн+100грн+100грн=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484599" y="2448339"/>
            <a:ext cx="4063816" cy="624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10грн+20грн+5грн=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731991" y="4046948"/>
            <a:ext cx="3960439" cy="624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200грн+10грн+2грн=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484599" y="3248506"/>
            <a:ext cx="4063816" cy="6248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100грн+10грн+5грн=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997481" y="1601490"/>
            <a:ext cx="1550137" cy="672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300 </a:t>
            </a:r>
            <a:r>
              <a:rPr lang="uk-UA" sz="3200" b="1" dirty="0"/>
              <a:t>грн</a:t>
            </a: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48415" y="2402463"/>
            <a:ext cx="1550136" cy="6312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35 </a:t>
            </a:r>
            <a:r>
              <a:rPr lang="uk-UA" sz="3200" b="1" dirty="0"/>
              <a:t>грн</a:t>
            </a:r>
          </a:p>
        </p:txBody>
      </p:sp>
      <p:sp>
        <p:nvSpPr>
          <p:cNvPr id="3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48415" y="3248507"/>
            <a:ext cx="1550136" cy="637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115 </a:t>
            </a:r>
            <a:r>
              <a:rPr lang="uk-UA" sz="3200" b="1" dirty="0"/>
              <a:t>грн</a:t>
            </a:r>
          </a:p>
        </p:txBody>
      </p:sp>
      <p:sp>
        <p:nvSpPr>
          <p:cNvPr id="3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92430" y="3997480"/>
            <a:ext cx="1623890" cy="7070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212 </a:t>
            </a:r>
            <a:r>
              <a:rPr lang="uk-UA" sz="3200" b="1" dirty="0"/>
              <a:t>грн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19" y="4642021"/>
            <a:ext cx="2107906" cy="21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89" y="1397989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1179025" y="549474"/>
            <a:ext cx="988155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Виконай дії з іменованими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189436" y="4620149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38533" y="2438121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23489" y="3141522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688087" y="6051118"/>
            <a:ext cx="454720" cy="5677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8509003" y="3181014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671037" y="4032044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4485271" y="2475968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4488704" y="4635321"/>
            <a:ext cx="48090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2280281" y="4650852"/>
            <a:ext cx="48090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755598" y="4054192"/>
            <a:ext cx="420932" cy="2765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855294" y="3895653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530943" y="6220386"/>
            <a:ext cx="312405" cy="28173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00622" y="2492264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38783" y="2418768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6319600" y="2485109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2383647" y="3919774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79462" y="3131862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2706938" y="3179837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547388" y="5488226"/>
            <a:ext cx="312405" cy="28173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81548" y="2442469"/>
            <a:ext cx="454720" cy="567792"/>
          </a:xfrm>
          <a:prstGeom prst="rect">
            <a:avLst/>
          </a:prstGeom>
        </p:spPr>
      </p:pic>
      <p:sp>
        <p:nvSpPr>
          <p:cNvPr id="28" name="Прямокутник 27"/>
          <p:cNvSpPr/>
          <p:nvPr/>
        </p:nvSpPr>
        <p:spPr>
          <a:xfrm>
            <a:off x="4198252" y="6015649"/>
            <a:ext cx="3447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29" name="Прямокутник 28"/>
          <p:cNvSpPr/>
          <p:nvPr/>
        </p:nvSpPr>
        <p:spPr>
          <a:xfrm>
            <a:off x="6664272" y="3895653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285688" y="2642755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2811307" y="2512654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32" name="Прямокутник 31"/>
          <p:cNvSpPr/>
          <p:nvPr/>
        </p:nvSpPr>
        <p:spPr>
          <a:xfrm>
            <a:off x="2754739" y="6028985"/>
            <a:ext cx="3447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466308" y="3318085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6704084" y="3176711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4930843" y="3185810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40473" y="2456540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198973" y="3910795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9557" y="4573750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38253" y="3199211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3158382" y="3830300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431779" y="5338323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656339" y="2467852"/>
            <a:ext cx="454720" cy="567792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3115424" y="6011772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43803" y="3918178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845508" y="4792115"/>
            <a:ext cx="312405" cy="28173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74480" y="4629730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647925" y="3889013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12453" y="3909905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979960" y="244949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70786" y="3906319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764395" y="3180408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03190" y="3166590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109414" y="3166834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13395" y="3174650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469175" y="390397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504820" y="2593102"/>
            <a:ext cx="302667" cy="2729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674480" y="3166108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490217" y="3334173"/>
            <a:ext cx="302667" cy="27294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37495" y="3172715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693830" y="3304787"/>
            <a:ext cx="302667" cy="27294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35362" y="3144845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87032" y="3868993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72429" y="4580396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28104" y="4609553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38884" y="4569788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40118" y="6024209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65624" y="6041805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79751" y="6077357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73964" y="6032367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25167" y="6032367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197367" y="6022311"/>
            <a:ext cx="454720" cy="567792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29308" y="5345196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22860" y="5322697"/>
            <a:ext cx="454720" cy="56779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965624" y="5330403"/>
            <a:ext cx="454720" cy="567792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2699681" y="5329765"/>
            <a:ext cx="3639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024198" y="5550910"/>
            <a:ext cx="420932" cy="276565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58429" y="5293196"/>
            <a:ext cx="454720" cy="567792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4213818" y="5343811"/>
            <a:ext cx="3639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40108" y="5360929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38512" y="5350872"/>
            <a:ext cx="454720" cy="56779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587734" y="5322696"/>
            <a:ext cx="454720" cy="567792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="" xmlns:a16="http://schemas.microsoft.com/office/drawing/2014/main" id="{E79DA4F5-DDEC-71FB-6C0B-88478F900A30}"/>
              </a:ext>
            </a:extLst>
          </p:cNvPr>
          <p:cNvSpPr/>
          <p:nvPr/>
        </p:nvSpPr>
        <p:spPr>
          <a:xfrm>
            <a:off x="6045864" y="5352369"/>
            <a:ext cx="3639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10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Ст.101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85" y="3758006"/>
            <a:ext cx="3010830" cy="30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1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3" grpId="0"/>
      <p:bldP spid="2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6337" y="510088"/>
            <a:ext cx="9782237" cy="9031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Перевір </a:t>
            </a:r>
            <a:r>
              <a:rPr lang="ru-RU" sz="4000" b="1" dirty="0" err="1">
                <a:solidFill>
                  <a:schemeClr val="bg1"/>
                </a:solidFill>
              </a:rPr>
              <a:t>розв’язання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рівнянь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206338" y="1602646"/>
            <a:ext cx="2797461" cy="2355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32 : m = 8</a:t>
            </a:r>
            <a:endParaRPr lang="uk-UA" sz="4000" b="1" dirty="0"/>
          </a:p>
          <a:p>
            <a:r>
              <a:rPr lang="en-US" sz="4000" b="1" dirty="0"/>
              <a:t>m = 32 : 8</a:t>
            </a:r>
            <a:endParaRPr lang="uk-UA" sz="4000" b="1" dirty="0"/>
          </a:p>
          <a:p>
            <a:r>
              <a:rPr lang="en-US" sz="4000" b="1" dirty="0"/>
              <a:t>m = 4</a:t>
            </a:r>
            <a:endParaRPr lang="uk-UA" sz="4000" b="1" dirty="0"/>
          </a:p>
        </p:txBody>
      </p:sp>
      <p:sp>
        <p:nvSpPr>
          <p:cNvPr id="9" name="AutoShape 4" descr="Самая маленькая птичка — National Geographic Россия: красота мира в каждом  кадре"/>
          <p:cNvSpPr>
            <a:spLocks noChangeAspect="1" noChangeArrowheads="1"/>
          </p:cNvSpPr>
          <p:nvPr/>
        </p:nvSpPr>
        <p:spPr bwMode="auto">
          <a:xfrm>
            <a:off x="764677" y="465245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500540" y="1595910"/>
            <a:ext cx="2736304" cy="2355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45 : k = 5</a:t>
            </a:r>
            <a:endParaRPr lang="uk-UA" sz="4000" b="1" dirty="0"/>
          </a:p>
          <a:p>
            <a:r>
              <a:rPr lang="en-US" sz="4000" b="1" dirty="0"/>
              <a:t>k = 45 : 5</a:t>
            </a:r>
            <a:endParaRPr lang="uk-UA" sz="4000" b="1" dirty="0"/>
          </a:p>
          <a:p>
            <a:r>
              <a:rPr lang="en-US" sz="4000" b="1" dirty="0"/>
              <a:t>k = 8</a:t>
            </a:r>
            <a:endParaRPr lang="uk-UA" sz="4000" b="1" dirty="0"/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68979" y="1557586"/>
            <a:ext cx="3168352" cy="2355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100 – n = 72</a:t>
            </a:r>
            <a:endParaRPr lang="uk-UA" sz="4000" b="1" dirty="0"/>
          </a:p>
          <a:p>
            <a:r>
              <a:rPr lang="en-US" sz="4000" b="1" dirty="0"/>
              <a:t>n = 100 – 72</a:t>
            </a:r>
            <a:endParaRPr lang="uk-UA" sz="4000" b="1" dirty="0"/>
          </a:p>
          <a:p>
            <a:r>
              <a:rPr lang="en-US" sz="4000" b="1" dirty="0"/>
              <a:t>n = 28</a:t>
            </a:r>
            <a:endParaRPr lang="uk-UA" sz="4000" b="1" dirty="0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5371951" y="3121606"/>
            <a:ext cx="587560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/>
              <a:t>9</a:t>
            </a:r>
            <a:endParaRPr lang="uk-UA" sz="4000" b="1" dirty="0"/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Ст.101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76" y="3002314"/>
            <a:ext cx="2946580" cy="3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7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49474"/>
            <a:ext cx="9721080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задачу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87120" y="1457374"/>
            <a:ext cx="9737814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Довжина</a:t>
            </a:r>
            <a:r>
              <a:rPr lang="ru-RU" sz="3200" b="1" dirty="0">
                <a:solidFill>
                  <a:schemeClr val="bg1"/>
                </a:solidFill>
              </a:rPr>
              <a:t> поля,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має</a:t>
            </a:r>
            <a:r>
              <a:rPr lang="ru-RU" sz="3200" b="1" dirty="0">
                <a:solidFill>
                  <a:schemeClr val="bg1"/>
                </a:solidFill>
              </a:rPr>
              <a:t> форму </a:t>
            </a:r>
            <a:r>
              <a:rPr lang="ru-RU" sz="3200" b="1" dirty="0" err="1">
                <a:solidFill>
                  <a:schemeClr val="bg1"/>
                </a:solidFill>
              </a:rPr>
              <a:t>прямокутника</a:t>
            </a:r>
            <a:r>
              <a:rPr lang="ru-RU" sz="3200" b="1" dirty="0">
                <a:solidFill>
                  <a:schemeClr val="bg1"/>
                </a:solidFill>
              </a:rPr>
              <a:t>, становить 6 км, а </a:t>
            </a:r>
            <a:r>
              <a:rPr lang="ru-RU" sz="3200" b="1" dirty="0" err="1">
                <a:solidFill>
                  <a:schemeClr val="bg1"/>
                </a:solidFill>
              </a:rPr>
              <a:t>його</a:t>
            </a:r>
            <a:r>
              <a:rPr lang="ru-RU" sz="3200" b="1" dirty="0">
                <a:solidFill>
                  <a:schemeClr val="bg1"/>
                </a:solidFill>
              </a:rPr>
              <a:t> ширина — </a:t>
            </a:r>
            <a:r>
              <a:rPr lang="ru-RU" sz="3200" b="1" dirty="0" err="1">
                <a:solidFill>
                  <a:schemeClr val="bg1"/>
                </a:solidFill>
              </a:rPr>
              <a:t>удвічі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менша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Обчисли</a:t>
            </a:r>
            <a:r>
              <a:rPr lang="ru-RU" sz="3200" b="1" dirty="0">
                <a:solidFill>
                  <a:schemeClr val="bg1"/>
                </a:solidFill>
              </a:rPr>
              <a:t> периметр </a:t>
            </a:r>
            <a:r>
              <a:rPr lang="ru-RU" sz="3200" b="1" dirty="0" err="1">
                <a:solidFill>
                  <a:schemeClr val="bg1"/>
                </a:solidFill>
              </a:rPr>
              <a:t>цього</a:t>
            </a:r>
            <a:r>
              <a:rPr lang="ru-RU" sz="3200" b="1" dirty="0">
                <a:solidFill>
                  <a:schemeClr val="bg1"/>
                </a:solidFill>
              </a:rPr>
              <a:t> поля.</a:t>
            </a: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Ст.101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1197992" y="3816137"/>
            <a:ext cx="1804073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1) 6 : 2 =</a:t>
            </a:r>
            <a:endParaRPr lang="uk-UA" sz="3200" b="1" dirty="0"/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3002065" y="3816137"/>
            <a:ext cx="1490053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 (км)</a:t>
            </a:r>
            <a:endParaRPr lang="uk-UA" sz="3200" b="1" dirty="0"/>
          </a:p>
        </p:txBody>
      </p:sp>
      <p:sp>
        <p:nvSpPr>
          <p:cNvPr id="16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1187120" y="4509914"/>
            <a:ext cx="3528392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2) </a:t>
            </a:r>
            <a:r>
              <a:rPr lang="uk-UA" sz="3200" b="1" dirty="0"/>
              <a:t>Р </a:t>
            </a:r>
            <a:r>
              <a:rPr lang="uk-UA" sz="3200" b="1" dirty="0" smtClean="0"/>
              <a:t>= 6 </a:t>
            </a:r>
            <a:r>
              <a:rPr lang="uk-UA" sz="3200" b="1" dirty="0"/>
              <a:t>∙ 2 + </a:t>
            </a:r>
            <a:r>
              <a:rPr lang="uk-UA" sz="3200" b="1" dirty="0" smtClean="0"/>
              <a:t>3 </a:t>
            </a:r>
            <a:r>
              <a:rPr lang="uk-UA" sz="3200" b="1" dirty="0"/>
              <a:t>∙ </a:t>
            </a:r>
            <a:r>
              <a:rPr lang="uk-UA" sz="3200" b="1" dirty="0" smtClean="0"/>
              <a:t>2 =</a:t>
            </a:r>
            <a:endParaRPr lang="uk-UA" sz="3200" b="1" dirty="0"/>
          </a:p>
        </p:txBody>
      </p:sp>
      <p:sp>
        <p:nvSpPr>
          <p:cNvPr id="17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1209431" y="3147398"/>
            <a:ext cx="2808312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Р = а ∙ 2 + в ∙ 2</a:t>
            </a:r>
            <a:endParaRPr lang="uk-UA" sz="3200" b="1" dirty="0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4492118" y="3816137"/>
            <a:ext cx="1959953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- ширина</a:t>
            </a:r>
            <a:endParaRPr lang="uk-UA" sz="3200" b="1" dirty="0"/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4715512" y="4509914"/>
            <a:ext cx="1736559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18 (км)</a:t>
            </a:r>
            <a:endParaRPr lang="uk-UA" sz="3200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1187120" y="5242682"/>
            <a:ext cx="2096599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Відповідь:</a:t>
            </a:r>
            <a:endParaRPr lang="uk-UA" sz="32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3283719" y="5263947"/>
            <a:ext cx="4320480" cy="6065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Периметр поля 18 км.</a:t>
            </a:r>
            <a:endParaRPr lang="uk-UA" sz="3200" b="1" dirty="0"/>
          </a:p>
        </p:txBody>
      </p:sp>
      <p:pic>
        <p:nvPicPr>
          <p:cNvPr id="2050" name="Picture 2" descr="1 Сотка Землі: як виміряти город в сотках 2025 - agrodream.com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1879" r="4989" b="12152"/>
          <a:stretch/>
        </p:blipFill>
        <p:spPr bwMode="auto">
          <a:xfrm>
            <a:off x="7252934" y="3147398"/>
            <a:ext cx="3672000" cy="18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9123257" y="4331619"/>
            <a:ext cx="720080" cy="6065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а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9">
            <a:extLst>
              <a:ext uri="{FF2B5EF4-FFF2-40B4-BE49-F238E27FC236}">
                <a16:creationId xmlns="" xmlns:a16="http://schemas.microsoft.com/office/drawing/2014/main" id="{7E691AA0-A06C-4DBE-859C-2CC4BD3A7637}"/>
              </a:ext>
            </a:extLst>
          </p:cNvPr>
          <p:cNvSpPr/>
          <p:nvPr/>
        </p:nvSpPr>
        <p:spPr>
          <a:xfrm>
            <a:off x="10412511" y="4028352"/>
            <a:ext cx="720080" cy="6065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 smtClean="0"/>
              <a:t>в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65159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98985" y="4213171"/>
            <a:ext cx="616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10 порцій десерту 100г цукру.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565484" y="1272200"/>
            <a:ext cx="5979239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</a:rPr>
              <a:t>виготовлення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однієї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порції</a:t>
            </a:r>
            <a:r>
              <a:rPr lang="ru-RU" sz="3200" b="1" dirty="0">
                <a:solidFill>
                  <a:schemeClr val="bg1"/>
                </a:solidFill>
              </a:rPr>
              <a:t> персикового десерту потрібно </a:t>
            </a:r>
            <a:r>
              <a:rPr lang="ru-RU" sz="3200" b="1" dirty="0" err="1">
                <a:solidFill>
                  <a:schemeClr val="bg1"/>
                </a:solidFill>
              </a:rPr>
              <a:t>використати</a:t>
            </a:r>
            <a:r>
              <a:rPr lang="ru-RU" sz="3200" b="1" dirty="0">
                <a:solidFill>
                  <a:schemeClr val="bg1"/>
                </a:solidFill>
              </a:rPr>
              <a:t> 10 г </a:t>
            </a:r>
            <a:r>
              <a:rPr lang="ru-RU" sz="3200" b="1" dirty="0" err="1">
                <a:solidFill>
                  <a:schemeClr val="bg1"/>
                </a:solidFill>
              </a:rPr>
              <a:t>ванільного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цукру</a:t>
            </a:r>
            <a:r>
              <a:rPr lang="ru-RU" sz="3200" b="1" dirty="0">
                <a:solidFill>
                  <a:schemeClr val="bg1"/>
                </a:solidFill>
              </a:rPr>
              <a:t>. На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порцій</a:t>
            </a:r>
            <a:r>
              <a:rPr lang="ru-RU" sz="3200" b="1" dirty="0">
                <a:solidFill>
                  <a:schemeClr val="bg1"/>
                </a:solidFill>
              </a:rPr>
              <a:t> десерту </a:t>
            </a:r>
            <a:r>
              <a:rPr lang="ru-RU" sz="3200" b="1" dirty="0" err="1" smtClean="0">
                <a:solidFill>
                  <a:schemeClr val="bg1"/>
                </a:solidFill>
              </a:rPr>
              <a:t>вистачить</a:t>
            </a:r>
            <a:r>
              <a:rPr lang="ru-RU" sz="3200" b="1" dirty="0" smtClean="0">
                <a:solidFill>
                  <a:schemeClr val="bg1"/>
                </a:solidFill>
              </a:rPr>
              <a:t> 100 </a:t>
            </a:r>
            <a:r>
              <a:rPr lang="ru-RU" sz="3200" b="1" dirty="0">
                <a:solidFill>
                  <a:schemeClr val="bg1"/>
                </a:solidFill>
              </a:rPr>
              <a:t>г </a:t>
            </a:r>
            <a:r>
              <a:rPr lang="ru-RU" sz="3200" b="1" dirty="0" err="1">
                <a:solidFill>
                  <a:schemeClr val="bg1"/>
                </a:solidFill>
              </a:rPr>
              <a:t>цукру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 №567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477466"/>
            <a:ext cx="10417298" cy="6454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задачу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2442" y="3357786"/>
            <a:ext cx="19312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100 : 10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01052" y="3357786"/>
            <a:ext cx="12757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10 (п.) 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8" y="1122937"/>
            <a:ext cx="2120600" cy="112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635" y="3942561"/>
            <a:ext cx="2484132" cy="1170804"/>
          </a:xfrm>
          <a:prstGeom prst="rect">
            <a:avLst/>
          </a:prstGeom>
        </p:spPr>
      </p:pic>
      <p:pic>
        <p:nvPicPr>
          <p:cNvPr id="38" name="Picture 2" descr="Персиковый тирамису без желатина: нежнейший порционный десерт - Великий  повар - пошаговые фоторецепты">
            <a:extLst>
              <a:ext uri="{FF2B5EF4-FFF2-40B4-BE49-F238E27FC236}">
                <a16:creationId xmlns="" xmlns:a16="http://schemas.microsoft.com/office/drawing/2014/main" id="{E1CE9D3E-C621-B9E8-4B31-85EEA0471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3" b="8917"/>
          <a:stretch/>
        </p:blipFill>
        <p:spPr bwMode="auto">
          <a:xfrm>
            <a:off x="8700095" y="4682613"/>
            <a:ext cx="2837448" cy="188890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CA69ABC-DCE0-132C-1A5C-3A266246364E}"/>
              </a:ext>
            </a:extLst>
          </p:cNvPr>
          <p:cNvSpPr txBox="1"/>
          <p:nvPr/>
        </p:nvSpPr>
        <p:spPr>
          <a:xfrm>
            <a:off x="1352442" y="2140815"/>
            <a:ext cx="2513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п. </a:t>
            </a:r>
            <a:r>
              <a:rPr lang="uk-UA" sz="3200" b="1" dirty="0">
                <a:solidFill>
                  <a:schemeClr val="bg1"/>
                </a:solidFill>
              </a:rPr>
              <a:t>– 10 г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E1DB520-46D6-5B7D-2F20-7A617B5EA32D}"/>
              </a:ext>
            </a:extLst>
          </p:cNvPr>
          <p:cNvSpPr txBox="1"/>
          <p:nvPr/>
        </p:nvSpPr>
        <p:spPr>
          <a:xfrm>
            <a:off x="1382140" y="2713060"/>
            <a:ext cx="24897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? </a:t>
            </a:r>
            <a:r>
              <a:rPr lang="uk-UA" sz="3200" b="1" dirty="0" smtClean="0">
                <a:solidFill>
                  <a:schemeClr val="bg1"/>
                </a:solidFill>
              </a:rPr>
              <a:t>п. </a:t>
            </a:r>
            <a:r>
              <a:rPr lang="uk-UA" sz="3200" b="1" dirty="0">
                <a:solidFill>
                  <a:schemeClr val="bg1"/>
                </a:solidFill>
              </a:rPr>
              <a:t>– 100 г</a:t>
            </a:r>
          </a:p>
        </p:txBody>
      </p:sp>
    </p:spTree>
    <p:extLst>
      <p:ext uri="{BB962C8B-B14F-4D97-AF65-F5344CB8AC3E}">
        <p14:creationId xmlns:p14="http://schemas.microsoft.com/office/powerpoint/2010/main" val="16885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4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63" y="4077865"/>
            <a:ext cx="1655176" cy="23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3 клас\03 МАТЕМ\1 Листопад\4 Трицифрові числа\№064 - Сума розрядних доданків\2025-11-29_230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417556"/>
            <a:ext cx="10365166" cy="26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7934" y="1315633"/>
            <a:ext cx="489654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периметр прямокутника?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2" y="288284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214761" y="2831029"/>
            <a:ext cx="6288486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Який розряд в трицифровому числі стоїть на І місці? ІІ, ІІІ місці?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365898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227935" y="4221882"/>
            <a:ext cx="4896544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8567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23" y="2622768"/>
            <a:ext cx="1619560" cy="25777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13" y="2558077"/>
            <a:ext cx="1881114" cy="27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1256" y="1427105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57231" y="1400408"/>
            <a:ext cx="4648171" cy="10558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41" y="2622768"/>
            <a:ext cx="2061630" cy="26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37" y="2491773"/>
            <a:ext cx="1856889" cy="2708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481486" y="525808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9426" y="5288980"/>
            <a:ext cx="1849067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643759" y="5241873"/>
            <a:ext cx="1907089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280779" y="5297704"/>
            <a:ext cx="2282183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3025" y="455375"/>
            <a:ext cx="8726382" cy="829437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632608" y="1450025"/>
            <a:ext cx="4648171" cy="57901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5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3 МАТЕМ\1 Листопад\4 Трицифрові числа\№063 - Співвідношення між одиницями маси\2025-11-28_225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471451"/>
            <a:ext cx="10368144" cy="31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25" y="4098896"/>
            <a:ext cx="1849874" cy="25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61182495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517096" y="514257"/>
            <a:ext cx="6753758" cy="6780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5085978"/>
            <a:ext cx="2463763" cy="114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5085978"/>
            <a:ext cx="2463764" cy="114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3697023"/>
            <a:ext cx="2463764" cy="1149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75" y="5103738"/>
            <a:ext cx="2463764" cy="1149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3697023"/>
            <a:ext cx="2463764" cy="114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70" y="3789834"/>
            <a:ext cx="2463763" cy="114987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85770" y="1341562"/>
            <a:ext cx="4437300" cy="9361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Розташуйте </a:t>
            </a:r>
            <a:r>
              <a:rPr lang="uk-UA" sz="2800" b="1" dirty="0">
                <a:solidFill>
                  <a:srgbClr val="7030A0"/>
                </a:solidFill>
              </a:rPr>
              <a:t>числа від меншого до більшого.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4913" y="3793616"/>
            <a:ext cx="2048162" cy="104109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60 г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308" y="3847200"/>
            <a:ext cx="1756128" cy="1110265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2 кг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4358" y="3817239"/>
            <a:ext cx="1870495" cy="908699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1 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т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08477" y="5302002"/>
            <a:ext cx="1872599" cy="917192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35кг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2037" y="5183983"/>
            <a:ext cx="1937461" cy="98938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29 ц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20248" y="5271646"/>
            <a:ext cx="2209683" cy="9642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20 ц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76" y="1192334"/>
            <a:ext cx="2885038" cy="24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903E-6 0.03148 L -0.4432 0.2490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0" y="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0.03148 L -0.45428 0.2236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15E-6 1.85185E-6 L -0.25508 0.0997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54" y="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728E-6 -2.59259E-6 L -0.24636 0.0946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3.7037E-6 L -0.44841 -0.2349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-2.96296E-6 L -0.44841 -0.24143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152E-6 1.11111E-6 L -0.65958 -0.3703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-2.96296E-6 L -0.66415 -0.3777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78E-6 7.40741E-7 L -0.22655 -0.4854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4" y="-242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161E-6 7.40741E-7 L -0.24166 -0.5064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786E-6 3.33333E-6 L -0.66168 -0.42732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90" y="-213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3.33333E-6 L -0.67588 -0.44838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94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3517096" y="514257"/>
            <a:ext cx="6753758" cy="67807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Усна лічба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5085978"/>
            <a:ext cx="2463763" cy="1149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5085978"/>
            <a:ext cx="2463764" cy="1149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248" y="3697023"/>
            <a:ext cx="2463764" cy="1149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75" y="5103738"/>
            <a:ext cx="2463764" cy="11498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5" y="3697023"/>
            <a:ext cx="2463764" cy="1149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70" y="3789834"/>
            <a:ext cx="2463763" cy="114987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3685770" y="1341562"/>
            <a:ext cx="4437300" cy="93610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Розташуйте </a:t>
            </a:r>
            <a:r>
              <a:rPr lang="uk-UA" sz="2800" b="1" dirty="0">
                <a:solidFill>
                  <a:srgbClr val="7030A0"/>
                </a:solidFill>
              </a:rPr>
              <a:t>числа від </a:t>
            </a:r>
            <a:r>
              <a:rPr lang="uk-UA" sz="2800" b="1" dirty="0" smtClean="0">
                <a:solidFill>
                  <a:srgbClr val="7030A0"/>
                </a:solidFill>
              </a:rPr>
              <a:t>більшого </a:t>
            </a:r>
            <a:r>
              <a:rPr lang="uk-UA" sz="2800" b="1" dirty="0">
                <a:solidFill>
                  <a:srgbClr val="7030A0"/>
                </a:solidFill>
              </a:rPr>
              <a:t>до </a:t>
            </a:r>
            <a:r>
              <a:rPr lang="uk-UA" sz="2800" b="1" dirty="0" smtClean="0">
                <a:solidFill>
                  <a:srgbClr val="7030A0"/>
                </a:solidFill>
              </a:rPr>
              <a:t>меншого</a:t>
            </a:r>
            <a:r>
              <a:rPr lang="uk-UA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74913" y="3793616"/>
            <a:ext cx="2221374" cy="104109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 70 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46308" y="3847200"/>
            <a:ext cx="1756128" cy="1110265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70 ц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55688" y="3889247"/>
            <a:ext cx="2148911" cy="908699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70 г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08477" y="5302002"/>
            <a:ext cx="1872599" cy="917192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1 ц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52037" y="5183983"/>
            <a:ext cx="1937461" cy="989383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>
                <a:ln>
                  <a:solidFill>
                    <a:sysClr val="windowText" lastClr="000000"/>
                  </a:solidFill>
                </a:ln>
              </a:rPr>
              <a:t>80 г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20248" y="5271646"/>
            <a:ext cx="2209683" cy="964201"/>
          </a:xfrm>
          <a:prstGeom prst="roundRect">
            <a:avLst/>
          </a:prstGeom>
          <a:noFill/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70 кг</a:t>
            </a:r>
            <a:endParaRPr lang="uk-UA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020" y="1177694"/>
            <a:ext cx="2569342" cy="25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903E-6 0.03148 L -0.4432 0.2490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0" y="10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0.03148 L -0.45428 0.2236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0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715E-6 1.85185E-6 L -0.25508 0.09977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54" y="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728E-6 -2.59259E-6 L -0.24636 0.09468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3.7037E-6 L -0.44841 -0.2349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52E-6 -2.96296E-6 L -0.44841 -0.24143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1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152E-6 1.11111E-6 L -0.65958 -0.3703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86" y="-18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-2.96296E-6 L -0.66415 -0.3777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7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078E-6 7.40741E-7 L -0.22655 -0.4854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4" y="-2428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161E-6 7.40741E-7 L -0.24166 -0.50648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976E-6 -3.33333E-6 L -0.67405 -0.43773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2" y="-218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364E-6 3.33333E-6 L -0.67588 -0.44838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94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630" y="-66796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983737" y="1201312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52146" y="2732415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31591" y="2717366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06589" y="-606085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26548" y="-573016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21346" y="-56738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62323" y="-744473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538073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/>
              <a:t>Математичний диктант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25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390461" y="-992694"/>
            <a:ext cx="2701059" cy="10005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7748706" y="-744473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4398" y="3470648"/>
            <a:ext cx="525056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i="1" dirty="0" err="1" smtClean="0"/>
              <a:t>Запи</a:t>
            </a:r>
            <a:r>
              <a:rPr lang="uk-UA" sz="2800" b="1" i="1" dirty="0" err="1" smtClean="0"/>
              <a:t>шіть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числа</a:t>
            </a:r>
            <a:r>
              <a:rPr lang="en-US" sz="2800" b="1" i="1" dirty="0"/>
              <a:t>, що мають:</a:t>
            </a:r>
            <a:endParaRPr lang="ru-RU" sz="2800" b="1" i="1" dirty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/>
              <a:t>2 сотні, 6 десятків, 4 одиниці;</a:t>
            </a:r>
            <a:endParaRPr lang="ru-RU" sz="2800" b="1" dirty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/>
              <a:t>5 сотень, 9 одиниць;</a:t>
            </a:r>
            <a:endParaRPr lang="ru-RU" sz="2800" b="1" dirty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/>
              <a:t>4 сотні, 3 десятки, 5 одиниць;</a:t>
            </a:r>
            <a:endParaRPr lang="ru-RU" sz="2800" b="1" dirty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/>
              <a:t>8 сотень, 7 десятків;</a:t>
            </a:r>
            <a:endParaRPr lang="ru-RU" sz="2800" b="1" dirty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/>
              <a:t>9 </a:t>
            </a:r>
            <a:r>
              <a:rPr lang="uk-UA" sz="2800" b="1" dirty="0" smtClean="0"/>
              <a:t>сотень, </a:t>
            </a:r>
            <a:r>
              <a:rPr lang="uk-UA" sz="2800" b="1" dirty="0"/>
              <a:t>6 одиниць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90544" y="-74182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067631" y="-573016"/>
            <a:ext cx="389779" cy="4951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9381" y="-631962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3737" y="2708910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1689" y="2706362"/>
            <a:ext cx="426757" cy="53039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1672" y="2630498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9449" y="-586981"/>
            <a:ext cx="457240" cy="5669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9423" y="2724367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56126" y="2721127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293986" y="2701824"/>
            <a:ext cx="454720" cy="567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1234" y="2727199"/>
            <a:ext cx="426757" cy="53039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07455" y="2717366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34921" y="270182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15967" y="2738138"/>
            <a:ext cx="389779" cy="49516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17239" y="2650521"/>
            <a:ext cx="500849" cy="6221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2637" y="-744473"/>
            <a:ext cx="500849" cy="6221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84119" y="2631814"/>
            <a:ext cx="500849" cy="6221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37506" y="2718317"/>
            <a:ext cx="454720" cy="567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4564866" y="1201312"/>
            <a:ext cx="1846140" cy="97054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6067631" y="3456596"/>
            <a:ext cx="574562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61950" lvl="0" indent="-361950">
              <a:buFont typeface="Wingdings" panose="05000000000000000000" pitchFamily="2" charset="2"/>
              <a:buChar char="v"/>
            </a:pPr>
            <a:r>
              <a:rPr lang="uk-UA" sz="2800" b="1" dirty="0" smtClean="0"/>
              <a:t>Назвіть парні числа.</a:t>
            </a:r>
          </a:p>
          <a:p>
            <a:pPr marL="361950" lvl="0" indent="-361950">
              <a:buFont typeface="Wingdings" panose="05000000000000000000" pitchFamily="2" charset="2"/>
              <a:buChar char="v"/>
            </a:pPr>
            <a:r>
              <a:rPr lang="uk-UA" sz="2800" b="1" dirty="0" smtClean="0"/>
              <a:t>Назвіть сусідні до кожного числа.</a:t>
            </a:r>
          </a:p>
          <a:p>
            <a:pPr marL="361950" lvl="0" indent="-361950">
              <a:buFont typeface="Wingdings" panose="05000000000000000000" pitchFamily="2" charset="2"/>
              <a:buChar char="v"/>
            </a:pPr>
            <a:r>
              <a:rPr lang="en-US" sz="2800" b="1" dirty="0" err="1" smtClean="0"/>
              <a:t>Яке</a:t>
            </a:r>
            <a:r>
              <a:rPr lang="en-US" sz="2800" b="1" dirty="0" smtClean="0"/>
              <a:t> </a:t>
            </a:r>
            <a:r>
              <a:rPr lang="en-US" sz="2800" b="1" dirty="0" err="1"/>
              <a:t>число</a:t>
            </a:r>
            <a:r>
              <a:rPr lang="en-US" sz="2800" b="1" dirty="0"/>
              <a:t> є </a:t>
            </a:r>
            <a:r>
              <a:rPr lang="en-US" sz="2800" b="1" dirty="0" err="1"/>
              <a:t>найбільшим</a:t>
            </a:r>
            <a:r>
              <a:rPr lang="en-US" sz="2800" b="1" dirty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617682"/>
            <a:ext cx="10359629" cy="7238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Назви числа по порядку від </a:t>
            </a:r>
            <a:r>
              <a:rPr lang="ru-RU" sz="4000" b="1" dirty="0">
                <a:solidFill>
                  <a:schemeClr val="bg1"/>
                </a:solidFill>
              </a:rPr>
              <a:t>895 до 905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12376" y="145455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895</a:t>
            </a:r>
            <a:endParaRPr lang="uk-UA" sz="3200" b="1" dirty="0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620488" y="145455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896</a:t>
            </a:r>
            <a:endParaRPr lang="uk-UA" sz="3200" b="1" dirty="0"/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640252" y="145455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897</a:t>
            </a:r>
            <a:endParaRPr lang="uk-UA" sz="32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229656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№558- 560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3079" y="3579642"/>
            <a:ext cx="2627542" cy="25913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612376" y="3702752"/>
            <a:ext cx="303598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Розклади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розрядні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доданки</a:t>
            </a:r>
            <a:r>
              <a:rPr lang="ru-RU" sz="2800" b="1" dirty="0">
                <a:solidFill>
                  <a:srgbClr val="7030A0"/>
                </a:solidFill>
              </a:rPr>
              <a:t> числа.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48364" y="143029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898</a:t>
            </a:r>
            <a:endParaRPr lang="uk-UA" sz="32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656476" y="144779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899</a:t>
            </a:r>
            <a:endParaRPr lang="uk-UA" sz="3200" b="1" dirty="0"/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664588" y="1430298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900</a:t>
            </a:r>
            <a:endParaRPr lang="uk-UA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87124" y="3124023"/>
            <a:ext cx="136815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789 = </a:t>
            </a:r>
          </a:p>
          <a:p>
            <a:r>
              <a:rPr lang="ru-RU" sz="3200" b="1" dirty="0" smtClean="0"/>
              <a:t>346 =</a:t>
            </a:r>
          </a:p>
          <a:p>
            <a:r>
              <a:rPr lang="ru-RU" sz="3200" b="1" dirty="0" smtClean="0"/>
              <a:t>503 = </a:t>
            </a:r>
          </a:p>
          <a:p>
            <a:r>
              <a:rPr lang="ru-RU" sz="3200" b="1" dirty="0" smtClean="0"/>
              <a:t>270 = </a:t>
            </a:r>
          </a:p>
          <a:p>
            <a:r>
              <a:rPr lang="ru-RU" sz="3200" b="1" dirty="0" smtClean="0"/>
              <a:t>444 = </a:t>
            </a:r>
          </a:p>
          <a:p>
            <a:r>
              <a:rPr lang="ru-RU" sz="3200" b="1" dirty="0" smtClean="0"/>
              <a:t>901 =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30424" y="3109006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700 + 80 +9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27935" y="3637107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300 + 40 + 6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30424" y="4149874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500 + 3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30424" y="4653930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200 + 70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46404" y="5157986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400 + 40 + 4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36616" y="5692610"/>
            <a:ext cx="24364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900 + 1 </a:t>
            </a:r>
          </a:p>
        </p:txBody>
      </p:sp>
      <p:sp>
        <p:nvSpPr>
          <p:cNvPr id="3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96806" y="145110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901</a:t>
            </a:r>
            <a:endParaRPr lang="uk-UA" sz="3200" b="1" dirty="0"/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16570" y="145110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902</a:t>
            </a:r>
            <a:endParaRPr lang="uk-UA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24682" y="142684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903</a:t>
            </a:r>
            <a:endParaRPr lang="uk-UA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732794" y="144434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904</a:t>
            </a:r>
            <a:endParaRPr lang="uk-UA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740906" y="1426840"/>
            <a:ext cx="1008112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905</a:t>
            </a:r>
            <a:endParaRPr lang="uk-UA" sz="3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47902" y="2292048"/>
            <a:ext cx="2851841" cy="1258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Полічи сотнями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трьохсот</a:t>
            </a:r>
            <a:r>
              <a:rPr lang="ru-RU" sz="2800" b="1" dirty="0">
                <a:solidFill>
                  <a:schemeClr val="bg1"/>
                </a:solidFill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</a:rPr>
              <a:t>тисячі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694118" y="2225325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300</a:t>
            </a:r>
            <a:endParaRPr lang="uk-UA" sz="3200" b="1" dirty="0"/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571200" y="2225325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400</a:t>
            </a:r>
            <a:endParaRPr lang="uk-UA" sz="3200" b="1" dirty="0"/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478593" y="2225325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500</a:t>
            </a:r>
            <a:endParaRPr lang="uk-UA" sz="3200" b="1" dirty="0"/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85065" y="2237389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600</a:t>
            </a:r>
            <a:endParaRPr lang="uk-UA" sz="3200" b="1" dirty="0"/>
          </a:p>
        </p:txBody>
      </p:sp>
      <p:sp>
        <p:nvSpPr>
          <p:cNvPr id="4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313233" y="2237389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700</a:t>
            </a:r>
            <a:endParaRPr lang="uk-UA" sz="3200" b="1" dirty="0"/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217425" y="2225325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800</a:t>
            </a:r>
            <a:endParaRPr lang="uk-UA" sz="3200" b="1" dirty="0"/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31427" y="2220898"/>
            <a:ext cx="907393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900</a:t>
            </a:r>
            <a:endParaRPr lang="uk-UA" sz="3200" b="1" dirty="0"/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038820" y="2225325"/>
            <a:ext cx="1111765" cy="68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 smtClean="0"/>
              <a:t>1000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98369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8679" y="621482"/>
            <a:ext cx="10369151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Усна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лічба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3519" y="1564264"/>
            <a:ext cx="2546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100+30+9=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2431" y="1555051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139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6467" y="1555050"/>
            <a:ext cx="23827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900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40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2084" y="1564548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940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7593" y="3568413"/>
            <a:ext cx="23177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800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1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65207" y="3543160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801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819" y="2235568"/>
            <a:ext cx="25516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500+80+3=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5015" y="2235569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583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4977" y="2232095"/>
            <a:ext cx="23703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300+30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2084" y="2201381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4818" y="2891282"/>
            <a:ext cx="25516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400+60+2=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02558" y="2896829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462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34702" y="2878426"/>
            <a:ext cx="23645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200 </a:t>
            </a:r>
            <a:r>
              <a:rPr lang="uk-UA" sz="3600" b="1" dirty="0">
                <a:solidFill>
                  <a:schemeClr val="bg1"/>
                </a:solidFill>
              </a:rPr>
              <a:t>+ </a:t>
            </a:r>
            <a:r>
              <a:rPr lang="uk-UA" sz="3600" b="1" dirty="0" smtClean="0">
                <a:solidFill>
                  <a:schemeClr val="bg1"/>
                </a:solidFill>
              </a:rPr>
              <a:t>5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68202" y="2891281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205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4819" y="3568414"/>
            <a:ext cx="25516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700+70+7=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2431" y="3537612"/>
            <a:ext cx="99392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777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Ст.100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№561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67" y="3429792"/>
            <a:ext cx="3343224" cy="2864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158530" y="3986584"/>
            <a:ext cx="2844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</TotalTime>
  <Words>749</Words>
  <Application>Microsoft Office PowerPoint</Application>
  <PresentationFormat>Произвольный</PresentationFormat>
  <Paragraphs>246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530</cp:revision>
  <dcterms:created xsi:type="dcterms:W3CDTF">2025-08-27T14:01:18Z</dcterms:created>
  <dcterms:modified xsi:type="dcterms:W3CDTF">2025-12-02T18:19:15Z</dcterms:modified>
</cp:coreProperties>
</file>