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2" r:id="rId2"/>
    <p:sldId id="661" r:id="rId3"/>
    <p:sldId id="478" r:id="rId4"/>
    <p:sldId id="286" r:id="rId5"/>
    <p:sldId id="711" r:id="rId6"/>
    <p:sldId id="707" r:id="rId7"/>
    <p:sldId id="391" r:id="rId8"/>
    <p:sldId id="712" r:id="rId9"/>
    <p:sldId id="686" r:id="rId10"/>
    <p:sldId id="691" r:id="rId11"/>
    <p:sldId id="678" r:id="rId12"/>
    <p:sldId id="715" r:id="rId13"/>
    <p:sldId id="412" r:id="rId14"/>
    <p:sldId id="313" r:id="rId15"/>
    <p:sldId id="662" r:id="rId16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Завдання з </a:t>
          </a:r>
          <a:r>
            <a:rPr lang="uk-UA" sz="3200" b="1" dirty="0" err="1" smtClean="0">
              <a:solidFill>
                <a:schemeClr val="bg1"/>
              </a:solidFill>
            </a:rPr>
            <a:t>трицифро-вими</a:t>
          </a:r>
          <a:r>
            <a:rPr lang="uk-UA" sz="3200" b="1" dirty="0" smtClean="0">
              <a:solidFill>
                <a:schemeClr val="bg1"/>
              </a:solidFill>
            </a:rPr>
            <a:t>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Сума </a:t>
          </a:r>
          <a:r>
            <a:rPr lang="ru-RU" sz="3200" b="1" dirty="0" err="1" smtClean="0">
              <a:solidFill>
                <a:schemeClr val="bg1"/>
              </a:solidFill>
            </a:rPr>
            <a:t>розрядних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доданків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Задачі на спільну роботу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7339" custLinFactX="355449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732" custLinFactX="-5600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2598" custLinFactX="-8539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7727" custLinFactX="-369296" custLinFactNeighborX="-4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08682" y="798068"/>
          <a:ext cx="4273486" cy="267734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Задачі на спільну роботу</a:t>
          </a:r>
          <a:endParaRPr lang="ru-RU" sz="3200" b="1" kern="1200" dirty="0"/>
        </a:p>
      </dsp:txBody>
      <dsp:txXfrm rot="5400000">
        <a:off x="8106751" y="854696"/>
        <a:ext cx="267734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73600" y="888551"/>
          <a:ext cx="4273486" cy="249638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Сума </a:t>
          </a:r>
          <a:r>
            <a:rPr lang="ru-RU" sz="3200" b="1" kern="1200" dirty="0" err="1" smtClean="0">
              <a:solidFill>
                <a:schemeClr val="bg1"/>
              </a:solidFill>
            </a:rPr>
            <a:t>розрядних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доданків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51" y="854697"/>
        <a:ext cx="249638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11649" y="742782"/>
          <a:ext cx="4273486" cy="278792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2" y="854696"/>
        <a:ext cx="278792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57190" y="899116"/>
          <a:ext cx="4273486" cy="247525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Завдання з </a:t>
          </a:r>
          <a:r>
            <a:rPr lang="uk-UA" sz="3200" b="1" kern="1200" dirty="0" err="1" smtClean="0">
              <a:solidFill>
                <a:schemeClr val="bg1"/>
              </a:solidFill>
            </a:rPr>
            <a:t>трицифро-вими</a:t>
          </a:r>
          <a:r>
            <a:rPr lang="uk-UA" sz="3200" b="1" kern="1200" dirty="0" smtClean="0">
              <a:solidFill>
                <a:schemeClr val="bg1"/>
              </a:solidFill>
            </a:rPr>
            <a:t>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1927" y="854696"/>
        <a:ext cx="247525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9.jpeg"/><Relationship Id="rId3" Type="http://schemas.microsoft.com/office/2007/relationships/hdphoto" Target="../media/hdphoto7.wdp"/><Relationship Id="rId7" Type="http://schemas.openxmlformats.org/officeDocument/2006/relationships/image" Target="../media/image56.png"/><Relationship Id="rId12" Type="http://schemas.microsoft.com/office/2007/relationships/hdphoto" Target="../media/hdphoto1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microsoft.com/office/2007/relationships/hdphoto" Target="../media/hdphoto9.wdp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Розрядні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доданки</a:t>
            </a:r>
            <a:r>
              <a:rPr lang="ru-RU" sz="4000" b="1" dirty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Складені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сюжетні</a:t>
            </a:r>
            <a:r>
              <a:rPr lang="ru-RU" sz="4000" b="1" dirty="0">
                <a:solidFill>
                  <a:srgbClr val="7030A0"/>
                </a:solidFill>
              </a:rPr>
              <a:t> задачі.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9" y="2626598"/>
            <a:ext cx="1438216" cy="1298141"/>
          </a:xfrm>
          <a:prstGeom prst="rect">
            <a:avLst/>
          </a:prstGeom>
        </p:spPr>
      </p:pic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6978" y="1980267"/>
            <a:ext cx="15141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Тарас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340475" y="3185909"/>
            <a:ext cx="961725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 д</a:t>
            </a:r>
            <a:endParaRPr lang="uk-UA" sz="3600" b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302199" y="3185048"/>
            <a:ext cx="98368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 с</a:t>
            </a:r>
            <a:endParaRPr lang="uk-UA" sz="3600" b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285536" y="3185048"/>
            <a:ext cx="109249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1д</a:t>
            </a:r>
            <a:endParaRPr lang="uk-UA" sz="3600" b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Ст.103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№575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6" y="1319224"/>
            <a:ext cx="6173968" cy="16120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16978" y="465246"/>
            <a:ext cx="10175596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Запиши, </a:t>
            </a:r>
            <a:r>
              <a:rPr lang="ru-RU" sz="3600" b="1" dirty="0">
                <a:solidFill>
                  <a:schemeClr val="bg1"/>
                </a:solidFill>
              </a:rPr>
              <a:t>яке число </a:t>
            </a:r>
            <a:r>
              <a:rPr lang="ru-RU" sz="3600" b="1" dirty="0" err="1">
                <a:solidFill>
                  <a:schemeClr val="bg1"/>
                </a:solidFill>
              </a:rPr>
              <a:t>утворилось</a:t>
            </a:r>
            <a:r>
              <a:rPr lang="ru-RU" sz="3600" b="1" dirty="0">
                <a:solidFill>
                  <a:schemeClr val="bg1"/>
                </a:solidFill>
              </a:rPr>
              <a:t> у </a:t>
            </a:r>
            <a:r>
              <a:rPr lang="ru-RU" sz="3600" b="1" dirty="0" err="1" smtClean="0">
                <a:solidFill>
                  <a:schemeClr val="bg1"/>
                </a:solidFill>
              </a:rPr>
              <a:t>кожної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дитини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6260" y="3975132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380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9300" y="1802069"/>
            <a:ext cx="14176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Павло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 11"/>
          <p:cNvSpPr/>
          <p:nvPr/>
        </p:nvSpPr>
        <p:spPr>
          <a:xfrm>
            <a:off x="8543269" y="3178033"/>
            <a:ext cx="1014268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3од</a:t>
            </a:r>
            <a:endParaRPr lang="uk-UA" sz="3600" b="1" dirty="0"/>
          </a:p>
        </p:txBody>
      </p:sp>
      <p:sp>
        <p:nvSpPr>
          <p:cNvPr id="25" name="Прямокутник 12"/>
          <p:cNvSpPr/>
          <p:nvPr/>
        </p:nvSpPr>
        <p:spPr>
          <a:xfrm>
            <a:off x="6524079" y="3199876"/>
            <a:ext cx="961447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 д</a:t>
            </a:r>
            <a:endParaRPr lang="uk-UA" sz="3600" b="1" dirty="0"/>
          </a:p>
        </p:txBody>
      </p:sp>
      <p:sp>
        <p:nvSpPr>
          <p:cNvPr id="26" name="Прямокутник 13"/>
          <p:cNvSpPr/>
          <p:nvPr/>
        </p:nvSpPr>
        <p:spPr>
          <a:xfrm>
            <a:off x="7485526" y="3185048"/>
            <a:ext cx="1057743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2од</a:t>
            </a:r>
            <a:endParaRPr lang="uk-UA" sz="36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72" y="2318555"/>
            <a:ext cx="1287201" cy="16061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73845" y="3979086"/>
            <a:ext cx="6527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375" y="5429775"/>
            <a:ext cx="17133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Андрій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Прямокутник 11"/>
          <p:cNvSpPr/>
          <p:nvPr/>
        </p:nvSpPr>
        <p:spPr>
          <a:xfrm>
            <a:off x="2333594" y="4752329"/>
            <a:ext cx="1224135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5од</a:t>
            </a:r>
            <a:endParaRPr lang="uk-UA" sz="3600" b="1" dirty="0"/>
          </a:p>
        </p:txBody>
      </p:sp>
      <p:sp>
        <p:nvSpPr>
          <p:cNvPr id="31" name="Прямокутник 12"/>
          <p:cNvSpPr/>
          <p:nvPr/>
        </p:nvSpPr>
        <p:spPr>
          <a:xfrm>
            <a:off x="3430091" y="4751468"/>
            <a:ext cx="1135751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 с</a:t>
            </a:r>
            <a:endParaRPr lang="uk-UA" sz="3600" b="1" dirty="0"/>
          </a:p>
        </p:txBody>
      </p:sp>
      <p:sp>
        <p:nvSpPr>
          <p:cNvPr id="32" name="Прямокутник 13"/>
          <p:cNvSpPr/>
          <p:nvPr/>
        </p:nvSpPr>
        <p:spPr>
          <a:xfrm>
            <a:off x="4553168" y="4751468"/>
            <a:ext cx="109249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2д</a:t>
            </a:r>
            <a:endParaRPr lang="uk-UA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18678" y="5526211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425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96261" y="5405488"/>
            <a:ext cx="9284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Яна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5" name="Прямокутник 11"/>
          <p:cNvSpPr/>
          <p:nvPr/>
        </p:nvSpPr>
        <p:spPr>
          <a:xfrm>
            <a:off x="8613174" y="4744453"/>
            <a:ext cx="944363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 с</a:t>
            </a:r>
            <a:endParaRPr lang="uk-UA" sz="3600" b="1" dirty="0"/>
          </a:p>
        </p:txBody>
      </p:sp>
      <p:sp>
        <p:nvSpPr>
          <p:cNvPr id="36" name="Прямокутник 12"/>
          <p:cNvSpPr/>
          <p:nvPr/>
        </p:nvSpPr>
        <p:spPr>
          <a:xfrm>
            <a:off x="6815072" y="4766296"/>
            <a:ext cx="961447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 с</a:t>
            </a:r>
            <a:endParaRPr lang="uk-UA" sz="3600" b="1" dirty="0"/>
          </a:p>
        </p:txBody>
      </p:sp>
      <p:sp>
        <p:nvSpPr>
          <p:cNvPr id="37" name="Прямокутник 13"/>
          <p:cNvSpPr/>
          <p:nvPr/>
        </p:nvSpPr>
        <p:spPr>
          <a:xfrm>
            <a:off x="7757786" y="4751468"/>
            <a:ext cx="913375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 с</a:t>
            </a:r>
            <a:endParaRPr lang="uk-UA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43750" y="5545506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8" y="4000458"/>
            <a:ext cx="1467506" cy="14060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99" y="3975132"/>
            <a:ext cx="1725161" cy="13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643947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43155" y="5589678"/>
            <a:ext cx="7013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деталь більше за 1 год виготовляє І робітник. 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8522" y="1205105"/>
            <a:ext cx="5296682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/>
              <a:t>Перший </a:t>
            </a:r>
            <a:r>
              <a:rPr lang="ru-RU" sz="2800" b="1" dirty="0" err="1"/>
              <a:t>робітник</a:t>
            </a:r>
            <a:r>
              <a:rPr lang="ru-RU" sz="2800" b="1" dirty="0"/>
              <a:t> </a:t>
            </a:r>
            <a:r>
              <a:rPr lang="ru-RU" sz="2800" b="1" dirty="0" err="1"/>
              <a:t>виготовляє</a:t>
            </a:r>
            <a:r>
              <a:rPr lang="ru-RU" sz="2800" b="1" dirty="0"/>
              <a:t> 12 деталей за </a:t>
            </a:r>
            <a:r>
              <a:rPr lang="ru-RU" sz="2800" b="1" dirty="0" smtClean="0"/>
              <a:t>3год</a:t>
            </a:r>
            <a:r>
              <a:rPr lang="ru-RU" sz="2800" b="1" dirty="0"/>
              <a:t>, а </a:t>
            </a:r>
            <a:r>
              <a:rPr lang="ru-RU" sz="2800" b="1" dirty="0" err="1"/>
              <a:t>другий</a:t>
            </a:r>
            <a:r>
              <a:rPr lang="ru-RU" sz="2800" b="1" dirty="0"/>
              <a:t> — за </a:t>
            </a:r>
            <a:r>
              <a:rPr lang="ru-RU" sz="2800" b="1" dirty="0" smtClean="0"/>
              <a:t>4год</a:t>
            </a:r>
            <a:r>
              <a:rPr lang="ru-RU" sz="2800" b="1" dirty="0"/>
              <a:t>. Хто з них </a:t>
            </a:r>
            <a:r>
              <a:rPr lang="ru-RU" sz="2800" b="1" dirty="0" err="1" smtClean="0"/>
              <a:t>виготовляє</a:t>
            </a:r>
            <a:r>
              <a:rPr lang="ru-RU" sz="2800" b="1" dirty="0" smtClean="0"/>
              <a:t> </a:t>
            </a:r>
            <a:r>
              <a:rPr lang="ru-RU" sz="2800" b="1" dirty="0"/>
              <a:t>більше деталей за </a:t>
            </a:r>
            <a:r>
              <a:rPr lang="ru-RU" sz="2800" b="1" dirty="0" smtClean="0"/>
              <a:t>1год</a:t>
            </a:r>
            <a:r>
              <a:rPr lang="ru-RU" sz="2800" b="1" dirty="0"/>
              <a:t>? На </a:t>
            </a:r>
            <a:r>
              <a:rPr lang="ru-RU" sz="2800" b="1" dirty="0" err="1"/>
              <a:t>скільки</a:t>
            </a:r>
            <a:r>
              <a:rPr lang="ru-RU" sz="2800" b="1" dirty="0"/>
              <a:t> деталей більше?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Ст.103 №576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477466"/>
            <a:ext cx="10417298" cy="645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задачу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1471" y="3645229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12 : 3=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35410" y="3676734"/>
            <a:ext cx="15731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 (дет.) 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8" y="1122937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601" y="5332103"/>
            <a:ext cx="2484132" cy="117080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CA69ABC-DCE0-132C-1A5C-3A266246364E}"/>
              </a:ext>
            </a:extLst>
          </p:cNvPr>
          <p:cNvSpPr txBox="1"/>
          <p:nvPr/>
        </p:nvSpPr>
        <p:spPr>
          <a:xfrm>
            <a:off x="1051471" y="2140815"/>
            <a:ext cx="33461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 </a:t>
            </a:r>
            <a:r>
              <a:rPr lang="uk-UA" sz="3200" b="1" dirty="0">
                <a:solidFill>
                  <a:schemeClr val="bg1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12дет. за 3год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E1DB520-46D6-5B7D-2F20-7A617B5EA32D}"/>
              </a:ext>
            </a:extLst>
          </p:cNvPr>
          <p:cNvSpPr txBox="1"/>
          <p:nvPr/>
        </p:nvSpPr>
        <p:spPr>
          <a:xfrm>
            <a:off x="1051471" y="2713060"/>
            <a:ext cx="33164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ІІ –12дет. за 4год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30" y="4168137"/>
            <a:ext cx="1936766" cy="25395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5432" y="2280568"/>
            <a:ext cx="1531573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?</a:t>
            </a:r>
            <a:r>
              <a:rPr lang="uk-UA" sz="3200" b="1" dirty="0" err="1" smtClean="0">
                <a:solidFill>
                  <a:schemeClr val="bg1"/>
                </a:solidFill>
              </a:rPr>
              <a:t>дет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за 1год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1" name="Сполучна лінія: вигнута 12">
            <a:extLst>
              <a:ext uri="{FF2B5EF4-FFF2-40B4-BE49-F238E27FC236}">
                <a16:creationId xmlns="" xmlns:a16="http://schemas.microsoft.com/office/drawing/2014/main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4384885" y="2253152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035210" y="4221882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12 : 4=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24378" y="4221882"/>
            <a:ext cx="15731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 (дет.) </a:t>
            </a:r>
            <a:endParaRPr lang="ru-RU" sz="3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51471" y="4797946"/>
            <a:ext cx="17729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3) 4 – 3 =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851671" y="4797946"/>
            <a:ext cx="1488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 (дет.)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397725" y="3676733"/>
            <a:ext cx="4080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- за 1год І </a:t>
            </a:r>
            <a:r>
              <a:rPr lang="ru-RU" sz="3200" b="1" dirty="0" err="1" smtClean="0"/>
              <a:t>робітник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391231" y="4213171"/>
            <a:ext cx="4080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- за 1год ІІ </a:t>
            </a:r>
            <a:r>
              <a:rPr lang="ru-RU" sz="3200" b="1" dirty="0" err="1" smtClean="0"/>
              <a:t>робітник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266002" y="4853129"/>
            <a:ext cx="40870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12 : 3 – 12 : 4 = 1 (дет.)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885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48" grpId="0" animBg="1"/>
      <p:bldP spid="39" grpId="0" animBg="1"/>
      <p:bldP spid="40" grpId="0" animBg="1"/>
      <p:bldP spid="38" grpId="0" animBg="1"/>
      <p:bldP spid="42" grpId="0" animBg="1"/>
      <p:bldP spid="43" grpId="0" animBg="1"/>
      <p:bldP spid="45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643947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43155" y="5589678"/>
            <a:ext cx="7013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деталей виготовляють 2 робітники за 1год. 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8522" y="1205105"/>
            <a:ext cx="5296682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Один </a:t>
            </a:r>
            <a:r>
              <a:rPr lang="ru-RU" sz="2800" b="1" dirty="0" err="1">
                <a:solidFill>
                  <a:schemeClr val="bg1"/>
                </a:solidFill>
              </a:rPr>
              <a:t>робітник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виготовляє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smtClean="0">
                <a:solidFill>
                  <a:schemeClr val="bg1"/>
                </a:solidFill>
              </a:rPr>
              <a:t>1год </a:t>
            </a:r>
            <a:r>
              <a:rPr lang="ru-RU" sz="2800" b="1" dirty="0">
                <a:solidFill>
                  <a:schemeClr val="bg1"/>
                </a:solidFill>
              </a:rPr>
              <a:t>8 деталей, а </a:t>
            </a:r>
            <a:r>
              <a:rPr lang="ru-RU" sz="2800" b="1" dirty="0" err="1">
                <a:solidFill>
                  <a:schemeClr val="bg1"/>
                </a:solidFill>
              </a:rPr>
              <a:t>інший</a:t>
            </a:r>
            <a:r>
              <a:rPr lang="ru-RU" sz="2800" b="1" dirty="0">
                <a:solidFill>
                  <a:schemeClr val="bg1"/>
                </a:solidFill>
              </a:rPr>
              <a:t> — на </a:t>
            </a:r>
            <a:r>
              <a:rPr lang="ru-RU" sz="2800" b="1" dirty="0" smtClean="0">
                <a:solidFill>
                  <a:schemeClr val="bg1"/>
                </a:solidFill>
              </a:rPr>
              <a:t>3деталі </a:t>
            </a:r>
            <a:r>
              <a:rPr lang="ru-RU" sz="2800" b="1" dirty="0">
                <a:solidFill>
                  <a:schemeClr val="bg1"/>
                </a:solidFill>
              </a:rPr>
              <a:t>більше.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деталей </a:t>
            </a:r>
            <a:r>
              <a:rPr lang="ru-RU" sz="2800" b="1" dirty="0" err="1">
                <a:solidFill>
                  <a:schemeClr val="bg1"/>
                </a:solidFill>
              </a:rPr>
              <a:t>виготовляють</a:t>
            </a:r>
            <a:r>
              <a:rPr lang="ru-RU" sz="2800" b="1" dirty="0">
                <a:solidFill>
                  <a:schemeClr val="bg1"/>
                </a:solidFill>
              </a:rPr>
              <a:t> два </a:t>
            </a:r>
            <a:r>
              <a:rPr lang="ru-RU" sz="2800" b="1" dirty="0" err="1">
                <a:solidFill>
                  <a:schemeClr val="bg1"/>
                </a:solidFill>
              </a:rPr>
              <a:t>робітники</a:t>
            </a:r>
            <a:r>
              <a:rPr lang="ru-RU" sz="2800" b="1" dirty="0">
                <a:solidFill>
                  <a:schemeClr val="bg1"/>
                </a:solidFill>
              </a:rPr>
              <a:t> за 1 год, </a:t>
            </a:r>
            <a:r>
              <a:rPr lang="ru-RU" sz="2800" b="1" dirty="0" err="1" smtClean="0">
                <a:solidFill>
                  <a:schemeClr val="bg1"/>
                </a:solidFill>
              </a:rPr>
              <a:t>працюючи</a:t>
            </a:r>
            <a:r>
              <a:rPr lang="ru-RU" sz="2800" b="1" dirty="0" smtClean="0">
                <a:solidFill>
                  <a:schemeClr val="bg1"/>
                </a:solidFill>
              </a:rPr>
              <a:t> разом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Ст.103 №577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477466"/>
            <a:ext cx="10417298" cy="645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задачу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9741" y="3573811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8 + 3=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923680" y="3605316"/>
            <a:ext cx="17413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11 (дет.) 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8" y="1122937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601" y="5332103"/>
            <a:ext cx="2484132" cy="117080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CA69ABC-DCE0-132C-1A5C-3A266246364E}"/>
              </a:ext>
            </a:extLst>
          </p:cNvPr>
          <p:cNvSpPr txBox="1"/>
          <p:nvPr/>
        </p:nvSpPr>
        <p:spPr>
          <a:xfrm>
            <a:off x="1051471" y="2140815"/>
            <a:ext cx="29852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 </a:t>
            </a:r>
            <a:r>
              <a:rPr lang="uk-UA" sz="3200" b="1" dirty="0">
                <a:solidFill>
                  <a:schemeClr val="bg1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8дет. за 1год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E1DB520-46D6-5B7D-2F20-7A617B5EA32D}"/>
              </a:ext>
            </a:extLst>
          </p:cNvPr>
          <p:cNvSpPr txBox="1"/>
          <p:nvPr/>
        </p:nvSpPr>
        <p:spPr>
          <a:xfrm>
            <a:off x="1051471" y="2713060"/>
            <a:ext cx="29852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ІІ –на 3дет. </a:t>
            </a:r>
            <a:r>
              <a:rPr lang="uk-UA" sz="3200" b="1" dirty="0">
                <a:solidFill>
                  <a:schemeClr val="bg1"/>
                </a:solidFill>
              </a:rPr>
              <a:t>&gt;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84" y="3573810"/>
            <a:ext cx="1936766" cy="25395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0374" y="2140815"/>
            <a:ext cx="145488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?</a:t>
            </a:r>
            <a:r>
              <a:rPr lang="uk-UA" sz="3200" b="1" dirty="0" err="1" smtClean="0">
                <a:solidFill>
                  <a:schemeClr val="bg1"/>
                </a:solidFill>
              </a:rPr>
              <a:t>дет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за 1год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3479" y="4150464"/>
            <a:ext cx="20324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11 + 8=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034990" y="4145567"/>
            <a:ext cx="1743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19 (дет.) 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563582" y="3573810"/>
            <a:ext cx="4080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- за 1год ІІ </a:t>
            </a:r>
            <a:r>
              <a:rPr lang="ru-RU" sz="3200" b="1" dirty="0" err="1" smtClean="0"/>
              <a:t>робітник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127409" y="4781707"/>
            <a:ext cx="35925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 + 3 + 8= 19 (дет.)</a:t>
            </a:r>
            <a:endParaRPr lang="ru-RU" sz="3200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190082" y="2144727"/>
            <a:ext cx="386699" cy="110035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6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48" grpId="0" animBg="1"/>
      <p:bldP spid="39" grpId="0" animBg="1"/>
      <p:bldP spid="40" grpId="0" animBg="1"/>
      <p:bldP spid="38" grpId="0" animBg="1"/>
      <p:bldP spid="42" grpId="0" animBg="1"/>
      <p:bldP spid="43" grpId="0" animBg="1"/>
      <p:bldP spid="51" grpId="0" animBg="1"/>
      <p:bldP spid="5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4077865"/>
            <a:ext cx="1655176" cy="23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4 Трицифрові числа\№065 - Розрядні доданки. Складені сюжетні задачі\2025-12-02_212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13569"/>
            <a:ext cx="102730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7934" y="1315633"/>
            <a:ext cx="489654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Який розряд найбільший в трицифровому числі?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49" y="3069162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214760" y="2781722"/>
            <a:ext cx="6288486" cy="1566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Якою дією розв’язуємо задачу , що починається «На скільки …»? «Скільки всього …»?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27935" y="4685806"/>
            <a:ext cx="4896544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8567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3" y="2622768"/>
            <a:ext cx="1619560" cy="2577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13" y="2558077"/>
            <a:ext cx="1881114" cy="27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1256" y="1427105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57231" y="1400408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41" y="2622768"/>
            <a:ext cx="2061630" cy="26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37" y="2491773"/>
            <a:ext cx="1856889" cy="2708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481486" y="525808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9426" y="5288980"/>
            <a:ext cx="1849067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643759" y="5241873"/>
            <a:ext cx="1907089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280779" y="5297704"/>
            <a:ext cx="2282183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632608" y="1450025"/>
            <a:ext cx="4648171" cy="579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5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5" y="4098896"/>
            <a:ext cx="1849874" cy="25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4 Трицифрові числа\№064 - Сума розрядних доданків\2025-11-29_230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3" y="1409427"/>
            <a:ext cx="10478780" cy="26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5951437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2596996" y="1332989"/>
            <a:ext cx="6575108" cy="43242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9825" y="405458"/>
            <a:ext cx="9988417" cy="75374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2594" y="816308"/>
            <a:ext cx="2407331" cy="36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05511" y="1093911"/>
            <a:ext cx="3821223" cy="29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4133879" y="3213502"/>
            <a:ext cx="2036706" cy="40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8196307" y="2968888"/>
            <a:ext cx="2848232" cy="32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6890" y="2246146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uk-UA" sz="4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</a:t>
            </a:r>
            <a:r>
              <a:rPr lang="uk-UA" sz="44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+ 80 + 5</a:t>
            </a:r>
            <a:endParaRPr lang="ru-RU" sz="44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1590" y="1991212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uk-UA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1797" y="4654074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2235" y="4220635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uk-UA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20423" y="2049707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  <a:r>
              <a:rPr lang="uk-UA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1259" y="2787232"/>
            <a:ext cx="27142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</a:t>
            </a:r>
            <a:r>
              <a:rPr lang="uk-UA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uk-UA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+ 3</a:t>
            </a:r>
            <a:endParaRPr lang="ru-RU" sz="4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8967" y="3275023"/>
            <a:ext cx="2598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+30 </a:t>
            </a:r>
            <a:r>
              <a:rPr lang="uk-UA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4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8910" y="3865971"/>
            <a:ext cx="27165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</a:t>
            </a:r>
            <a:r>
              <a:rPr lang="uk-UA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uk-UA" sz="4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+ 3</a:t>
            </a:r>
            <a:endParaRPr lang="ru-RU" sz="4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72" b="100000" l="0" r="48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99" r="50278"/>
          <a:stretch/>
        </p:blipFill>
        <p:spPr bwMode="auto">
          <a:xfrm rot="7580408">
            <a:off x="388782" y="3886859"/>
            <a:ext cx="3509062" cy="3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2083" l="27926" r="52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7531" b="57495"/>
          <a:stretch/>
        </p:blipFill>
        <p:spPr bwMode="auto">
          <a:xfrm rot="15191049">
            <a:off x="6721931" y="3860185"/>
            <a:ext cx="2018324" cy="3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94926" y="5020587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835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60942" y="4714261"/>
            <a:ext cx="1353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358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6529" y="2351693"/>
            <a:ext cx="4326469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3200" b="1" dirty="0" smtClean="0">
                <a:solidFill>
                  <a:srgbClr val="7030A0"/>
                </a:solidFill>
              </a:rPr>
              <a:t>, що </a:t>
            </a:r>
            <a:r>
              <a:rPr lang="ru-RU" sz="3200" b="1" dirty="0" err="1" smtClean="0">
                <a:solidFill>
                  <a:srgbClr val="7030A0"/>
                </a:solidFill>
              </a:rPr>
              <a:t>позначають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цифри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3, 5, 8 в числах, що </a:t>
            </a:r>
            <a:r>
              <a:rPr lang="ru-RU" sz="3200" b="1" dirty="0" err="1" smtClean="0">
                <a:solidFill>
                  <a:srgbClr val="7030A0"/>
                </a:solidFill>
              </a:rPr>
              <a:t>залишились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43622" y="1495377"/>
            <a:ext cx="2125592" cy="122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 </a:t>
            </a:r>
            <a:r>
              <a:rPr lang="ru-RU" sz="3200" b="1" dirty="0"/>
              <a:t>с. і 8 од. </a:t>
            </a:r>
            <a:endParaRPr lang="ru-RU" sz="3200" b="1" dirty="0" smtClean="0"/>
          </a:p>
          <a:p>
            <a:r>
              <a:rPr lang="ru-RU" sz="3200" b="1" dirty="0" smtClean="0"/>
              <a:t>7 </a:t>
            </a:r>
            <a:r>
              <a:rPr lang="ru-RU" sz="3200" b="1" dirty="0"/>
              <a:t>с. і 5 од</a:t>
            </a:r>
            <a:endParaRPr lang="uk-UA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2"/>
            <a:ext cx="10359629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Назвіть</a:t>
            </a:r>
            <a:r>
              <a:rPr lang="ru-RU" sz="4000" b="1" dirty="0" smtClean="0"/>
              <a:t> </a:t>
            </a:r>
            <a:r>
              <a:rPr lang="ru-RU" sz="4000" b="1" dirty="0"/>
              <a:t>число, у якому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16978" y="1500252"/>
            <a:ext cx="2885065" cy="122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 с., 7 д. і 2 од. </a:t>
            </a:r>
            <a:endParaRPr lang="ru-RU" sz="3200" b="1" dirty="0" smtClean="0"/>
          </a:p>
          <a:p>
            <a:r>
              <a:rPr lang="ru-RU" sz="3200" b="1" dirty="0" smtClean="0"/>
              <a:t>9 </a:t>
            </a:r>
            <a:r>
              <a:rPr lang="ru-RU" sz="3200" b="1" dirty="0"/>
              <a:t>с., 3 д. і 8 од. </a:t>
            </a:r>
            <a:endParaRPr lang="uk-UA" sz="3200" b="1" dirty="0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02043" y="150685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472</a:t>
            </a:r>
            <a:endParaRPr lang="uk-UA" sz="3200" b="1" dirty="0"/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02043" y="2147839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938</a:t>
            </a:r>
            <a:endParaRPr lang="uk-UA" sz="32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229656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№570- 572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366" y="2940321"/>
            <a:ext cx="2627542" cy="25913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908558" y="3031178"/>
            <a:ext cx="488085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числа від 897 до 905.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6979" y="4712740"/>
            <a:ext cx="512246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всі числа, що розміщені між числами 457 і 462.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993898" y="2216078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940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68698" y="1464047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308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68698" y="2123756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705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59840" y="5189793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458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67233" y="5189794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459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474626" y="5155502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460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382019" y="5155502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461</a:t>
            </a:r>
            <a:endParaRPr lang="uk-UA" sz="3200" b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9" y="3537973"/>
            <a:ext cx="8233767" cy="977520"/>
          </a:xfrm>
          <a:prstGeom prst="rect">
            <a:avLst/>
          </a:prstGeom>
        </p:spPr>
      </p:pic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091757" y="1533881"/>
            <a:ext cx="1895362" cy="122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 </a:t>
            </a:r>
            <a:r>
              <a:rPr lang="ru-RU" sz="3200" b="1" dirty="0"/>
              <a:t>с. і 2 д. </a:t>
            </a:r>
            <a:endParaRPr lang="ru-RU" sz="3200" b="1" dirty="0" smtClean="0"/>
          </a:p>
          <a:p>
            <a:r>
              <a:rPr lang="ru-RU" sz="3200" b="1" dirty="0" smtClean="0"/>
              <a:t>9 </a:t>
            </a:r>
            <a:r>
              <a:rPr lang="ru-RU" sz="3200" b="1" dirty="0"/>
              <a:t>с. і 4 д. </a:t>
            </a:r>
            <a:endParaRPr lang="uk-UA" sz="3200" b="1" dirty="0"/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918313" y="151214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620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98369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1" grpId="0" animBg="1"/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2007" y="2732415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3759" y="2720705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001791" y="1201312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87936" y="270693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06589" y="-60608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26548" y="-573016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21346" y="-56738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62323" y="-744473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38073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Каліграфічна хвилинка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25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390461" y="-992694"/>
            <a:ext cx="2701059" cy="10005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7748706" y="-744473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073" y="3501802"/>
            <a:ext cx="867904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Запишіть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подані</a:t>
            </a:r>
            <a:r>
              <a:rPr lang="ru-RU" sz="3200" b="1" dirty="0" smtClean="0"/>
              <a:t> числа в порядку </a:t>
            </a:r>
            <a:r>
              <a:rPr lang="ru-RU" sz="3200" b="1" dirty="0" err="1" smtClean="0"/>
              <a:t>збільшення</a:t>
            </a:r>
            <a:r>
              <a:rPr lang="ru-RU" sz="3200" b="1" dirty="0" smtClean="0"/>
              <a:t>:</a:t>
            </a:r>
          </a:p>
          <a:p>
            <a:r>
              <a:rPr lang="uk-UA" sz="3200" b="1" dirty="0" smtClean="0"/>
              <a:t> 645, </a:t>
            </a:r>
            <a:r>
              <a:rPr lang="uk-UA" sz="3200" b="1" dirty="0"/>
              <a:t>123, 356, 360, 103, </a:t>
            </a:r>
            <a:r>
              <a:rPr lang="uk-UA" sz="3200" b="1" dirty="0" smtClean="0"/>
              <a:t>306.</a:t>
            </a:r>
            <a:endParaRPr lang="ru-RU" sz="32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90544" y="-741827"/>
            <a:ext cx="455016" cy="5676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1671" y="2720705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8779" y="2698277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1309" y="-570854"/>
            <a:ext cx="426757" cy="53039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591" y="2722932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930" y="2660508"/>
            <a:ext cx="500849" cy="62210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4546" y="2709714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79211" y="2696181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37506" y="270067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03999" y="2706362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70016" y="-60608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82354" y="-549791"/>
            <a:ext cx="389779" cy="49516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04793" y="2672117"/>
            <a:ext cx="500849" cy="6221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2637" y="-744473"/>
            <a:ext cx="500849" cy="6221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0921" y="2673520"/>
            <a:ext cx="500849" cy="6221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00343" y="2720705"/>
            <a:ext cx="454720" cy="567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4564866" y="1201312"/>
            <a:ext cx="1846140" cy="97054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389957" y="4613677"/>
            <a:ext cx="594128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Назвіть</a:t>
            </a:r>
            <a:r>
              <a:rPr lang="ru-RU" sz="3200" b="1" dirty="0" smtClean="0"/>
              <a:t> числа, в яких:</a:t>
            </a:r>
          </a:p>
          <a:p>
            <a:r>
              <a:rPr lang="ru-RU" sz="3200" b="1" dirty="0" err="1" smtClean="0"/>
              <a:t>відсутні</a:t>
            </a:r>
            <a:r>
              <a:rPr lang="ru-RU" sz="3200" b="1" dirty="0" smtClean="0"/>
              <a:t> десятки; </a:t>
            </a:r>
            <a:r>
              <a:rPr lang="ru-RU" sz="3200" b="1" dirty="0" err="1" smtClean="0"/>
              <a:t>одиниці</a:t>
            </a:r>
            <a:r>
              <a:rPr lang="ru-RU" sz="3200" b="1" dirty="0" smtClean="0"/>
              <a:t>;</a:t>
            </a:r>
          </a:p>
          <a:p>
            <a:r>
              <a:rPr lang="uk-UA" sz="3200" b="1" dirty="0" smtClean="0"/>
              <a:t>6 одиниць; 6 сотень; 6 десятків.</a:t>
            </a:r>
            <a:endParaRPr lang="uk-UA" sz="3200" b="1" dirty="0"/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3255" y="2713372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16722" y="2706362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47095" y="272070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24491" y="268766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38073" y="4613677"/>
            <a:ext cx="452499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Назвіть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попереднє</a:t>
            </a:r>
            <a:r>
              <a:rPr lang="ru-RU" sz="3200" b="1" dirty="0" smtClean="0"/>
              <a:t> й </a:t>
            </a:r>
            <a:r>
              <a:rPr lang="ru-RU" sz="3200" b="1" dirty="0" err="1" smtClean="0"/>
              <a:t>наступне</a:t>
            </a:r>
            <a:r>
              <a:rPr lang="ru-RU" sz="3200" b="1" dirty="0" smtClean="0"/>
              <a:t> до всіх чисел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75518" y="1395273"/>
            <a:ext cx="691671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100 + 30 + 1 </a:t>
            </a:r>
            <a:r>
              <a:rPr lang="ru-RU" sz="3200" b="1" dirty="0" smtClean="0"/>
              <a:t>=                      40 </a:t>
            </a:r>
            <a:r>
              <a:rPr lang="ru-RU" sz="3200" b="1" dirty="0"/>
              <a:t>+ </a:t>
            </a:r>
            <a:r>
              <a:rPr lang="ru-RU" sz="3200" b="1" dirty="0" smtClean="0"/>
              <a:t>3 =              </a:t>
            </a:r>
          </a:p>
          <a:p>
            <a:r>
              <a:rPr lang="ru-RU" sz="3200" b="1" dirty="0" smtClean="0"/>
              <a:t>500 </a:t>
            </a:r>
            <a:r>
              <a:rPr lang="ru-RU" sz="3200" b="1" dirty="0"/>
              <a:t>+ 20 +7 </a:t>
            </a:r>
            <a:r>
              <a:rPr lang="ru-RU" sz="3200" b="1" dirty="0" smtClean="0"/>
              <a:t>=                     400 </a:t>
            </a:r>
            <a:r>
              <a:rPr lang="ru-RU" sz="3200" b="1" dirty="0"/>
              <a:t>+ </a:t>
            </a:r>
            <a:r>
              <a:rPr lang="ru-RU" sz="3200" b="1" dirty="0" smtClean="0"/>
              <a:t>3 =            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75518" y="2753918"/>
            <a:ext cx="691671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80 </a:t>
            </a:r>
            <a:r>
              <a:rPr lang="ru-RU" sz="3200" b="1" dirty="0"/>
              <a:t>+ </a:t>
            </a:r>
            <a:r>
              <a:rPr lang="ru-RU" sz="3200" b="1" dirty="0" smtClean="0"/>
              <a:t>1 =                         600 </a:t>
            </a:r>
            <a:r>
              <a:rPr lang="ru-RU" sz="3200" b="1" dirty="0"/>
              <a:t>+ </a:t>
            </a:r>
            <a:r>
              <a:rPr lang="ru-RU" sz="3200" b="1" dirty="0" smtClean="0"/>
              <a:t>30 =</a:t>
            </a:r>
          </a:p>
          <a:p>
            <a:r>
              <a:rPr lang="ru-RU" sz="3200" b="1" dirty="0" smtClean="0"/>
              <a:t>800 </a:t>
            </a:r>
            <a:r>
              <a:rPr lang="ru-RU" sz="3200" b="1" dirty="0"/>
              <a:t>+ </a:t>
            </a:r>
            <a:r>
              <a:rPr lang="ru-RU" sz="3200" b="1" dirty="0" smtClean="0"/>
              <a:t>1 =                       600 </a:t>
            </a:r>
            <a:r>
              <a:rPr lang="ru-RU" sz="3200" b="1" dirty="0"/>
              <a:t>+ </a:t>
            </a:r>
            <a:r>
              <a:rPr lang="ru-RU" sz="3200" b="1" dirty="0" smtClean="0"/>
              <a:t>3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2"/>
            <a:ext cx="10359629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Обчисли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74977" y="1340827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131</a:t>
            </a:r>
            <a:endParaRPr lang="uk-UA" sz="32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229656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№573- 574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5518" y="4270128"/>
            <a:ext cx="685016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70 – 35 : </a:t>
            </a:r>
            <a:r>
              <a:rPr lang="ru-RU" sz="3200" b="1" dirty="0" smtClean="0"/>
              <a:t>5 =                   48 </a:t>
            </a:r>
            <a:r>
              <a:rPr lang="ru-RU" sz="3200" b="1" dirty="0"/>
              <a:t>: 8 – </a:t>
            </a:r>
            <a:r>
              <a:rPr lang="ru-RU" sz="3200" b="1" dirty="0" smtClean="0"/>
              <a:t>5 =     </a:t>
            </a:r>
          </a:p>
          <a:p>
            <a:r>
              <a:rPr lang="ru-RU" sz="3200" b="1" dirty="0" smtClean="0"/>
              <a:t>5 </a:t>
            </a:r>
            <a:r>
              <a:rPr lang="ru-RU" sz="3200" b="1" dirty="0"/>
              <a:t>∙ (15 : 5) </a:t>
            </a:r>
            <a:r>
              <a:rPr lang="ru-RU" sz="3200" b="1" dirty="0" smtClean="0"/>
              <a:t>=                   64 </a:t>
            </a:r>
            <a:r>
              <a:rPr lang="ru-RU" sz="3200" b="1" dirty="0"/>
              <a:t>+ 9 ∙ 4 =</a:t>
            </a:r>
            <a:endParaRPr lang="ru-RU" sz="3200" b="1" dirty="0" smtClean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3" y="1749988"/>
            <a:ext cx="2885038" cy="2471773"/>
          </a:xfrm>
          <a:prstGeom prst="rect">
            <a:avLst/>
          </a:prstGeom>
        </p:spPr>
      </p:pic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20300" y="1879436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527</a:t>
            </a:r>
            <a:endParaRPr lang="uk-UA" sz="3200" b="1" dirty="0"/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66788" y="1405609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43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66288" y="1982150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403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23157" y="2699472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81</a:t>
            </a:r>
            <a:endParaRPr lang="uk-UA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680787" y="3238081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801</a:t>
            </a:r>
            <a:endParaRPr lang="uk-UA" sz="3200" b="1" dirty="0"/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73294" y="2764254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630</a:t>
            </a:r>
            <a:endParaRPr lang="uk-UA" sz="3200" b="1" dirty="0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72794" y="3340795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603</a:t>
            </a:r>
            <a:endParaRPr lang="uk-UA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02605" y="4215682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63</a:t>
            </a:r>
            <a:endParaRPr lang="uk-UA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60235" y="4754291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15</a:t>
            </a:r>
            <a:endParaRPr lang="uk-UA" sz="3200" b="1" dirty="0"/>
          </a:p>
        </p:txBody>
      </p:sp>
      <p:sp>
        <p:nvSpPr>
          <p:cNvPr id="5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18091" y="4280464"/>
            <a:ext cx="628146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</a:t>
            </a:r>
            <a:endParaRPr lang="uk-UA" sz="32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17590" y="4857005"/>
            <a:ext cx="958897" cy="593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100</a:t>
            </a:r>
            <a:endParaRPr lang="uk-UA" sz="3200" b="1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58530" y="3986584"/>
            <a:ext cx="2844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175596" cy="10923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картках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стоять у ящиках, </a:t>
            </a:r>
            <a:r>
              <a:rPr lang="ru-RU" sz="3200" b="1" dirty="0" err="1">
                <a:solidFill>
                  <a:schemeClr val="bg1"/>
                </a:solidFill>
              </a:rPr>
              <a:t>записані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розрядні</a:t>
            </a:r>
            <a:r>
              <a:rPr lang="ru-RU" sz="3200" b="1" dirty="0">
                <a:solidFill>
                  <a:schemeClr val="bg1"/>
                </a:solidFill>
              </a:rPr>
              <a:t> числа — </a:t>
            </a:r>
            <a:r>
              <a:rPr lang="ru-RU" sz="3200" b="1" dirty="0" err="1">
                <a:solidFill>
                  <a:schemeClr val="bg1"/>
                </a:solidFill>
              </a:rPr>
              <a:t>сотні</a:t>
            </a:r>
            <a:r>
              <a:rPr lang="ru-RU" sz="3200" b="1" dirty="0">
                <a:solidFill>
                  <a:schemeClr val="bg1"/>
                </a:solidFill>
              </a:rPr>
              <a:t>, десятки, </a:t>
            </a:r>
            <a:r>
              <a:rPr lang="ru-RU" sz="3200" b="1" dirty="0" err="1">
                <a:solidFill>
                  <a:schemeClr val="bg1"/>
                </a:solidFill>
              </a:rPr>
              <a:t>одиниці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29594"/>
            <a:ext cx="7150471" cy="1866987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№575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6247" y="1629594"/>
            <a:ext cx="331236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Назви колір </a:t>
            </a:r>
            <a:r>
              <a:rPr lang="ru-RU" sz="2800" b="1" dirty="0" err="1">
                <a:solidFill>
                  <a:srgbClr val="7030A0"/>
                </a:solidFill>
              </a:rPr>
              <a:t>карток</a:t>
            </a:r>
            <a:r>
              <a:rPr lang="ru-RU" sz="2800" b="1" dirty="0">
                <a:solidFill>
                  <a:srgbClr val="7030A0"/>
                </a:solidFill>
              </a:rPr>
              <a:t>, на яких </a:t>
            </a:r>
            <a:r>
              <a:rPr lang="ru-RU" sz="2800" b="1" dirty="0" err="1">
                <a:solidFill>
                  <a:srgbClr val="7030A0"/>
                </a:solidFill>
              </a:rPr>
              <a:t>записані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сотні</a:t>
            </a:r>
            <a:r>
              <a:rPr lang="ru-RU" sz="2800" b="1" dirty="0">
                <a:solidFill>
                  <a:srgbClr val="7030A0"/>
                </a:solidFill>
              </a:rPr>
              <a:t>; б) десятки; в) </a:t>
            </a:r>
            <a:r>
              <a:rPr lang="ru-RU" sz="2800" b="1" dirty="0" err="1">
                <a:solidFill>
                  <a:srgbClr val="7030A0"/>
                </a:solidFill>
              </a:rPr>
              <a:t>одиниці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9751" y="3529384"/>
            <a:ext cx="1067886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Кожна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дитина</a:t>
            </a:r>
            <a:r>
              <a:rPr lang="ru-RU" sz="2800" b="1" dirty="0">
                <a:solidFill>
                  <a:srgbClr val="7030A0"/>
                </a:solidFill>
              </a:rPr>
              <a:t> взяла три будь-які </a:t>
            </a:r>
            <a:r>
              <a:rPr lang="ru-RU" sz="2800" b="1" dirty="0" err="1">
                <a:solidFill>
                  <a:srgbClr val="7030A0"/>
                </a:solidFill>
              </a:rPr>
              <a:t>картки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Розглянь </a:t>
            </a:r>
            <a:r>
              <a:rPr lang="ru-RU" sz="2800" b="1" dirty="0">
                <a:solidFill>
                  <a:srgbClr val="7030A0"/>
                </a:solidFill>
              </a:rPr>
              <a:t>малюнки й </a:t>
            </a:r>
            <a:r>
              <a:rPr lang="ru-RU" sz="2800" b="1" dirty="0" err="1">
                <a:solidFill>
                  <a:srgbClr val="7030A0"/>
                </a:solidFill>
              </a:rPr>
              <a:t>визнач</a:t>
            </a:r>
            <a:r>
              <a:rPr lang="ru-RU" sz="2800" b="1" dirty="0">
                <a:solidFill>
                  <a:srgbClr val="7030A0"/>
                </a:solidFill>
              </a:rPr>
              <a:t>, яке число </a:t>
            </a:r>
            <a:r>
              <a:rPr lang="ru-RU" sz="2800" b="1" dirty="0" err="1">
                <a:solidFill>
                  <a:srgbClr val="7030A0"/>
                </a:solidFill>
              </a:rPr>
              <a:t>утворилось</a:t>
            </a:r>
            <a:r>
              <a:rPr lang="ru-RU" sz="2800" b="1" dirty="0">
                <a:solidFill>
                  <a:srgbClr val="7030A0"/>
                </a:solidFill>
              </a:rPr>
              <a:t> у кожного. Запиши ці числа.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7" y="4441682"/>
            <a:ext cx="1332334" cy="12198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3871" y="5630974"/>
            <a:ext cx="131493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Ілона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 11"/>
          <p:cNvSpPr/>
          <p:nvPr/>
        </p:nvSpPr>
        <p:spPr>
          <a:xfrm>
            <a:off x="3018805" y="4548352"/>
            <a:ext cx="990832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 с</a:t>
            </a:r>
            <a:endParaRPr lang="uk-UA" sz="3600" b="1" dirty="0"/>
          </a:p>
        </p:txBody>
      </p:sp>
      <p:sp>
        <p:nvSpPr>
          <p:cNvPr id="21" name="Прямокутник 12"/>
          <p:cNvSpPr/>
          <p:nvPr/>
        </p:nvSpPr>
        <p:spPr>
          <a:xfrm>
            <a:off x="4009637" y="4548350"/>
            <a:ext cx="930266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7од</a:t>
            </a:r>
            <a:endParaRPr lang="uk-UA" sz="3600" b="1" dirty="0"/>
          </a:p>
        </p:txBody>
      </p:sp>
      <p:sp>
        <p:nvSpPr>
          <p:cNvPr id="22" name="Прямокутник 13"/>
          <p:cNvSpPr/>
          <p:nvPr/>
        </p:nvSpPr>
        <p:spPr>
          <a:xfrm>
            <a:off x="4942412" y="4560051"/>
            <a:ext cx="1100657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5од</a:t>
            </a:r>
            <a:endParaRPr lang="uk-UA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60786" y="5436106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312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6" y="4545361"/>
            <a:ext cx="1114914" cy="12834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42325" y="5661483"/>
            <a:ext cx="17998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Вікторія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 11"/>
          <p:cNvSpPr/>
          <p:nvPr/>
        </p:nvSpPr>
        <p:spPr>
          <a:xfrm>
            <a:off x="8001960" y="4746166"/>
            <a:ext cx="1036411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 с</a:t>
            </a:r>
            <a:endParaRPr lang="uk-UA" sz="3600" b="1" dirty="0"/>
          </a:p>
        </p:txBody>
      </p:sp>
      <p:sp>
        <p:nvSpPr>
          <p:cNvPr id="27" name="Прямокутник 12"/>
          <p:cNvSpPr/>
          <p:nvPr/>
        </p:nvSpPr>
        <p:spPr>
          <a:xfrm>
            <a:off x="9038371" y="4746166"/>
            <a:ext cx="975071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 д</a:t>
            </a:r>
            <a:endParaRPr lang="uk-UA" sz="3600" b="1" dirty="0"/>
          </a:p>
        </p:txBody>
      </p:sp>
      <p:sp>
        <p:nvSpPr>
          <p:cNvPr id="28" name="Прямокутник 13"/>
          <p:cNvSpPr/>
          <p:nvPr/>
        </p:nvSpPr>
        <p:spPr>
          <a:xfrm>
            <a:off x="10013442" y="4738402"/>
            <a:ext cx="926318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9од</a:t>
            </a:r>
            <a:endParaRPr lang="uk-UA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82515" y="5381754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579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8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761</Words>
  <Application>Microsoft Office PowerPoint</Application>
  <PresentationFormat>Произвольный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544</cp:revision>
  <dcterms:created xsi:type="dcterms:W3CDTF">2025-08-27T14:01:18Z</dcterms:created>
  <dcterms:modified xsi:type="dcterms:W3CDTF">2025-12-04T09:48:50Z</dcterms:modified>
</cp:coreProperties>
</file>