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2" r:id="rId2"/>
    <p:sldId id="756" r:id="rId3"/>
    <p:sldId id="478" r:id="rId4"/>
    <p:sldId id="286" r:id="rId5"/>
    <p:sldId id="725" r:id="rId6"/>
    <p:sldId id="730" r:id="rId7"/>
    <p:sldId id="731" r:id="rId8"/>
    <p:sldId id="391" r:id="rId9"/>
    <p:sldId id="732" r:id="rId10"/>
    <p:sldId id="733" r:id="rId11"/>
    <p:sldId id="739" r:id="rId12"/>
    <p:sldId id="746" r:id="rId13"/>
    <p:sldId id="747" r:id="rId14"/>
    <p:sldId id="745" r:id="rId15"/>
    <p:sldId id="748" r:id="rId16"/>
    <p:sldId id="749" r:id="rId17"/>
    <p:sldId id="750" r:id="rId18"/>
    <p:sldId id="723" r:id="rId19"/>
    <p:sldId id="755" r:id="rId20"/>
    <p:sldId id="722" r:id="rId21"/>
    <p:sldId id="313" r:id="rId22"/>
    <p:sldId id="662" r:id="rId2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Завдання за </a:t>
          </a:r>
          <a:r>
            <a:rPr lang="ru-RU" sz="3200" b="1" dirty="0" err="1" smtClean="0">
              <a:solidFill>
                <a:schemeClr val="bg1"/>
              </a:solidFill>
            </a:rPr>
            <a:t>календа</a:t>
          </a:r>
          <a:r>
            <a:rPr lang="ru-RU" sz="3200" b="1" dirty="0" smtClean="0">
              <a:solidFill>
                <a:schemeClr val="bg1"/>
              </a:solidFill>
            </a:rPr>
            <a:t>-рем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множення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Одиниці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вимірювання</a:t>
          </a:r>
          <a:r>
            <a:rPr lang="ru-RU" sz="3200" b="1" dirty="0" smtClean="0">
              <a:solidFill>
                <a:schemeClr val="bg1"/>
              </a:solidFill>
            </a:rPr>
            <a:t> часу. </a:t>
          </a:r>
          <a:r>
            <a:rPr lang="ru-RU" sz="3200" b="1" dirty="0" err="1" smtClean="0">
              <a:solidFill>
                <a:schemeClr val="bg1"/>
              </a:solidFill>
            </a:rPr>
            <a:t>Рік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місяць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тиждень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</a:t>
          </a:r>
          <a:r>
            <a:rPr lang="ru-RU" sz="3200" b="1" dirty="0" smtClean="0">
              <a:solidFill>
                <a:schemeClr val="bg1"/>
              </a:solidFill>
            </a:rPr>
            <a:t>визначення часу закінчення подій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672" custLinFactX="405789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7860" custLinFactX="1369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1655" custLinFactX="8591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9908" custLinFactX="-377238" custLinFactNeighborX="-4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526788" y="885206"/>
          <a:ext cx="4273486" cy="250307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</a:t>
          </a:r>
          <a:r>
            <a:rPr lang="ru-RU" sz="3200" b="1" kern="1200" dirty="0" smtClean="0">
              <a:solidFill>
                <a:schemeClr val="bg1"/>
              </a:solidFill>
            </a:rPr>
            <a:t>визначення часу закінчення подій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11995" y="854696"/>
        <a:ext cx="250307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367617" y="698573"/>
          <a:ext cx="4273486" cy="287633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Одиниці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вимірювання</a:t>
          </a:r>
          <a:r>
            <a:rPr lang="ru-RU" sz="3200" b="1" kern="1200" dirty="0" smtClean="0">
              <a:solidFill>
                <a:schemeClr val="bg1"/>
              </a:solidFill>
            </a:rPr>
            <a:t> часу. </a:t>
          </a:r>
          <a:r>
            <a:rPr lang="ru-RU" sz="3200" b="1" kern="1200" dirty="0" err="1" smtClean="0">
              <a:solidFill>
                <a:schemeClr val="bg1"/>
              </a:solidFill>
            </a:rPr>
            <a:t>Рік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місяць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тиждень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66191" y="854696"/>
        <a:ext cx="287633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5035642" y="953458"/>
          <a:ext cx="4273486" cy="236656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Завдання за </a:t>
          </a:r>
          <a:r>
            <a:rPr lang="ru-RU" sz="3200" b="1" kern="1200" dirty="0" err="1" smtClean="0">
              <a:solidFill>
                <a:schemeClr val="bg1"/>
              </a:solidFill>
            </a:rPr>
            <a:t>календа</a:t>
          </a:r>
          <a:r>
            <a:rPr lang="ru-RU" sz="3200" b="1" kern="1200" dirty="0" smtClean="0">
              <a:solidFill>
                <a:schemeClr val="bg1"/>
              </a:solidFill>
            </a:rPr>
            <a:t>-рем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989100" y="854697"/>
        <a:ext cx="236656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509422" y="775919"/>
          <a:ext cx="4273486" cy="272164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множення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6498" y="854696"/>
        <a:ext cx="272164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jpeg"/><Relationship Id="rId3" Type="http://schemas.microsoft.com/office/2007/relationships/hdphoto" Target="../media/hdphoto4.wdp"/><Relationship Id="rId7" Type="http://schemas.openxmlformats.org/officeDocument/2006/relationships/image" Target="../media/image46.png"/><Relationship Id="rId12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microsoft.com/office/2007/relationships/hdphoto" Target="../media/hdphoto6.wdp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Одиниці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вимірювання</a:t>
            </a:r>
            <a:r>
              <a:rPr lang="ru-RU" sz="4000" b="1" dirty="0">
                <a:solidFill>
                  <a:srgbClr val="7030A0"/>
                </a:solidFill>
              </a:rPr>
              <a:t> часу. </a:t>
            </a:r>
            <a:r>
              <a:rPr lang="ru-RU" sz="4000" b="1" dirty="0" err="1">
                <a:solidFill>
                  <a:srgbClr val="7030A0"/>
                </a:solidFill>
              </a:rPr>
              <a:t>Рік</a:t>
            </a:r>
            <a:r>
              <a:rPr lang="ru-RU" sz="4000" b="1" dirty="0">
                <a:solidFill>
                  <a:srgbClr val="7030A0"/>
                </a:solidFill>
              </a:rPr>
              <a:t>. Задачі </a:t>
            </a:r>
            <a:r>
              <a:rPr lang="ru-RU" sz="4000" b="1" dirty="0" smtClean="0">
                <a:solidFill>
                  <a:srgbClr val="7030A0"/>
                </a:solidFill>
              </a:rPr>
              <a:t>на </a:t>
            </a:r>
            <a:r>
              <a:rPr lang="ru-RU" sz="4000" b="1" dirty="0">
                <a:solidFill>
                  <a:srgbClr val="7030A0"/>
                </a:solidFill>
              </a:rPr>
              <a:t>визначення часу закінчення подій.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65246"/>
            <a:ext cx="10009112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600" b="1" dirty="0" err="1">
                <a:solidFill>
                  <a:schemeClr val="bg1"/>
                </a:solidFill>
              </a:rPr>
              <a:t>місяці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схемі</a:t>
            </a:r>
            <a:r>
              <a:rPr lang="ru-RU" sz="3600" b="1" dirty="0">
                <a:solidFill>
                  <a:schemeClr val="bg1"/>
                </a:solidFill>
              </a:rPr>
              <a:t> року.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Дайте </a:t>
            </a:r>
            <a:r>
              <a:rPr lang="ru-RU" sz="3600" b="1" dirty="0" err="1">
                <a:solidFill>
                  <a:schemeClr val="bg1"/>
                </a:solidFill>
              </a:rPr>
              <a:t>відповіді</a:t>
            </a:r>
            <a:r>
              <a:rPr lang="ru-RU" sz="3600" b="1" dirty="0">
                <a:solidFill>
                  <a:schemeClr val="bg1"/>
                </a:solidFill>
              </a:rPr>
              <a:t> на запитання.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87" y="2061642"/>
            <a:ext cx="6675795" cy="401124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64677" y="1793212"/>
            <a:ext cx="4247234" cy="23762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</a:rPr>
              <a:t>Назви всі </a:t>
            </a:r>
            <a:r>
              <a:rPr lang="ru-RU" sz="2800" b="1" dirty="0" err="1">
                <a:solidFill>
                  <a:srgbClr val="7030A0"/>
                </a:solidFill>
              </a:rPr>
              <a:t>місяці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підряд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uk-UA" sz="2800" b="1" dirty="0">
              <a:solidFill>
                <a:srgbClr val="7030A0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Назви </a:t>
            </a:r>
            <a:r>
              <a:rPr lang="ru-RU" sz="2800" b="1" dirty="0">
                <a:solidFill>
                  <a:srgbClr val="7030A0"/>
                </a:solidFill>
              </a:rPr>
              <a:t>всі літні </a:t>
            </a:r>
            <a:r>
              <a:rPr lang="ru-RU" sz="2800" b="1" dirty="0" err="1">
                <a:solidFill>
                  <a:srgbClr val="7030A0"/>
                </a:solidFill>
              </a:rPr>
              <a:t>місяці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Назви </a:t>
            </a:r>
            <a:r>
              <a:rPr lang="ru-RU" sz="2800" b="1" dirty="0">
                <a:solidFill>
                  <a:srgbClr val="7030A0"/>
                </a:solidFill>
              </a:rPr>
              <a:t>всі </a:t>
            </a:r>
            <a:r>
              <a:rPr lang="ru-RU" sz="2800" b="1" dirty="0" err="1">
                <a:solidFill>
                  <a:srgbClr val="7030A0"/>
                </a:solidFill>
              </a:rPr>
              <a:t>місяці</a:t>
            </a:r>
            <a:r>
              <a:rPr lang="ru-RU" sz="2800" b="1" dirty="0">
                <a:solidFill>
                  <a:srgbClr val="7030A0"/>
                </a:solidFill>
              </a:rPr>
              <a:t>, у яких 30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971" y="4221882"/>
            <a:ext cx="2376264" cy="24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0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65246"/>
            <a:ext cx="10009112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600" b="1" dirty="0" err="1">
                <a:solidFill>
                  <a:schemeClr val="bg1"/>
                </a:solidFill>
              </a:rPr>
              <a:t>місяці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схемі</a:t>
            </a:r>
            <a:r>
              <a:rPr lang="ru-RU" sz="3600" b="1" dirty="0">
                <a:solidFill>
                  <a:schemeClr val="bg1"/>
                </a:solidFill>
              </a:rPr>
              <a:t> року.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Дайте </a:t>
            </a:r>
            <a:r>
              <a:rPr lang="ru-RU" sz="3600" b="1" dirty="0" err="1">
                <a:solidFill>
                  <a:schemeClr val="bg1"/>
                </a:solidFill>
              </a:rPr>
              <a:t>відповіді</a:t>
            </a:r>
            <a:r>
              <a:rPr lang="ru-RU" sz="3600" b="1" dirty="0">
                <a:solidFill>
                  <a:schemeClr val="bg1"/>
                </a:solidFill>
              </a:rPr>
              <a:t> на запитання.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1" y="2421682"/>
            <a:ext cx="6675795" cy="401124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067069" y="1701602"/>
            <a:ext cx="612068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solidFill>
                  <a:schemeClr val="bg1"/>
                </a:solidFill>
              </a:rPr>
              <a:t>Третину місяця називають декадою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612376" y="1701602"/>
            <a:ext cx="4193985" cy="4448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декаді</a:t>
            </a:r>
            <a:r>
              <a:rPr lang="ru-RU" sz="2800" b="1" dirty="0">
                <a:solidFill>
                  <a:srgbClr val="7030A0"/>
                </a:solidFill>
              </a:rPr>
              <a:t> квітня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 у лютому цього року?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 було в лютому </a:t>
            </a:r>
            <a:r>
              <a:rPr lang="ru-RU" sz="2800" b="1" dirty="0" err="1">
                <a:solidFill>
                  <a:srgbClr val="7030A0"/>
                </a:solidFill>
              </a:rPr>
              <a:t>минулого</a:t>
            </a:r>
            <a:r>
              <a:rPr lang="ru-RU" sz="2800" b="1" dirty="0">
                <a:solidFill>
                  <a:srgbClr val="7030A0"/>
                </a:solidFill>
              </a:rPr>
              <a:t> року?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Через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років настає </a:t>
            </a:r>
            <a:r>
              <a:rPr lang="ru-RU" sz="2800" b="1" dirty="0" err="1">
                <a:solidFill>
                  <a:srgbClr val="7030A0"/>
                </a:solidFill>
              </a:rPr>
              <a:t>високосний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рік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65246"/>
            <a:ext cx="10009112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600" b="1" dirty="0" err="1">
                <a:solidFill>
                  <a:schemeClr val="bg1"/>
                </a:solidFill>
              </a:rPr>
              <a:t>місяці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схемі</a:t>
            </a:r>
            <a:r>
              <a:rPr lang="ru-RU" sz="3600" b="1" dirty="0">
                <a:solidFill>
                  <a:schemeClr val="bg1"/>
                </a:solidFill>
              </a:rPr>
              <a:t> року.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Дайте </a:t>
            </a:r>
            <a:r>
              <a:rPr lang="ru-RU" sz="3600" b="1" dirty="0" err="1">
                <a:solidFill>
                  <a:schemeClr val="bg1"/>
                </a:solidFill>
              </a:rPr>
              <a:t>відповіді</a:t>
            </a:r>
            <a:r>
              <a:rPr lang="ru-RU" sz="3600" b="1" dirty="0">
                <a:solidFill>
                  <a:schemeClr val="bg1"/>
                </a:solidFill>
              </a:rPr>
              <a:t> на запитання.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699543" y="4771563"/>
            <a:ext cx="5753805" cy="151216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діб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чотирьох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тижнях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uk-UA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тижнів</a:t>
            </a:r>
            <a:r>
              <a:rPr lang="ru-RU" sz="2800" b="1" dirty="0">
                <a:solidFill>
                  <a:srgbClr val="7030A0"/>
                </a:solidFill>
              </a:rPr>
              <a:t> у лютому? </a:t>
            </a:r>
            <a:endParaRPr lang="uk-UA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тижнів</a:t>
            </a:r>
            <a:r>
              <a:rPr lang="ru-RU" sz="2800" b="1" dirty="0">
                <a:solidFill>
                  <a:srgbClr val="7030A0"/>
                </a:solidFill>
              </a:rPr>
              <a:t> у травні?</a:t>
            </a:r>
            <a:endParaRPr lang="uk-UA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8"/>
              <p:cNvSpPr/>
              <p:nvPr/>
            </p:nvSpPr>
            <p:spPr>
              <a:xfrm>
                <a:off x="1007421" y="1654549"/>
                <a:ext cx="6600165" cy="291549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Земля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обертається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навколо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своєї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осі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за одну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добу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Добу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поділено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на 24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рівні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частини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FFFF00"/>
                    </a:solidFill>
                  </a:rPr>
                  <a:t> доби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—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це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1 год.</a:t>
                </a:r>
              </a:p>
              <a:p>
                <a:pPr algn="ctr"/>
                <a:r>
                  <a:rPr lang="ru-RU" sz="2800" b="1" dirty="0">
                    <a:solidFill>
                      <a:srgbClr val="FFFF00"/>
                    </a:solidFill>
                  </a:rPr>
                  <a:t>1 </a:t>
                </a:r>
                <a:r>
                  <a:rPr lang="ru-RU" sz="2800" b="1" dirty="0" err="1">
                    <a:solidFill>
                      <a:srgbClr val="FFFF00"/>
                    </a:solidFill>
                  </a:rPr>
                  <a:t>доба</a:t>
                </a:r>
                <a:r>
                  <a:rPr lang="ru-RU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= 24 год.</a:t>
                </a:r>
              </a:p>
              <a:p>
                <a:pPr algn="ctr"/>
                <a:r>
                  <a:rPr lang="ru-RU" sz="2800" b="1" dirty="0">
                    <a:solidFill>
                      <a:srgbClr val="FFFF00"/>
                    </a:solidFill>
                  </a:rPr>
                  <a:t>7 </a:t>
                </a:r>
                <a:r>
                  <a:rPr lang="ru-RU" sz="2800" b="1" dirty="0" err="1">
                    <a:solidFill>
                      <a:srgbClr val="FFFF00"/>
                    </a:solidFill>
                  </a:rPr>
                  <a:t>діб</a:t>
                </a:r>
                <a:r>
                  <a:rPr lang="ru-RU" sz="28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утворюють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тиждень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.</a:t>
                </a:r>
                <a:endParaRPr lang="uk-U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21" y="1654549"/>
                <a:ext cx="6600165" cy="2915491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упити Настінний годинник «Різнокольорові цифри» за ціною 645 грн з  доставкою у Києві та по Украї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114" r="1744" b="2990"/>
          <a:stretch/>
        </p:blipFill>
        <p:spPr bwMode="auto">
          <a:xfrm>
            <a:off x="263578" y="2604888"/>
            <a:ext cx="1961583" cy="19615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Календар на 2026 рік зі святами на кожен місяць | Допи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4126" r="6668" b="5359"/>
          <a:stretch/>
        </p:blipFill>
        <p:spPr bwMode="auto">
          <a:xfrm>
            <a:off x="7453348" y="1629594"/>
            <a:ext cx="4176464" cy="49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23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65246"/>
            <a:ext cx="10153128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>
                <a:solidFill>
                  <a:schemeClr val="bg1"/>
                </a:solidFill>
              </a:rPr>
              <a:t>місяці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схемі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8"/>
          <p:cNvSpPr/>
          <p:nvPr/>
        </p:nvSpPr>
        <p:spPr>
          <a:xfrm>
            <a:off x="1039183" y="1331686"/>
            <a:ext cx="5980558" cy="46805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Для визначення дня тижня, обчислення тривалості події користуються </a:t>
            </a:r>
            <a:r>
              <a:rPr lang="uk-UA" sz="3200" b="1" dirty="0">
                <a:solidFill>
                  <a:srgbClr val="FFFF00"/>
                </a:solidFill>
              </a:rPr>
              <a:t>календарем</a:t>
            </a:r>
            <a:r>
              <a:rPr lang="uk-UA" sz="3200" b="1" dirty="0">
                <a:solidFill>
                  <a:schemeClr val="bg1"/>
                </a:solidFill>
              </a:rPr>
              <a:t> — </a:t>
            </a:r>
            <a:r>
              <a:rPr lang="uk-UA" sz="3200" b="1" dirty="0" smtClean="0">
                <a:solidFill>
                  <a:srgbClr val="FFFF00"/>
                </a:solidFill>
              </a:rPr>
              <a:t>довідником, у </a:t>
            </a:r>
            <a:r>
              <a:rPr lang="uk-UA" sz="3200" b="1" dirty="0">
                <a:solidFill>
                  <a:srgbClr val="FFFF00"/>
                </a:solidFill>
              </a:rPr>
              <a:t>якому зазначено послідовний перелік днів, </a:t>
            </a:r>
            <a:r>
              <a:rPr lang="uk-UA" sz="3200" b="1" dirty="0" smtClean="0">
                <a:solidFill>
                  <a:srgbClr val="FFFF00"/>
                </a:solidFill>
              </a:rPr>
              <a:t>тижнів, місяців </a:t>
            </a:r>
            <a:r>
              <a:rPr lang="uk-UA" sz="3200" b="1" dirty="0">
                <a:solidFill>
                  <a:srgbClr val="FFFF00"/>
                </a:solidFill>
              </a:rPr>
              <a:t>даного року.</a:t>
            </a:r>
            <a:r>
              <a:rPr lang="uk-UA" sz="3200" b="1" dirty="0">
                <a:solidFill>
                  <a:schemeClr val="bg1"/>
                </a:solidFill>
              </a:rPr>
              <a:t> У календарі також </a:t>
            </a:r>
            <a:r>
              <a:rPr lang="uk-UA" sz="3200" b="1" dirty="0" smtClean="0">
                <a:solidFill>
                  <a:schemeClr val="bg1"/>
                </a:solidFill>
              </a:rPr>
              <a:t>зазначають вихідні </a:t>
            </a:r>
            <a:r>
              <a:rPr lang="uk-UA" sz="3200" b="1" dirty="0">
                <a:solidFill>
                  <a:schemeClr val="bg1"/>
                </a:solidFill>
              </a:rPr>
              <a:t>дні, свята й інші відомості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9" name="Picture 11" descr="Календар на 2026 рік зі святами на кожен місяць | Допи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4126" r="6668" b="5359"/>
          <a:stretch/>
        </p:blipFill>
        <p:spPr bwMode="auto">
          <a:xfrm>
            <a:off x="7062199" y="1341562"/>
            <a:ext cx="4201085" cy="49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6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884" y="447120"/>
            <a:ext cx="10292865" cy="9664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200" b="1" dirty="0" err="1">
                <a:solidFill>
                  <a:schemeClr val="bg1"/>
                </a:solidFill>
              </a:rPr>
              <a:t>календар</a:t>
            </a:r>
            <a:r>
              <a:rPr lang="ru-RU" sz="3200" b="1" dirty="0">
                <a:solidFill>
                  <a:schemeClr val="bg1"/>
                </a:solidFill>
              </a:rPr>
              <a:t> зимових </a:t>
            </a:r>
            <a:r>
              <a:rPr lang="ru-RU" sz="3200" b="1" dirty="0" err="1">
                <a:solidFill>
                  <a:schemeClr val="bg1"/>
                </a:solidFill>
              </a:rPr>
              <a:t>місяців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Дайте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запитання, </a:t>
            </a:r>
            <a:r>
              <a:rPr lang="ru-RU" sz="32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календарем.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F99FD1-DE43-41B5-9A32-6E736D805197}"/>
              </a:ext>
            </a:extLst>
          </p:cNvPr>
          <p:cNvSpPr txBox="1"/>
          <p:nvPr/>
        </p:nvSpPr>
        <p:spPr>
          <a:xfrm>
            <a:off x="2882293" y="2832275"/>
            <a:ext cx="613589" cy="461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B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3 МАТЕМ\1 Листопад\4 Трицифрові числа\№067 - Час за годинником\2025-12-05_160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501375"/>
            <a:ext cx="10595477" cy="27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916978" y="4296873"/>
            <a:ext cx="9145016" cy="18722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>
                <a:solidFill>
                  <a:srgbClr val="7030A0"/>
                </a:solidFill>
              </a:rPr>
              <a:t>який день </a:t>
            </a:r>
            <a:r>
              <a:rPr lang="ru-RU" sz="2800" b="1" dirty="0" err="1">
                <a:solidFill>
                  <a:srgbClr val="7030A0"/>
                </a:solidFill>
              </a:rPr>
              <a:t>тижня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розпочалася</a:t>
            </a:r>
            <a:r>
              <a:rPr lang="ru-RU" sz="2800" b="1" dirty="0">
                <a:solidFill>
                  <a:srgbClr val="7030A0"/>
                </a:solidFill>
              </a:rPr>
              <a:t> зима?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День </a:t>
            </a:r>
            <a:r>
              <a:rPr lang="ru-RU" sz="2800" b="1" dirty="0" err="1">
                <a:solidFill>
                  <a:srgbClr val="7030A0"/>
                </a:solidFill>
              </a:rPr>
              <a:t>зимового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сонцестояння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припадає</a:t>
            </a:r>
            <a:r>
              <a:rPr lang="ru-RU" sz="2800" b="1" dirty="0">
                <a:solidFill>
                  <a:srgbClr val="7030A0"/>
                </a:solidFill>
              </a:rPr>
              <a:t> на 21 </a:t>
            </a:r>
            <a:r>
              <a:rPr lang="ru-RU" sz="2800" b="1" dirty="0" err="1">
                <a:solidFill>
                  <a:srgbClr val="7030A0"/>
                </a:solidFill>
              </a:rPr>
              <a:t>грудня</a:t>
            </a:r>
            <a:r>
              <a:rPr lang="ru-RU" sz="2800" b="1" dirty="0">
                <a:solidFill>
                  <a:srgbClr val="7030A0"/>
                </a:solidFill>
              </a:rPr>
              <a:t>. Який це день </a:t>
            </a:r>
            <a:r>
              <a:rPr lang="ru-RU" sz="2800" b="1" dirty="0" err="1">
                <a:solidFill>
                  <a:srgbClr val="7030A0"/>
                </a:solidFill>
              </a:rPr>
              <a:t>тижня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>
                <a:solidFill>
                  <a:srgbClr val="7030A0"/>
                </a:solidFill>
              </a:rPr>
              <a:t>який день </a:t>
            </a:r>
            <a:r>
              <a:rPr lang="ru-RU" sz="2800" b="1" dirty="0" err="1">
                <a:solidFill>
                  <a:srgbClr val="7030A0"/>
                </a:solidFill>
              </a:rPr>
              <a:t>тижня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настане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Новий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рік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832707" y="4437907"/>
            <a:ext cx="2091972" cy="20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884" y="447120"/>
            <a:ext cx="10292865" cy="9664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200" b="1" dirty="0" err="1">
                <a:solidFill>
                  <a:schemeClr val="bg1"/>
                </a:solidFill>
              </a:rPr>
              <a:t>календар</a:t>
            </a:r>
            <a:r>
              <a:rPr lang="ru-RU" sz="3200" b="1" dirty="0">
                <a:solidFill>
                  <a:schemeClr val="bg1"/>
                </a:solidFill>
              </a:rPr>
              <a:t> зимових </a:t>
            </a:r>
            <a:r>
              <a:rPr lang="ru-RU" sz="3200" b="1" dirty="0" err="1">
                <a:solidFill>
                  <a:schemeClr val="bg1"/>
                </a:solidFill>
              </a:rPr>
              <a:t>місяців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Дайте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запитання, </a:t>
            </a:r>
            <a:r>
              <a:rPr lang="ru-RU" sz="32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календарем.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F99FD1-DE43-41B5-9A32-6E736D805197}"/>
              </a:ext>
            </a:extLst>
          </p:cNvPr>
          <p:cNvSpPr txBox="1"/>
          <p:nvPr/>
        </p:nvSpPr>
        <p:spPr>
          <a:xfrm>
            <a:off x="2882293" y="2832275"/>
            <a:ext cx="613589" cy="461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B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3 МАТЕМ\1 Листопад\4 Трицифрові числа\№067 - Час за годинником\2025-12-05_160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501375"/>
            <a:ext cx="10595477" cy="27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38766" y="4296873"/>
            <a:ext cx="10969889" cy="18722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4) </a:t>
            </a:r>
            <a:r>
              <a:rPr lang="ru-RU" sz="2800" b="1" dirty="0" err="1">
                <a:solidFill>
                  <a:srgbClr val="7030A0"/>
                </a:solidFill>
              </a:rPr>
              <a:t>Група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лижників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прибула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гірськолижну</a:t>
            </a:r>
            <a:r>
              <a:rPr lang="ru-RU" sz="2800" b="1" dirty="0">
                <a:solidFill>
                  <a:srgbClr val="7030A0"/>
                </a:solidFill>
              </a:rPr>
              <a:t> базу 30 </a:t>
            </a:r>
            <a:r>
              <a:rPr lang="ru-RU" sz="2800" b="1" dirty="0" err="1">
                <a:solidFill>
                  <a:srgbClr val="7030A0"/>
                </a:solidFill>
              </a:rPr>
              <a:t>грудня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вибула</a:t>
            </a:r>
            <a:r>
              <a:rPr lang="ru-RU" sz="2800" b="1" dirty="0">
                <a:solidFill>
                  <a:srgbClr val="7030A0"/>
                </a:solidFill>
              </a:rPr>
              <a:t> 3 </a:t>
            </a:r>
            <a:r>
              <a:rPr lang="ru-RU" sz="2800" b="1" dirty="0" err="1">
                <a:solidFill>
                  <a:srgbClr val="7030A0"/>
                </a:solidFill>
              </a:rPr>
              <a:t>січня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лижники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перебували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базі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5</a:t>
            </a:r>
            <a:r>
              <a:rPr lang="ru-RU" sz="2800" b="1" dirty="0">
                <a:solidFill>
                  <a:srgbClr val="7030A0"/>
                </a:solidFill>
              </a:rPr>
              <a:t>) Зимові </a:t>
            </a:r>
            <a:r>
              <a:rPr lang="ru-RU" sz="2800" b="1" dirty="0" err="1">
                <a:solidFill>
                  <a:srgbClr val="7030A0"/>
                </a:solidFill>
              </a:rPr>
              <a:t>канікули</a:t>
            </a:r>
            <a:r>
              <a:rPr lang="ru-RU" sz="2800" b="1" dirty="0">
                <a:solidFill>
                  <a:srgbClr val="7030A0"/>
                </a:solidFill>
              </a:rPr>
              <a:t> у школярів </a:t>
            </a:r>
            <a:r>
              <a:rPr lang="ru-RU" sz="2800" b="1" dirty="0" err="1">
                <a:solidFill>
                  <a:srgbClr val="7030A0"/>
                </a:solidFill>
              </a:rPr>
              <a:t>розпочнуться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29 </a:t>
            </a:r>
            <a:r>
              <a:rPr lang="ru-RU" sz="2800" b="1" dirty="0" err="1">
                <a:solidFill>
                  <a:srgbClr val="7030A0"/>
                </a:solidFill>
              </a:rPr>
              <a:t>грудня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триватимуть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до </a:t>
            </a:r>
            <a:r>
              <a:rPr lang="ru-RU" sz="2800" b="1" dirty="0" smtClean="0">
                <a:solidFill>
                  <a:srgbClr val="7030A0"/>
                </a:solidFill>
              </a:rPr>
              <a:t>11 </a:t>
            </a:r>
            <a:r>
              <a:rPr lang="ru-RU" sz="2800" b="1" dirty="0" err="1">
                <a:solidFill>
                  <a:srgbClr val="7030A0"/>
                </a:solidFill>
              </a:rPr>
              <a:t>січня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триватимуть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зимові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канікули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2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6" y="481625"/>
            <a:ext cx="10573565" cy="931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>
                <a:solidFill>
                  <a:schemeClr val="bg1"/>
                </a:solidFill>
              </a:rPr>
              <a:t>листок </a:t>
            </a:r>
            <a:r>
              <a:rPr lang="ru-RU" sz="4000" b="1" dirty="0" smtClean="0">
                <a:solidFill>
                  <a:schemeClr val="bg1"/>
                </a:solidFill>
              </a:rPr>
              <a:t>календаря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8"/>
          <p:cNvSpPr/>
          <p:nvPr/>
        </p:nvSpPr>
        <p:spPr>
          <a:xfrm>
            <a:off x="4557477" y="1557586"/>
            <a:ext cx="6731142" cy="93636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>
                <a:solidFill>
                  <a:srgbClr val="7030A0"/>
                </a:solidFill>
              </a:rPr>
              <a:t>відривному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календарі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вказують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час сходу і заходу </a:t>
            </a:r>
            <a:r>
              <a:rPr lang="ru-RU" sz="2800" b="1" dirty="0" err="1">
                <a:solidFill>
                  <a:srgbClr val="7030A0"/>
                </a:solidFill>
              </a:rPr>
              <a:t>Сонця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тривалість</a:t>
            </a:r>
            <a:r>
              <a:rPr lang="ru-RU" sz="2800" b="1" dirty="0">
                <a:solidFill>
                  <a:srgbClr val="7030A0"/>
                </a:solidFill>
              </a:rPr>
              <a:t> дня.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7099" y="2637964"/>
            <a:ext cx="6631899" cy="642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Яка дата </a:t>
            </a:r>
            <a:r>
              <a:rPr lang="ru-RU" sz="3200" b="1" dirty="0" err="1">
                <a:solidFill>
                  <a:schemeClr val="bg1"/>
                </a:solidFill>
              </a:rPr>
              <a:t>вказана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цьому</a:t>
            </a:r>
            <a:r>
              <a:rPr lang="ru-RU" sz="3200" b="1" dirty="0">
                <a:solidFill>
                  <a:schemeClr val="bg1"/>
                </a:solidFill>
              </a:rPr>
              <a:t> листку?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7099" y="3393528"/>
            <a:ext cx="6631899" cy="642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>
                <a:solidFill>
                  <a:schemeClr val="bg1"/>
                </a:solidFill>
              </a:rPr>
              <a:t>Як позначено Сонце?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7099" y="4149092"/>
            <a:ext cx="6631899" cy="642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>
                <a:solidFill>
                  <a:schemeClr val="bg1"/>
                </a:solidFill>
              </a:rPr>
              <a:t>Коли зійде Сонце в цей день?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7099" y="4904656"/>
            <a:ext cx="6631899" cy="642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Коли Сонце зайде?</a:t>
            </a:r>
          </a:p>
        </p:txBody>
      </p:sp>
      <p:sp>
        <p:nvSpPr>
          <p:cNvPr id="20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7099" y="5644788"/>
            <a:ext cx="6631899" cy="642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>
                <a:solidFill>
                  <a:schemeClr val="bg1"/>
                </a:solidFill>
              </a:rPr>
              <a:t>Яка тривалість дня?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" y="1635265"/>
            <a:ext cx="3473664" cy="3378705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4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8"/>
          <p:cNvSpPr/>
          <p:nvPr/>
        </p:nvSpPr>
        <p:spPr>
          <a:xfrm>
            <a:off x="731082" y="1398929"/>
            <a:ext cx="8085490" cy="172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За календарем </a:t>
            </a:r>
            <a:r>
              <a:rPr lang="ru-RU" sz="3200" b="1" dirty="0" err="1">
                <a:solidFill>
                  <a:schemeClr val="bg1"/>
                </a:solidFill>
              </a:rPr>
              <a:t>дізналися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22 </a:t>
            </a:r>
            <a:r>
              <a:rPr lang="ru-RU" sz="3200" b="1" dirty="0" err="1">
                <a:solidFill>
                  <a:schemeClr val="bg1"/>
                </a:solidFill>
              </a:rPr>
              <a:t>грудня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Сонце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зійде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7 год 56 </a:t>
            </a:r>
            <a:r>
              <a:rPr lang="ru-RU" sz="3200" b="1" dirty="0" err="1">
                <a:solidFill>
                  <a:srgbClr val="FFFF00"/>
                </a:solidFill>
              </a:rPr>
              <a:t>хв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і день </a:t>
            </a:r>
            <a:r>
              <a:rPr lang="ru-RU" sz="3200" b="1" dirty="0" err="1">
                <a:solidFill>
                  <a:srgbClr val="FFFF00"/>
                </a:solidFill>
              </a:rPr>
              <a:t>триватиме</a:t>
            </a:r>
            <a:r>
              <a:rPr lang="ru-RU" sz="3200" b="1" dirty="0">
                <a:solidFill>
                  <a:srgbClr val="FFFF00"/>
                </a:solidFill>
              </a:rPr>
              <a:t> 8 год</a:t>
            </a:r>
            <a:r>
              <a:rPr lang="ru-RU" sz="3200" b="1" dirty="0">
                <a:solidFill>
                  <a:schemeClr val="bg1"/>
                </a:solidFill>
              </a:rPr>
              <a:t>. О </a:t>
            </a:r>
            <a:r>
              <a:rPr lang="ru-RU" sz="3200" b="1" dirty="0" err="1">
                <a:solidFill>
                  <a:schemeClr val="bg1"/>
                </a:solidFill>
              </a:rPr>
              <a:t>котрій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годині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зайде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Сонце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64677" y="3213770"/>
            <a:ext cx="8087342" cy="12416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7030A0"/>
                </a:solidFill>
              </a:rPr>
              <a:t>Такі задачі </a:t>
            </a:r>
            <a:r>
              <a:rPr lang="ru-RU" sz="3200" b="1" dirty="0" err="1">
                <a:solidFill>
                  <a:srgbClr val="7030A0"/>
                </a:solidFill>
              </a:rPr>
              <a:t>розв’язуємо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дією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додавання</a:t>
            </a:r>
            <a:r>
              <a:rPr lang="ru-RU" sz="32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7 год 56 </a:t>
            </a:r>
            <a:r>
              <a:rPr lang="ru-RU" sz="3200" b="1" dirty="0" err="1">
                <a:solidFill>
                  <a:srgbClr val="7030A0"/>
                </a:solidFill>
              </a:rPr>
              <a:t>хв</a:t>
            </a:r>
            <a:r>
              <a:rPr lang="ru-RU" sz="3200" b="1" dirty="0">
                <a:solidFill>
                  <a:srgbClr val="7030A0"/>
                </a:solidFill>
              </a:rPr>
              <a:t> + 8 год = 15 год 56 </a:t>
            </a:r>
            <a:r>
              <a:rPr lang="ru-RU" sz="3200" b="1" dirty="0" err="1">
                <a:solidFill>
                  <a:srgbClr val="7030A0"/>
                </a:solidFill>
              </a:rPr>
              <a:t>хв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777530" y="4365898"/>
            <a:ext cx="668637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Це </a:t>
            </a:r>
            <a:r>
              <a:rPr lang="ru-RU" sz="3600" b="1" dirty="0">
                <a:solidFill>
                  <a:schemeClr val="bg1"/>
                </a:solidFill>
              </a:rPr>
              <a:t>задача на </a:t>
            </a:r>
            <a:r>
              <a:rPr lang="ru-RU" sz="3600" b="1" dirty="0" err="1">
                <a:solidFill>
                  <a:srgbClr val="FFFF00"/>
                </a:solidFill>
              </a:rPr>
              <a:t>обчислення</a:t>
            </a:r>
            <a:r>
              <a:rPr lang="ru-RU" sz="3600" b="1" dirty="0">
                <a:solidFill>
                  <a:srgbClr val="FFFF00"/>
                </a:solidFill>
              </a:rPr>
              <a:t> часу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закінчення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події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676" y="481625"/>
            <a:ext cx="10573565" cy="7879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4002" y="1398929"/>
            <a:ext cx="2627542" cy="25913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4" name="Прямая соединительная линия 3"/>
          <p:cNvCxnSpPr/>
          <p:nvPr/>
        </p:nvCxnSpPr>
        <p:spPr>
          <a:xfrm>
            <a:off x="8108255" y="5157986"/>
            <a:ext cx="34916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108255" y="5013970"/>
            <a:ext cx="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609455" y="5013970"/>
            <a:ext cx="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54018" y="5162337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45656" y="5189667"/>
            <a:ext cx="431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8168083">
            <a:off x="8684105" y="3764877"/>
            <a:ext cx="3744843" cy="5810552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16134" y="3834611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65942" y="572865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 + Т = З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6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3439" y="549474"/>
            <a:ext cx="1058517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578" y="1485578"/>
            <a:ext cx="984596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Хлопці</a:t>
            </a:r>
            <a:r>
              <a:rPr lang="ru-RU" sz="3600" b="1" dirty="0">
                <a:solidFill>
                  <a:schemeClr val="bg1"/>
                </a:solidFill>
              </a:rPr>
              <a:t> почали грати в шахи о </a:t>
            </a:r>
            <a:r>
              <a:rPr lang="ru-RU" sz="3600" b="1" dirty="0" smtClean="0">
                <a:solidFill>
                  <a:schemeClr val="bg1"/>
                </a:solidFill>
              </a:rPr>
              <a:t>12год 30хв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err="1">
                <a:solidFill>
                  <a:schemeClr val="bg1"/>
                </a:solidFill>
              </a:rPr>
              <a:t>грали</a:t>
            </a:r>
            <a:r>
              <a:rPr lang="ru-RU" sz="3600" b="1" dirty="0">
                <a:solidFill>
                  <a:schemeClr val="bg1"/>
                </a:solidFill>
              </a:rPr>
              <a:t> 1 год. О </a:t>
            </a:r>
            <a:r>
              <a:rPr lang="ru-RU" sz="3600" b="1" dirty="0" err="1">
                <a:solidFill>
                  <a:schemeClr val="bg1"/>
                </a:solidFill>
              </a:rPr>
              <a:t>котрій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годині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закінчилася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гра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  <a:endParaRPr lang="ru-RU" sz="36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7551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6191" y="4069481"/>
            <a:ext cx="5406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0 13год 30хв закінчилася гра.  </a:t>
            </a:r>
            <a:endParaRPr lang="uk-UA" sz="3200" b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85" y="3776467"/>
            <a:ext cx="2711706" cy="1170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1267495" y="2847646"/>
            <a:ext cx="4176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12год 30хв + 1год =</a:t>
            </a:r>
            <a:endParaRPr lang="ru-RU" sz="3600" b="1" dirty="0"/>
          </a:p>
        </p:txBody>
      </p:sp>
      <p:pic>
        <p:nvPicPr>
          <p:cNvPr id="12" name="Picture 2" descr="Шашки і шахи. Студія навчання для дітей | Montessori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34" y="3747701"/>
            <a:ext cx="3756906" cy="27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40600" y="2847645"/>
            <a:ext cx="25236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13год 30хв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6735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3439" y="549474"/>
            <a:ext cx="1058517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578" y="1485578"/>
            <a:ext cx="984596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Ганнуся</a:t>
            </a:r>
            <a:r>
              <a:rPr lang="ru-RU" sz="3600" b="1" dirty="0">
                <a:solidFill>
                  <a:schemeClr val="bg1"/>
                </a:solidFill>
              </a:rPr>
              <a:t> почала грати на </a:t>
            </a:r>
            <a:r>
              <a:rPr lang="ru-RU" sz="3600" b="1" dirty="0" err="1">
                <a:solidFill>
                  <a:schemeClr val="bg1"/>
                </a:solidFill>
              </a:rPr>
              <a:t>піаніно</a:t>
            </a:r>
            <a:r>
              <a:rPr lang="ru-RU" sz="3600" b="1" dirty="0">
                <a:solidFill>
                  <a:schemeClr val="bg1"/>
                </a:solidFill>
              </a:rPr>
              <a:t> о 13 год 30 </a:t>
            </a:r>
            <a:r>
              <a:rPr lang="ru-RU" sz="3600" b="1" dirty="0" err="1">
                <a:solidFill>
                  <a:schemeClr val="bg1"/>
                </a:solidFill>
              </a:rPr>
              <a:t>хв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займалася</a:t>
            </a:r>
            <a:r>
              <a:rPr lang="ru-RU" sz="3600" b="1" dirty="0">
                <a:solidFill>
                  <a:schemeClr val="bg1"/>
                </a:solidFill>
              </a:rPr>
              <a:t> 20 </a:t>
            </a:r>
            <a:r>
              <a:rPr lang="ru-RU" sz="3600" b="1" dirty="0" err="1">
                <a:solidFill>
                  <a:schemeClr val="bg1"/>
                </a:solidFill>
              </a:rPr>
              <a:t>хв</a:t>
            </a:r>
            <a:r>
              <a:rPr lang="ru-RU" sz="3600" b="1" dirty="0">
                <a:solidFill>
                  <a:schemeClr val="bg1"/>
                </a:solidFill>
              </a:rPr>
              <a:t>. Коли </a:t>
            </a:r>
            <a:r>
              <a:rPr lang="ru-RU" sz="3600" b="1" dirty="0" err="1">
                <a:solidFill>
                  <a:schemeClr val="bg1"/>
                </a:solidFill>
              </a:rPr>
              <a:t>Ганнуся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закінчила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гру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піаніно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7551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281" y="4232555"/>
            <a:ext cx="594613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о 13год </a:t>
            </a:r>
            <a:r>
              <a:rPr lang="uk-UA" sz="3200" b="1" dirty="0">
                <a:cs typeface="Times New Roman" panose="02020603050405020304" pitchFamily="18" charset="0"/>
              </a:rPr>
              <a:t>50хв Ганнуся закінчила гру.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75" y="4232555"/>
            <a:ext cx="2711706" cy="1170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1267495" y="3341793"/>
            <a:ext cx="4176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13год 30хв + 20хв =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3958" y="3341792"/>
            <a:ext cx="25236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13год 50хв</a:t>
            </a:r>
            <a:endParaRPr lang="ru-RU" sz="3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3573810"/>
            <a:ext cx="244913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7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2" y="549475"/>
            <a:ext cx="10081120" cy="70575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Мудрість дня\photo_2025-05-28_20-3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6" y="1391818"/>
            <a:ext cx="2232248" cy="29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5-28_19-26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8" y="1369207"/>
            <a:ext cx="2309781" cy="27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7-21_16-2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71" y="3429794"/>
            <a:ext cx="3076907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8-24_23-05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3429794"/>
            <a:ext cx="2308854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1711" y="1449469"/>
            <a:ext cx="547260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altLang="ru-RU" sz="28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Розгляньте зображення. Яке з них співпадає з вашими емоціями? Опишіть </a:t>
            </a:r>
            <a:r>
              <a:rPr lang="uk-UA" alt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сюжет на картці </a:t>
            </a:r>
            <a:endParaRPr lang="ru-RU" altLang="ru-RU" sz="1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4077865"/>
            <a:ext cx="1655176" cy="23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4 Трицифрові числа\№067 - Час за годинником\2025-12-05_162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" y="1467643"/>
            <a:ext cx="10453555" cy="26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7562" y="1314559"/>
            <a:ext cx="5400600" cy="14829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Якою </a:t>
            </a:r>
            <a:r>
              <a:rPr lang="ru-RU" sz="3200" b="1" dirty="0" err="1" smtClean="0">
                <a:solidFill>
                  <a:schemeClr val="bg1"/>
                </a:solidFill>
              </a:rPr>
              <a:t>дією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рзв’язуємо</a:t>
            </a:r>
            <a:r>
              <a:rPr lang="ru-RU" sz="3200" b="1" dirty="0" smtClean="0">
                <a:solidFill>
                  <a:schemeClr val="bg1"/>
                </a:solidFill>
              </a:rPr>
              <a:t> задачу </a:t>
            </a:r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обчислення</a:t>
            </a:r>
            <a:r>
              <a:rPr lang="ru-RU" sz="3200" b="1" dirty="0">
                <a:solidFill>
                  <a:schemeClr val="bg1"/>
                </a:solidFill>
              </a:rPr>
              <a:t> часу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закінчення </a:t>
            </a:r>
            <a:r>
              <a:rPr lang="ru-RU" sz="3200" b="1" dirty="0" err="1">
                <a:solidFill>
                  <a:schemeClr val="bg1"/>
                </a:solidFill>
              </a:rPr>
              <a:t>події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49" y="3069162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214761" y="3069162"/>
            <a:ext cx="6288486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/>
            <a:r>
              <a:rPr lang="uk-UA" sz="3200" b="1" dirty="0" smtClean="0"/>
              <a:t>Скільки діб в одному тижні</a:t>
            </a:r>
            <a:r>
              <a:rPr lang="en-US" sz="3200" b="1" dirty="0" smtClean="0"/>
              <a:t>?</a:t>
            </a:r>
            <a:r>
              <a:rPr lang="uk-UA" sz="3200" b="1" dirty="0" smtClean="0"/>
              <a:t> Скільки годин в одній добі?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07562" y="4494192"/>
            <a:ext cx="526856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8567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5" y="4098896"/>
            <a:ext cx="1849874" cy="25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4 Трицифрові числа\№066 - Лічба сотня, дес. Задачі на спільну роботу\2025-12-03_164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76561"/>
            <a:ext cx="10355430" cy="26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46201417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3499755" y="509080"/>
            <a:ext cx="4684759" cy="515319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51471" y="509080"/>
            <a:ext cx="10297144" cy="616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"/>
          <a:stretch/>
        </p:blipFill>
        <p:spPr>
          <a:xfrm rot="3883060">
            <a:off x="7426779" y="2183800"/>
            <a:ext cx="3939196" cy="4018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8302" r="25940" b="22899"/>
          <a:stretch/>
        </p:blipFill>
        <p:spPr>
          <a:xfrm rot="19326237">
            <a:off x="345200" y="2203635"/>
            <a:ext cx="3613725" cy="4582434"/>
          </a:xfrm>
          <a:prstGeom prst="rect">
            <a:avLst/>
          </a:prstGeom>
        </p:spPr>
      </p:pic>
      <p:sp>
        <p:nvSpPr>
          <p:cNvPr id="10" name="Солнце 9"/>
          <p:cNvSpPr/>
          <p:nvPr/>
        </p:nvSpPr>
        <p:spPr>
          <a:xfrm>
            <a:off x="4062852" y="4005858"/>
            <a:ext cx="3558569" cy="2659587"/>
          </a:xfrm>
          <a:prstGeom prst="sun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8606" y="4509914"/>
            <a:ext cx="141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7945" y="35311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8626" y="233225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6238" y="365569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89333" y="4440524"/>
            <a:ext cx="141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7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46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3499755" y="509080"/>
            <a:ext cx="4684759" cy="515319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51471" y="509080"/>
            <a:ext cx="10297144" cy="616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"/>
          <a:stretch/>
        </p:blipFill>
        <p:spPr>
          <a:xfrm rot="3883060">
            <a:off x="7426779" y="2183800"/>
            <a:ext cx="3939196" cy="4018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8302" r="25940" b="22899"/>
          <a:stretch/>
        </p:blipFill>
        <p:spPr>
          <a:xfrm rot="19326237">
            <a:off x="345200" y="2203635"/>
            <a:ext cx="3613725" cy="4582434"/>
          </a:xfrm>
          <a:prstGeom prst="rect">
            <a:avLst/>
          </a:prstGeom>
        </p:spPr>
      </p:pic>
      <p:sp>
        <p:nvSpPr>
          <p:cNvPr id="10" name="Солнце 9"/>
          <p:cNvSpPr/>
          <p:nvPr/>
        </p:nvSpPr>
        <p:spPr>
          <a:xfrm>
            <a:off x="4062852" y="4005858"/>
            <a:ext cx="3558569" cy="2659587"/>
          </a:xfrm>
          <a:prstGeom prst="sun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8606" y="4440524"/>
            <a:ext cx="141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9600" b="1" dirty="0" smtClean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7945" y="35311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4175" y="192747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2259" y="34971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91645" y="4550821"/>
            <a:ext cx="141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9600" b="1" dirty="0" smtClean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2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>
          <a:xfrm>
            <a:off x="3499755" y="509080"/>
            <a:ext cx="4684759" cy="515319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51471" y="509080"/>
            <a:ext cx="10297144" cy="616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"/>
          <a:stretch/>
        </p:blipFill>
        <p:spPr>
          <a:xfrm rot="3883060">
            <a:off x="7426779" y="2183800"/>
            <a:ext cx="3939196" cy="4018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8302" r="25940" b="22899"/>
          <a:stretch/>
        </p:blipFill>
        <p:spPr>
          <a:xfrm rot="19326237">
            <a:off x="345200" y="2203635"/>
            <a:ext cx="3613725" cy="4582434"/>
          </a:xfrm>
          <a:prstGeom prst="rect">
            <a:avLst/>
          </a:prstGeom>
        </p:spPr>
      </p:pic>
      <p:sp>
        <p:nvSpPr>
          <p:cNvPr id="10" name="Солнце 9"/>
          <p:cNvSpPr/>
          <p:nvPr/>
        </p:nvSpPr>
        <p:spPr>
          <a:xfrm>
            <a:off x="4062852" y="4005858"/>
            <a:ext cx="3558569" cy="2659587"/>
          </a:xfrm>
          <a:prstGeom prst="sun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8606" y="4440524"/>
            <a:ext cx="141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9600" b="1" dirty="0" smtClean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7945" y="35311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4175" y="192747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2259" y="34971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7820" y="4514378"/>
            <a:ext cx="20409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∙</a:t>
            </a:r>
            <a:r>
              <a:rPr lang="en-US" sz="9600" b="1" dirty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9600" b="1" dirty="0" smtClean="0">
                <a:ln w="0">
                  <a:solidFill>
                    <a:srgbClr val="2F3242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9600" b="1" cap="none" spc="0" dirty="0">
              <a:ln w="0">
                <a:solidFill>
                  <a:srgbClr val="2F3242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84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35513" y="-66373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76401" y="-737053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63943" y="-745260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5405" y="-78849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031724" y="1201312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26548" y="-573016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21346" y="-56738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38073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Математичний диктант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25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390461" y="-992694"/>
            <a:ext cx="2701059" cy="10005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/>
          <a:srcRect l="11837" t="32441" r="11316" b="27314"/>
          <a:stretch/>
        </p:blipFill>
        <p:spPr>
          <a:xfrm>
            <a:off x="7688066" y="-1117312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1941" y="4437906"/>
            <a:ext cx="7437993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 Добуток числа 7 і різниці чисел 56 і 50 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uk-UA" sz="3200" b="1" dirty="0">
                <a:solidFill>
                  <a:srgbClr val="7030A0"/>
                </a:solidFill>
              </a:rPr>
              <a:t>- Частка числа 45 і  різниці  чисел 45 і 36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uk-UA" sz="3200" b="1" dirty="0">
                <a:solidFill>
                  <a:srgbClr val="7030A0"/>
                </a:solidFill>
              </a:rPr>
              <a:t>- Сума числа 24 і добутку чисел 6 </a:t>
            </a:r>
            <a:r>
              <a:rPr lang="uk-UA" sz="3200" b="1" dirty="0" smtClean="0">
                <a:solidFill>
                  <a:srgbClr val="7030A0"/>
                </a:solidFill>
              </a:rPr>
              <a:t>і </a:t>
            </a:r>
            <a:r>
              <a:rPr lang="uk-UA" sz="3200" b="1" dirty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uk-UA" sz="3200" b="1" dirty="0">
                <a:solidFill>
                  <a:srgbClr val="7030A0"/>
                </a:solidFill>
              </a:rPr>
              <a:t>- Різниця числа 65 і частки чисел 80 і 10.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21385" y="-873316"/>
            <a:ext cx="455016" cy="5676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309" y="-570854"/>
            <a:ext cx="426757" cy="53039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1844" y="-663736"/>
            <a:ext cx="457240" cy="5669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7386" y="-674823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52060" y="-721312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62002" y="-663736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33949" y="-606085"/>
            <a:ext cx="454720" cy="5677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6676" y="-762820"/>
            <a:ext cx="500849" cy="6221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9739" y="-762820"/>
            <a:ext cx="500849" cy="6221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45366" y="-708505"/>
            <a:ext cx="454720" cy="567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4564866" y="1201312"/>
            <a:ext cx="1846140" cy="9705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64866" y="-745260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078244" y="-762820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7" y="-553237"/>
            <a:ext cx="389779" cy="495164"/>
          </a:xfrm>
          <a:prstGeom prst="rect">
            <a:avLst/>
          </a:prstGeom>
        </p:spPr>
      </p:pic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80335" y="2637706"/>
            <a:ext cx="2539641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 ∙ (56 – 50)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106155" y="2637706"/>
            <a:ext cx="695689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80335" y="3380058"/>
            <a:ext cx="2806765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45 : (45 – 36)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387100" y="3380058"/>
            <a:ext cx="695689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424224" y="2750618"/>
            <a:ext cx="2539641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 + 6 ∙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950044" y="2750618"/>
            <a:ext cx="695689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424225" y="3492970"/>
            <a:ext cx="2655710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65 – 80 : 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8079935" y="3492990"/>
            <a:ext cx="695689" cy="589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694" t="-368" r="9372" b="195"/>
          <a:stretch/>
        </p:blipFill>
        <p:spPr>
          <a:xfrm>
            <a:off x="8972351" y="2474024"/>
            <a:ext cx="2484000" cy="2628000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479" y="465246"/>
            <a:ext cx="10009112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пояснення про такі </a:t>
            </a:r>
            <a:r>
              <a:rPr lang="ru-RU" sz="3600" b="1" dirty="0" err="1">
                <a:solidFill>
                  <a:schemeClr val="bg1"/>
                </a:solidFill>
              </a:rPr>
              <a:t>одиниці</a:t>
            </a:r>
            <a:r>
              <a:rPr lang="ru-RU" sz="3600" b="1" dirty="0">
                <a:solidFill>
                  <a:schemeClr val="bg1"/>
                </a:solidFill>
              </a:rPr>
              <a:t> часу:</a:t>
            </a:r>
          </a:p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рік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місяць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тиждень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доба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3355727" y="1873942"/>
            <a:ext cx="5330859" cy="1915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solidFill>
                  <a:srgbClr val="7030A0"/>
                </a:solidFill>
              </a:rPr>
              <a:t>Одиниці вимірювання часу пов’язані з рухом Землі навколо своєї осі та навколо Сонця.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355727" y="3789833"/>
            <a:ext cx="5361454" cy="2624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Земля </a:t>
            </a:r>
            <a:r>
              <a:rPr lang="ru-RU" sz="3200" b="1" dirty="0" err="1"/>
              <a:t>обертається</a:t>
            </a:r>
            <a:r>
              <a:rPr lang="ru-RU" sz="3200" b="1" dirty="0"/>
              <a:t> </a:t>
            </a:r>
            <a:r>
              <a:rPr lang="ru-RU" sz="3200" b="1" dirty="0" err="1"/>
              <a:t>навколо</a:t>
            </a:r>
            <a:r>
              <a:rPr lang="ru-RU" sz="3200" b="1" dirty="0"/>
              <a:t> </a:t>
            </a:r>
            <a:r>
              <a:rPr lang="ru-RU" sz="3200" b="1" dirty="0" err="1"/>
              <a:t>Сонця</a:t>
            </a:r>
            <a:r>
              <a:rPr lang="ru-RU" sz="3200" b="1" dirty="0"/>
              <a:t> за </a:t>
            </a:r>
            <a:r>
              <a:rPr lang="ru-RU" sz="3200" b="1" dirty="0">
                <a:solidFill>
                  <a:srgbClr val="FFFF00"/>
                </a:solidFill>
              </a:rPr>
              <a:t>1 </a:t>
            </a:r>
            <a:r>
              <a:rPr lang="ru-RU" sz="3200" b="1" dirty="0" err="1">
                <a:solidFill>
                  <a:srgbClr val="FFFF00"/>
                </a:solidFill>
              </a:rPr>
              <a:t>рік</a:t>
            </a:r>
            <a:r>
              <a:rPr lang="ru-RU" sz="3200" b="1" dirty="0"/>
              <a:t>. У </a:t>
            </a:r>
            <a:r>
              <a:rPr lang="ru-RU" sz="3200" b="1" dirty="0" err="1"/>
              <a:t>році</a:t>
            </a:r>
            <a:r>
              <a:rPr lang="ru-RU" sz="3200" b="1" dirty="0"/>
              <a:t> </a:t>
            </a:r>
            <a:r>
              <a:rPr lang="ru-RU" sz="3200" b="1" dirty="0" err="1"/>
              <a:t>буває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365 </a:t>
            </a:r>
            <a:r>
              <a:rPr lang="ru-RU" sz="3200" b="1" dirty="0" err="1">
                <a:solidFill>
                  <a:srgbClr val="FFFF00"/>
                </a:solidFill>
              </a:rPr>
              <a:t>днів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або</a:t>
            </a:r>
            <a:r>
              <a:rPr lang="ru-RU" sz="3200" b="1" dirty="0">
                <a:solidFill>
                  <a:srgbClr val="FFFF00"/>
                </a:solidFill>
              </a:rPr>
              <a:t> 366 </a:t>
            </a:r>
            <a:r>
              <a:rPr lang="ru-RU" sz="3200" b="1" dirty="0" err="1">
                <a:solidFill>
                  <a:srgbClr val="FFFF00"/>
                </a:solidFill>
              </a:rPr>
              <a:t>днів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(</a:t>
            </a:r>
            <a:r>
              <a:rPr lang="ru-RU" sz="3200" b="1" dirty="0" err="1"/>
              <a:t>високосний</a:t>
            </a:r>
            <a:r>
              <a:rPr lang="ru-RU" sz="3200" b="1" dirty="0"/>
              <a:t> </a:t>
            </a:r>
            <a:r>
              <a:rPr lang="ru-RU" sz="3200" b="1" dirty="0" err="1"/>
              <a:t>рік</a:t>
            </a:r>
            <a:r>
              <a:rPr lang="ru-RU" sz="3200" b="1" dirty="0"/>
              <a:t>).</a:t>
            </a:r>
          </a:p>
          <a:p>
            <a:pPr algn="ctr"/>
            <a:r>
              <a:rPr lang="ru-RU" sz="3200" b="1" dirty="0" err="1"/>
              <a:t>Рік</a:t>
            </a:r>
            <a:r>
              <a:rPr lang="ru-RU" sz="3200" b="1" dirty="0"/>
              <a:t> </a:t>
            </a:r>
            <a:r>
              <a:rPr lang="ru-RU" sz="3200" b="1" dirty="0" err="1"/>
              <a:t>поділено</a:t>
            </a:r>
            <a:r>
              <a:rPr lang="ru-RU" sz="3200" b="1" dirty="0"/>
              <a:t> на </a:t>
            </a:r>
            <a:r>
              <a:rPr lang="ru-RU" sz="3200" b="1" dirty="0">
                <a:solidFill>
                  <a:srgbClr val="FFFF00"/>
                </a:solidFill>
              </a:rPr>
              <a:t>12 </a:t>
            </a:r>
            <a:r>
              <a:rPr lang="ru-RU" sz="3200" b="1" dirty="0" err="1" smtClean="0">
                <a:solidFill>
                  <a:srgbClr val="FFFF00"/>
                </a:solidFill>
              </a:rPr>
              <a:t>місяців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07" y="2474024"/>
            <a:ext cx="3021572" cy="25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6560</TotalTime>
  <Words>779</Words>
  <Application>Microsoft Office PowerPoint</Application>
  <PresentationFormat>Произвольный</PresentationFormat>
  <Paragraphs>155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574</cp:revision>
  <dcterms:created xsi:type="dcterms:W3CDTF">2025-08-27T14:01:18Z</dcterms:created>
  <dcterms:modified xsi:type="dcterms:W3CDTF">2025-12-08T09:47:50Z</dcterms:modified>
</cp:coreProperties>
</file>