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768" r:id="rId3"/>
    <p:sldId id="478" r:id="rId4"/>
    <p:sldId id="286" r:id="rId5"/>
    <p:sldId id="767" r:id="rId6"/>
    <p:sldId id="391" r:id="rId7"/>
    <p:sldId id="756" r:id="rId8"/>
    <p:sldId id="757" r:id="rId9"/>
    <p:sldId id="762" r:id="rId10"/>
    <p:sldId id="759" r:id="rId11"/>
    <p:sldId id="761" r:id="rId12"/>
    <p:sldId id="763" r:id="rId13"/>
    <p:sldId id="766" r:id="rId14"/>
    <p:sldId id="722" r:id="rId15"/>
    <p:sldId id="313" r:id="rId16"/>
    <p:sldId id="662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1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Дії з </a:t>
          </a:r>
          <a:r>
            <a:rPr lang="ru-RU" sz="3200" b="1" dirty="0" err="1" smtClean="0">
              <a:solidFill>
                <a:schemeClr val="bg1"/>
              </a:solidFill>
            </a:rPr>
            <a:t>іменова</a:t>
          </a:r>
          <a:r>
            <a:rPr lang="ru-RU" sz="3200" b="1" dirty="0" smtClean="0">
              <a:solidFill>
                <a:schemeClr val="bg1"/>
              </a:solidFill>
            </a:rPr>
            <a:t>-ними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іменованих чисел часу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частини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іменованих</a:t>
          </a:r>
          <a:r>
            <a:rPr lang="ru-RU" sz="3200" b="1" dirty="0" smtClean="0">
              <a:solidFill>
                <a:schemeClr val="bg1"/>
              </a:solidFill>
            </a:rPr>
            <a:t>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</a:t>
          </a:r>
          <a:r>
            <a:rPr lang="ru-RU" sz="3200" b="1" dirty="0" err="1" smtClean="0">
              <a:solidFill>
                <a:schemeClr val="bg1"/>
              </a:solidFill>
            </a:rPr>
            <a:t>збільшення</a:t>
          </a:r>
          <a:r>
            <a:rPr lang="ru-RU" sz="3200" b="1" dirty="0" smtClean="0">
              <a:solidFill>
                <a:schemeClr val="bg1"/>
              </a:solidFill>
            </a:rPr>
            <a:t> часу на </a:t>
          </a:r>
          <a:r>
            <a:rPr lang="ru-RU" sz="3200" b="1" dirty="0" err="1" smtClean="0">
              <a:solidFill>
                <a:schemeClr val="bg1"/>
              </a:solidFill>
            </a:rPr>
            <a:t>кілька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одиниць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672" custLinFactX="405789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7860" custLinFactX="6294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1655" custLinFactX="2700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9908" custLinFactX="-385084" custLinFactNeighborX="-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526788" y="885206"/>
          <a:ext cx="4273486" cy="250307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</a:t>
          </a:r>
          <a:r>
            <a:rPr lang="ru-RU" sz="3200" b="1" kern="1200" dirty="0" err="1" smtClean="0">
              <a:solidFill>
                <a:schemeClr val="bg1"/>
              </a:solidFill>
            </a:rPr>
            <a:t>збільшення</a:t>
          </a:r>
          <a:r>
            <a:rPr lang="ru-RU" sz="3200" b="1" kern="1200" dirty="0" smtClean="0">
              <a:solidFill>
                <a:schemeClr val="bg1"/>
              </a:solidFill>
            </a:rPr>
            <a:t> часу на </a:t>
          </a:r>
          <a:r>
            <a:rPr lang="ru-RU" sz="3200" b="1" kern="1200" dirty="0" err="1" smtClean="0">
              <a:solidFill>
                <a:schemeClr val="bg1"/>
              </a:solidFill>
            </a:rPr>
            <a:t>кілька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одиниць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11995" y="854696"/>
        <a:ext cx="250307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223605" y="698573"/>
          <a:ext cx="4273486" cy="287633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частини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іменованих</a:t>
          </a:r>
          <a:r>
            <a:rPr lang="ru-RU" sz="3200" b="1" kern="1200" dirty="0" smtClean="0">
              <a:solidFill>
                <a:schemeClr val="bg1"/>
              </a:solidFill>
            </a:rPr>
            <a:t>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22179" y="854696"/>
        <a:ext cx="287633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921043" y="953458"/>
          <a:ext cx="4273486" cy="236656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Дії з </a:t>
          </a:r>
          <a:r>
            <a:rPr lang="ru-RU" sz="3200" b="1" kern="1200" dirty="0" err="1" smtClean="0">
              <a:solidFill>
                <a:schemeClr val="bg1"/>
              </a:solidFill>
            </a:rPr>
            <a:t>іменова</a:t>
          </a:r>
          <a:r>
            <a:rPr lang="ru-RU" sz="3200" b="1" kern="1200" dirty="0" smtClean="0">
              <a:solidFill>
                <a:schemeClr val="bg1"/>
              </a:solidFill>
            </a:rPr>
            <a:t>-ними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874501" y="854697"/>
        <a:ext cx="236656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62051" y="775919"/>
          <a:ext cx="4273486" cy="272164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іменованих чисел часу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13869" y="854696"/>
        <a:ext cx="272164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3.jpeg"/><Relationship Id="rId3" Type="http://schemas.microsoft.com/office/2007/relationships/hdphoto" Target="../media/hdphoto4.wdp"/><Relationship Id="rId7" Type="http://schemas.openxmlformats.org/officeDocument/2006/relationships/image" Target="../media/image50.png"/><Relationship Id="rId12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microsoft.com/office/2007/relationships/hdphoto" Target="../media/hdphoto6.wdp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Час за </a:t>
            </a:r>
            <a:r>
              <a:rPr lang="ru-RU" sz="4000" b="1" dirty="0" err="1">
                <a:solidFill>
                  <a:srgbClr val="7030A0"/>
                </a:solidFill>
              </a:rPr>
              <a:t>годинником</a:t>
            </a:r>
            <a:r>
              <a:rPr lang="ru-RU" sz="4000" b="1" dirty="0">
                <a:solidFill>
                  <a:srgbClr val="7030A0"/>
                </a:solidFill>
              </a:rPr>
              <a:t>. Дії з іменованими числами. </a:t>
            </a:r>
            <a:r>
              <a:rPr lang="ru-RU" sz="40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4000" b="1" dirty="0">
                <a:solidFill>
                  <a:srgbClr val="7030A0"/>
                </a:solidFill>
              </a:rPr>
              <a:t> задач.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1090313" y="470781"/>
            <a:ext cx="10258302" cy="7987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Виконайте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дії з іменованими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35822" y="2493750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12203" y="3177675"/>
            <a:ext cx="454720" cy="567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00723" y="247885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42297" r="49457" b="43861"/>
          <a:stretch/>
        </p:blipFill>
        <p:spPr>
          <a:xfrm>
            <a:off x="9268628" y="4583005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74735" y="3155491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27067" y="3903771"/>
            <a:ext cx="454720" cy="5677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497284" y="4068235"/>
            <a:ext cx="420932" cy="27656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147862" y="4590384"/>
            <a:ext cx="38959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2991" y="2655076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4474" y="3350606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860395" y="2460450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860394" y="3210638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707593" y="4621172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2027064" y="3197182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4172784" y="4636175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6502" y="4029322"/>
            <a:ext cx="312405" cy="281731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6737264" y="2440935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1616618" y="3918972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1681093" y="4603112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2588" y="3129089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3838149" y="3875290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6765" y="4756306"/>
            <a:ext cx="312405" cy="281731"/>
          </a:xfrm>
          <a:prstGeom prst="rect">
            <a:avLst/>
          </a:prstGeom>
        </p:spPr>
      </p:pic>
      <p:sp>
        <p:nvSpPr>
          <p:cNvPr id="28" name="Прямокутник 27"/>
          <p:cNvSpPr/>
          <p:nvPr/>
        </p:nvSpPr>
        <p:spPr>
          <a:xfrm>
            <a:off x="7888667" y="2448439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6820957" y="3896197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73062" y="2608854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9978162" y="2469384"/>
            <a:ext cx="18461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8189722" y="3929115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322023" y="3346677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8908111" y="3189754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6715316" y="3185856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58833" y="3922623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12849" y="3184906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061" y="2433564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30958" y="2479768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41569" y="2472909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518338" y="3116661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31183" y="3903727"/>
            <a:ext cx="420547" cy="534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845" y="4533522"/>
            <a:ext cx="314305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33977" y="3214300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464070" y="2459793"/>
            <a:ext cx="454720" cy="56779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2124505" y="3802831"/>
            <a:ext cx="314305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6788" y="3189212"/>
            <a:ext cx="454720" cy="567792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7164330" y="2373576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:</a:t>
            </a:r>
            <a:endParaRPr lang="uk-UA" dirty="0"/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942387" y="4065651"/>
            <a:ext cx="312405" cy="28173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58151" y="2452711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249566" y="3894938"/>
            <a:ext cx="454720" cy="567792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7236598" y="3113130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22527" y="3889403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632766" y="4780506"/>
            <a:ext cx="312405" cy="28173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98284" y="4633838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65361" y="3922622"/>
            <a:ext cx="420547" cy="53472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51226" y="4618504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46876" y="247290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8821" y="4618708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98522" y="3160168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28275" y="2468826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05211" y="3913399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98522" y="4568437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906837" y="4633838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88447" y="4637476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70204" y="4595797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8402" y="4590384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086035" y="2477568"/>
            <a:ext cx="454720" cy="56779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8093189" y="4147733"/>
            <a:ext cx="184611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000" dirty="0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52579" y="3158761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629238" y="3191819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086612" y="3872960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49827" y="3894939"/>
            <a:ext cx="454720" cy="567792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045027" y="3919652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130334" y="4756306"/>
            <a:ext cx="302667" cy="27294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66842" y="4624320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85479" y="4611670"/>
            <a:ext cx="454720" cy="56779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5948496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uk-UA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1786" y="4497168"/>
            <a:ext cx="670181" cy="853712"/>
          </a:xfrm>
          <a:prstGeom prst="rect">
            <a:avLst/>
          </a:prstGeom>
        </p:spPr>
      </p:pic>
      <p:sp>
        <p:nvSpPr>
          <p:cNvPr id="10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№601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0753" y="1367989"/>
            <a:ext cx="2254597" cy="22235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2960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7" grpId="0"/>
      <p:bldP spid="3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266289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89" y="4557089"/>
            <a:ext cx="2985354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039847" y="2363482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16902" y="2505851"/>
            <a:ext cx="420932" cy="27656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944330" y="2363617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95571" y="4850103"/>
            <a:ext cx="740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16 секунд Максим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подалає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метрів.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22930" y="23491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39503" y="2336370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28683" y="2336370"/>
            <a:ext cx="454720" cy="567792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4471187" y="2349117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489893" y="2479399"/>
            <a:ext cx="312405" cy="28173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20684" y="2357674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158252" y="2336151"/>
            <a:ext cx="454720" cy="567792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№602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83699" y="1277296"/>
            <a:ext cx="5905015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забігу</a:t>
            </a:r>
            <a:r>
              <a:rPr lang="ru-RU" sz="3200" b="1" dirty="0"/>
              <a:t> на </a:t>
            </a:r>
            <a:r>
              <a:rPr lang="ru-RU" sz="3200" b="1" dirty="0" smtClean="0"/>
              <a:t>100м </a:t>
            </a:r>
            <a:r>
              <a:rPr lang="ru-RU" sz="3200" b="1" dirty="0" err="1"/>
              <a:t>Іван</a:t>
            </a:r>
            <a:r>
              <a:rPr lang="ru-RU" sz="3200" b="1" dirty="0"/>
              <a:t> став </a:t>
            </a:r>
            <a:r>
              <a:rPr lang="ru-RU" sz="3200" b="1" dirty="0" err="1"/>
              <a:t>переможцем</a:t>
            </a:r>
            <a:r>
              <a:rPr lang="ru-RU" sz="3200" b="1" dirty="0"/>
              <a:t> </a:t>
            </a:r>
            <a:r>
              <a:rPr lang="ru-RU" sz="3200" b="1" dirty="0" smtClean="0"/>
              <a:t>із</a:t>
            </a:r>
            <a:r>
              <a:rPr lang="ru-RU" sz="3200" b="1" dirty="0"/>
              <a:t> </a:t>
            </a:r>
            <a:r>
              <a:rPr lang="ru-RU" sz="3200" b="1" dirty="0" smtClean="0"/>
              <a:t>результатом 14с</a:t>
            </a:r>
            <a:r>
              <a:rPr lang="ru-RU" sz="3200" b="1" dirty="0"/>
              <a:t>. У Максима результат на </a:t>
            </a:r>
            <a:r>
              <a:rPr lang="ru-RU" sz="3200" b="1" dirty="0" smtClean="0"/>
              <a:t>2с</a:t>
            </a:r>
            <a:r>
              <a:rPr lang="en-US" sz="3200" b="1" dirty="0" smtClean="0"/>
              <a:t> </a:t>
            </a:r>
            <a:r>
              <a:rPr lang="ru-RU" sz="3200" b="1" dirty="0" err="1"/>
              <a:t>гірший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у </a:t>
            </a:r>
            <a:r>
              <a:rPr lang="ru-RU" sz="3200" b="1" dirty="0" err="1"/>
              <a:t>переможця</a:t>
            </a:r>
            <a:r>
              <a:rPr lang="ru-RU" sz="3200" b="1" dirty="0"/>
              <a:t>. За </a:t>
            </a:r>
            <a:r>
              <a:rPr lang="ru-RU" sz="3200" b="1" dirty="0" err="1"/>
              <a:t>який</a:t>
            </a:r>
            <a:r>
              <a:rPr lang="ru-RU" sz="3200" b="1" dirty="0"/>
              <a:t> час Максим</a:t>
            </a:r>
            <a:r>
              <a:rPr lang="en-US" sz="3200" b="1" dirty="0"/>
              <a:t> </a:t>
            </a:r>
            <a:r>
              <a:rPr lang="ru-RU" sz="3200" b="1" dirty="0" err="1"/>
              <a:t>подолав</a:t>
            </a:r>
            <a:r>
              <a:rPr lang="ru-RU" sz="3200" b="1" dirty="0"/>
              <a:t> </a:t>
            </a:r>
            <a:r>
              <a:rPr lang="ru-RU" sz="3200" b="1" dirty="0" err="1"/>
              <a:t>цю</a:t>
            </a:r>
            <a:r>
              <a:rPr lang="ru-RU" sz="3200" b="1" dirty="0"/>
              <a:t> </a:t>
            </a:r>
            <a:r>
              <a:rPr lang="ru-RU" sz="3200" b="1" dirty="0" err="1"/>
              <a:t>дистанцію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56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65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266289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56" y="3771107"/>
            <a:ext cx="2985354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97388" y="4119814"/>
            <a:ext cx="461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 тривала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№603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25687" y="1277296"/>
            <a:ext cx="4334895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/>
              <a:t>Інструментальна</a:t>
            </a:r>
            <a:r>
              <a:rPr lang="ru-RU" sz="3200" b="1" dirty="0"/>
              <a:t> </a:t>
            </a:r>
            <a:r>
              <a:rPr lang="ru-RU" sz="3200" b="1" dirty="0" err="1"/>
              <a:t>композиція</a:t>
            </a:r>
            <a:r>
              <a:rPr lang="ru-RU" sz="3200" b="1" dirty="0"/>
              <a:t> </a:t>
            </a:r>
            <a:r>
              <a:rPr lang="ru-RU" sz="3200" b="1" dirty="0" err="1"/>
              <a:t>тривала</a:t>
            </a:r>
            <a:r>
              <a:rPr lang="ru-RU" sz="3200" b="1" dirty="0"/>
              <a:t> </a:t>
            </a:r>
            <a:r>
              <a:rPr lang="ru-RU" sz="3200" b="1" dirty="0" smtClean="0"/>
              <a:t>3хв 35с</a:t>
            </a:r>
            <a:r>
              <a:rPr lang="ru-RU" sz="3200" b="1" dirty="0"/>
              <a:t>, а </a:t>
            </a:r>
            <a:r>
              <a:rPr lang="ru-RU" sz="3200" b="1" dirty="0" err="1"/>
              <a:t>пісня</a:t>
            </a:r>
            <a:r>
              <a:rPr lang="ru-RU" sz="3200" b="1" dirty="0"/>
              <a:t> — на </a:t>
            </a:r>
            <a:r>
              <a:rPr lang="ru-RU" sz="3200" b="1" dirty="0" smtClean="0"/>
              <a:t>2хв </a:t>
            </a:r>
            <a:r>
              <a:rPr lang="ru-RU" sz="3200" b="1" dirty="0" err="1"/>
              <a:t>довше</a:t>
            </a:r>
            <a:r>
              <a:rPr lang="ru-RU" sz="3200" b="1" dirty="0"/>
              <a:t>. Яка </a:t>
            </a:r>
            <a:r>
              <a:rPr lang="ru-RU" sz="3200" b="1" dirty="0" err="1"/>
              <a:t>тривалість</a:t>
            </a:r>
            <a:r>
              <a:rPr lang="ru-RU" sz="3200" b="1" dirty="0"/>
              <a:t> пісні?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80" y="4087847"/>
            <a:ext cx="1843814" cy="2222642"/>
          </a:xfrm>
          <a:prstGeom prst="rect">
            <a:avLst/>
          </a:prstGeom>
        </p:spPr>
      </p:pic>
      <p:sp>
        <p:nvSpPr>
          <p:cNvPr id="38" name="Прямокутник 18"/>
          <p:cNvSpPr/>
          <p:nvPr/>
        </p:nvSpPr>
        <p:spPr>
          <a:xfrm>
            <a:off x="2715529" y="2364073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2411" y="2536717"/>
            <a:ext cx="420932" cy="276565"/>
          </a:xfrm>
          <a:prstGeom prst="rect">
            <a:avLst/>
          </a:prstGeom>
        </p:spPr>
      </p:pic>
      <p:sp>
        <p:nvSpPr>
          <p:cNvPr id="40" name="Прямокутник 12"/>
          <p:cNvSpPr/>
          <p:nvPr/>
        </p:nvSpPr>
        <p:spPr>
          <a:xfrm>
            <a:off x="1593040" y="2351333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41" name="Прямокутник 57"/>
          <p:cNvSpPr/>
          <p:nvPr/>
        </p:nvSpPr>
        <p:spPr>
          <a:xfrm>
            <a:off x="3715767" y="2383119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219823" y="2493710"/>
            <a:ext cx="312405" cy="281731"/>
          </a:xfrm>
          <a:prstGeom prst="rect">
            <a:avLst/>
          </a:prstGeom>
        </p:spPr>
      </p:pic>
      <p:sp>
        <p:nvSpPr>
          <p:cNvPr id="43" name="Прямокутник 72"/>
          <p:cNvSpPr/>
          <p:nvPr/>
        </p:nvSpPr>
        <p:spPr>
          <a:xfrm>
            <a:off x="4829158" y="2378121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55727" y="2348002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05130" y="2364073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267495" y="2364073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957849" y="2337500"/>
            <a:ext cx="454720" cy="5677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62305" y="2316047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99943" y="2348002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87975" y="2352478"/>
            <a:ext cx="454720" cy="567792"/>
          </a:xfrm>
          <a:prstGeom prst="rect">
            <a:avLst/>
          </a:prstGeom>
        </p:spPr>
      </p:pic>
      <p:sp>
        <p:nvSpPr>
          <p:cNvPr id="56" name="Прямокутник 75"/>
          <p:cNvSpPr/>
          <p:nvPr/>
        </p:nvSpPr>
        <p:spPr>
          <a:xfrm>
            <a:off x="5963550" y="2375752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0" name="Прямокутник 72"/>
          <p:cNvSpPr/>
          <p:nvPr/>
        </p:nvSpPr>
        <p:spPr>
          <a:xfrm>
            <a:off x="6947272" y="4190379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80419" y="4128305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418057" y="4160260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06089" y="4164736"/>
            <a:ext cx="454720" cy="567792"/>
          </a:xfrm>
          <a:prstGeom prst="rect">
            <a:avLst/>
          </a:prstGeom>
        </p:spPr>
      </p:pic>
      <p:sp>
        <p:nvSpPr>
          <p:cNvPr id="66" name="Прямокутник 75"/>
          <p:cNvSpPr/>
          <p:nvPr/>
        </p:nvSpPr>
        <p:spPr>
          <a:xfrm>
            <a:off x="8081664" y="4188010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45560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8" grpId="0"/>
      <p:bldP spid="40" grpId="0"/>
      <p:bldP spid="41" grpId="0"/>
      <p:bldP spid="43" grpId="0"/>
      <p:bldP spid="56" grpId="0"/>
      <p:bldP spid="60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82018"/>
            <a:ext cx="9649072" cy="7155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</a:t>
            </a:r>
            <a:r>
              <a:rPr lang="ru-RU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ru-RU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3334494" y="1443838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72 : b = 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8"/>
          <p:cNvSpPr/>
          <p:nvPr/>
        </p:nvSpPr>
        <p:spPr>
          <a:xfrm>
            <a:off x="3365146" y="2349674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b = 72 </a:t>
            </a:r>
            <a:r>
              <a:rPr lang="uk-UA" sz="3600" b="1" dirty="0">
                <a:solidFill>
                  <a:schemeClr val="bg1"/>
                </a:solidFill>
              </a:rPr>
              <a:t>: 9</a:t>
            </a:r>
          </a:p>
        </p:txBody>
      </p:sp>
      <p:sp>
        <p:nvSpPr>
          <p:cNvPr id="18" name="Скругленный прямоугольник 18"/>
          <p:cNvSpPr/>
          <p:nvPr/>
        </p:nvSpPr>
        <p:spPr>
          <a:xfrm>
            <a:off x="3355727" y="3243565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b =8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5727" y="4088404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72 </a:t>
            </a:r>
            <a:r>
              <a:rPr lang="uk-UA" sz="3600" b="1" dirty="0">
                <a:solidFill>
                  <a:schemeClr val="bg1"/>
                </a:solidFill>
              </a:rPr>
              <a:t>: 8 = 9</a:t>
            </a:r>
          </a:p>
        </p:txBody>
      </p:sp>
      <p:sp>
        <p:nvSpPr>
          <p:cNvPr id="20" name="Скругленный прямоугольник 18"/>
          <p:cNvSpPr/>
          <p:nvPr/>
        </p:nvSpPr>
        <p:spPr>
          <a:xfrm>
            <a:off x="3334494" y="4963682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9 = 9</a:t>
            </a:r>
          </a:p>
        </p:txBody>
      </p:sp>
      <p:sp>
        <p:nvSpPr>
          <p:cNvPr id="21" name="Скругленный прямоугольник 18"/>
          <p:cNvSpPr/>
          <p:nvPr/>
        </p:nvSpPr>
        <p:spPr>
          <a:xfrm>
            <a:off x="6219876" y="1442491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</a:rPr>
              <a:t>y ∙ 8 = 64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6241628" y="2349673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y </a:t>
            </a:r>
            <a:r>
              <a:rPr lang="uk-UA" sz="3600" b="1" dirty="0">
                <a:solidFill>
                  <a:schemeClr val="bg1"/>
                </a:solidFill>
              </a:rPr>
              <a:t>= 64 : 8</a:t>
            </a:r>
          </a:p>
        </p:txBody>
      </p:sp>
      <p:sp>
        <p:nvSpPr>
          <p:cNvPr id="23" name="Скругленный прямоугольник 18"/>
          <p:cNvSpPr/>
          <p:nvPr/>
        </p:nvSpPr>
        <p:spPr>
          <a:xfrm>
            <a:off x="6232476" y="3243564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y </a:t>
            </a:r>
            <a:r>
              <a:rPr lang="uk-UA" sz="3600" b="1" dirty="0">
                <a:solidFill>
                  <a:schemeClr val="bg1"/>
                </a:solidFill>
              </a:rPr>
              <a:t>=  8</a:t>
            </a:r>
          </a:p>
        </p:txBody>
      </p:sp>
      <p:sp>
        <p:nvSpPr>
          <p:cNvPr id="24" name="Скругленный прямоугольник 18"/>
          <p:cNvSpPr/>
          <p:nvPr/>
        </p:nvSpPr>
        <p:spPr>
          <a:xfrm>
            <a:off x="6258839" y="4088403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8 · 8 = 64</a:t>
            </a: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6279165" y="4933818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64 = 64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8829541" y="1442490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bg1"/>
                </a:solidFill>
              </a:rPr>
              <a:t>k : 7 = 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8900343" y="2334308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k </a:t>
            </a:r>
            <a:r>
              <a:rPr lang="uk-UA" sz="3600" b="1" dirty="0">
                <a:solidFill>
                  <a:schemeClr val="bg1"/>
                </a:solidFill>
              </a:rPr>
              <a:t>= 5 · 7</a:t>
            </a:r>
          </a:p>
        </p:txBody>
      </p:sp>
      <p:sp>
        <p:nvSpPr>
          <p:cNvPr id="28" name="Скругленный прямоугольник 18"/>
          <p:cNvSpPr/>
          <p:nvPr/>
        </p:nvSpPr>
        <p:spPr>
          <a:xfrm>
            <a:off x="8900343" y="3243563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k </a:t>
            </a:r>
            <a:r>
              <a:rPr lang="uk-UA" sz="3600" b="1" dirty="0">
                <a:solidFill>
                  <a:schemeClr val="bg1"/>
                </a:solidFill>
              </a:rPr>
              <a:t>= 35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8900343" y="4108042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35</a:t>
            </a:r>
            <a:r>
              <a:rPr lang="en-US" sz="3600" b="1" dirty="0">
                <a:solidFill>
                  <a:schemeClr val="bg1"/>
                </a:solidFill>
              </a:rPr>
              <a:t> : 7 = 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8959513" y="4917121"/>
            <a:ext cx="2015018" cy="702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5</a:t>
            </a:r>
            <a:r>
              <a:rPr lang="en-US" sz="3600" b="1" dirty="0">
                <a:solidFill>
                  <a:schemeClr val="bg1"/>
                </a:solidFill>
              </a:rPr>
              <a:t> = 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№604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388520" y="1442492"/>
            <a:ext cx="2961796" cy="28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4077865"/>
            <a:ext cx="1655176" cy="23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4 Трицифрові числа\№068 -Одиниці вимірювання часу\2025-12-05_195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7585"/>
            <a:ext cx="1045915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1911" y="1314558"/>
            <a:ext cx="5596251" cy="11791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годин в </a:t>
            </a:r>
            <a:r>
              <a:rPr lang="ru-RU" sz="3200" b="1" dirty="0" err="1" smtClean="0">
                <a:solidFill>
                  <a:schemeClr val="bg1"/>
                </a:solidFill>
              </a:rPr>
              <a:t>одній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добі</a:t>
            </a:r>
            <a:r>
              <a:rPr lang="uk-UA" sz="3200" b="1" dirty="0" smtClean="0"/>
              <a:t>? Хвилин в 1год? Секунд в 1хв?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49" y="3069162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3069162"/>
            <a:ext cx="5923384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невідомий дільник? Множник?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07562" y="4494192"/>
            <a:ext cx="526856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8567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2" y="549475"/>
            <a:ext cx="10081120" cy="70575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Мудрість дня\photo_2025-05-28_20-3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6" y="1391818"/>
            <a:ext cx="2232248" cy="29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5-28_19-26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8" y="1369207"/>
            <a:ext cx="2309781" cy="27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7-21_16-2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71" y="3429794"/>
            <a:ext cx="3076907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8-24_23-05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3429794"/>
            <a:ext cx="2308854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1711" y="1449469"/>
            <a:ext cx="547260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altLang="ru-RU" sz="28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Розгляньте зображення. Яке з них співпадає з вашими емоціями? Опишіть </a:t>
            </a:r>
            <a:r>
              <a:rPr lang="uk-UA" alt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сюжет на картці </a:t>
            </a:r>
            <a:endParaRPr lang="ru-RU" altLang="ru-RU" sz="1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5" y="4098896"/>
            <a:ext cx="1849874" cy="25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4 Трицифрові числа\№067 - Час за годинником\2025-12-05_162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3" y="1467643"/>
            <a:ext cx="10453555" cy="26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92208708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3000" y="477466"/>
            <a:ext cx="10228748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7638" y="1413570"/>
            <a:ext cx="985947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Розглянь малюнки. Скільки годин і хвилин показує кожний годинник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903" y="4797946"/>
            <a:ext cx="23042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2 год 00 хв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00239" y="4840230"/>
            <a:ext cx="22083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7 год 00 хв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2567" y="4840230"/>
            <a:ext cx="22993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10 год 00 хв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81577" y="4840230"/>
            <a:ext cx="24596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4 год 00 хв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99"/>
          <a:stretch/>
        </p:blipFill>
        <p:spPr>
          <a:xfrm>
            <a:off x="426272" y="2493690"/>
            <a:ext cx="1123582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78349" y="-701655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76401" y="-737053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63943" y="-745260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94262" y="-69068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06589" y="-60608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26548" y="-573016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003799" y="120131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49079" y="-776332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38073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Каліграфічна хвилинка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25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390461" y="-992694"/>
            <a:ext cx="2701059" cy="10005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8024491" y="-1097655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073" y="3289879"/>
            <a:ext cx="742616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Запишіть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п’ять</a:t>
            </a:r>
            <a:r>
              <a:rPr lang="ru-RU" sz="3200" b="1" dirty="0" smtClean="0"/>
              <a:t> чисел, </a:t>
            </a:r>
            <a:r>
              <a:rPr lang="uk-UA" sz="3200" b="1" dirty="0" smtClean="0"/>
              <a:t>що є розв’язками нерівності 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&lt; 120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04993" y="-690557"/>
            <a:ext cx="455016" cy="5676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083" y="2721520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1309" y="-570854"/>
            <a:ext cx="426757" cy="53039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298" y="2679611"/>
            <a:ext cx="457240" cy="5669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4936" y="-643337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28979" y="-737053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62002" y="-663736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050363" y="2710517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64873" y="-570854"/>
            <a:ext cx="389779" cy="49516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7093" y="2652047"/>
            <a:ext cx="500849" cy="6221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2323" y="-759899"/>
            <a:ext cx="500849" cy="6221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0141" y="2652047"/>
            <a:ext cx="500849" cy="6221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52060" y="-715095"/>
            <a:ext cx="454720" cy="567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4564866" y="1201312"/>
            <a:ext cx="1846140" cy="97054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625955" y="4367097"/>
            <a:ext cx="73382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Запиши всі розв’язки нерівності </a:t>
            </a:r>
            <a:r>
              <a:rPr lang="uk-UA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b="1" i="1" dirty="0" smtClean="0">
                <a:solidFill>
                  <a:srgbClr val="FFFF00"/>
                </a:solidFill>
              </a:rPr>
              <a:t> &lt; 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64866" y="-745260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545984" y="-73038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5226" y="471385"/>
            <a:ext cx="9488296" cy="7981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Порівняйте</a:t>
            </a:r>
            <a:r>
              <a:rPr lang="ru-RU" sz="4000" b="1" dirty="0" smtClean="0">
                <a:solidFill>
                  <a:schemeClr val="bg1"/>
                </a:solidFill>
              </a:rPr>
              <a:t> &gt;=&lt;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3067695" y="2387967"/>
            <a:ext cx="4009345" cy="9000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1 </a:t>
            </a:r>
            <a:r>
              <a:rPr lang="uk-UA" sz="4000" b="1" dirty="0" smtClean="0">
                <a:solidFill>
                  <a:schemeClr val="bg1"/>
                </a:solidFill>
              </a:rPr>
              <a:t>доба      </a:t>
            </a:r>
            <a:r>
              <a:rPr lang="uk-UA" sz="4000" b="1" dirty="0" smtClean="0">
                <a:solidFill>
                  <a:schemeClr val="bg1"/>
                </a:solidFill>
              </a:rPr>
              <a:t>36 </a:t>
            </a:r>
            <a:r>
              <a:rPr lang="uk-UA" sz="4000" b="1" dirty="0" smtClean="0">
                <a:solidFill>
                  <a:schemeClr val="bg1"/>
                </a:solidFill>
              </a:rPr>
              <a:t>год</a:t>
            </a:r>
            <a:endParaRPr lang="uk-UA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109159" y="3459563"/>
                <a:ext cx="3963644" cy="900093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3600" b="1" dirty="0">
                    <a:solidFill>
                      <a:schemeClr val="bg1"/>
                    </a:solidFill>
                  </a:rPr>
                  <a:t>8 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год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600" b="1" dirty="0">
                    <a:solidFill>
                      <a:schemeClr val="bg1"/>
                    </a:solidFill>
                  </a:rPr>
                  <a:t>доби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 </a:t>
                </a:r>
                <a:endParaRPr lang="uk-UA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59" y="3459563"/>
                <a:ext cx="3963644" cy="900093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Скругленный прямоугольник 18"/>
              <p:cNvSpPr/>
              <p:nvPr/>
            </p:nvSpPr>
            <p:spPr>
              <a:xfrm>
                <a:off x="3051545" y="4611693"/>
                <a:ext cx="4021258" cy="111696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chemeClr val="bg1"/>
                    </a:solidFill>
                  </a:rPr>
                  <a:t> 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год        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5 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хв  </a:t>
                </a:r>
                <a:endParaRPr lang="uk-UA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45" y="4611693"/>
                <a:ext cx="4021258" cy="1116961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50003" y="227111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˂</a:t>
            </a:r>
            <a:endParaRPr lang="uk-UA" sz="6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3026" y="341936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6705" y="466234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FFFF00"/>
                </a:solidFill>
              </a:rPr>
              <a:t>˃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43" y="2264196"/>
            <a:ext cx="3614034" cy="3096344"/>
          </a:xfrm>
          <a:prstGeom prst="rect">
            <a:avLst/>
          </a:prstGeom>
        </p:spPr>
      </p:pic>
      <p:sp>
        <p:nvSpPr>
          <p:cNvPr id="27" name="Скругленный прямоугольник 18"/>
          <p:cNvSpPr/>
          <p:nvPr/>
        </p:nvSpPr>
        <p:spPr>
          <a:xfrm>
            <a:off x="1481251" y="1431987"/>
            <a:ext cx="9382271" cy="557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Пригадайте, 1 доба = __год, 1 год = __хв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4680" y="14048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8335" y="14048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60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8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7"/>
            <a:ext cx="1028762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Чим </a:t>
            </a:r>
            <a:r>
              <a:rPr lang="ru-RU" sz="4000" b="1" dirty="0" err="1">
                <a:solidFill>
                  <a:schemeClr val="bg1"/>
                </a:solidFill>
              </a:rPr>
              <a:t>різняться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годинники</a:t>
            </a:r>
            <a:r>
              <a:rPr lang="ru-RU" sz="4000" b="1" dirty="0" smtClean="0">
                <a:solidFill>
                  <a:schemeClr val="bg1"/>
                </a:solidFill>
              </a:rPr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7856314" y="1339872"/>
            <a:ext cx="3348285" cy="1533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Стрілка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червоного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кольору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показує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секунди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0" y="1989634"/>
            <a:ext cx="6595803" cy="2621469"/>
          </a:xfrm>
          <a:prstGeom prst="round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№599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6978" y="1339872"/>
            <a:ext cx="6796017" cy="6295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Назви </a:t>
            </a:r>
            <a:r>
              <a:rPr lang="ru-RU" sz="2800" b="1" dirty="0">
                <a:solidFill>
                  <a:srgbClr val="7030A0"/>
                </a:solidFill>
              </a:rPr>
              <a:t>час, який показує </a:t>
            </a:r>
            <a:r>
              <a:rPr lang="ru-RU" sz="2800" b="1" dirty="0" err="1">
                <a:solidFill>
                  <a:srgbClr val="7030A0"/>
                </a:solidFill>
              </a:rPr>
              <a:t>кожний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годинник</a:t>
            </a:r>
            <a:endParaRPr lang="ru-RU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круглений прямокутник 12"/>
              <p:cNvSpPr/>
              <p:nvPr/>
            </p:nvSpPr>
            <p:spPr>
              <a:xfrm>
                <a:off x="7319431" y="2946938"/>
                <a:ext cx="4428971" cy="166416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Секунда —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одиниця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часу,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що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uk-UA" sz="2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хв.</a:t>
                </a:r>
              </a:p>
              <a:p>
                <a:pPr lvl="0" algn="ctr"/>
                <a:r>
                  <a:rPr lang="ru-RU" sz="2800" b="1" dirty="0">
                    <a:solidFill>
                      <a:schemeClr val="bg1"/>
                    </a:solidFill>
                  </a:rPr>
                  <a:t>1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хв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= 60 с</a:t>
                </a:r>
                <a:endParaRPr lang="uk-U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Округлений прямокут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31" y="2946938"/>
                <a:ext cx="4428971" cy="166416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1216904" y="4797946"/>
            <a:ext cx="10005451" cy="105347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Секундна </a:t>
            </a:r>
            <a:r>
              <a:rPr lang="ru-RU" sz="2800" b="1" dirty="0" err="1">
                <a:solidFill>
                  <a:srgbClr val="7030A0"/>
                </a:solidFill>
              </a:rPr>
              <a:t>стрілка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робить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повний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оберт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циферблаті</a:t>
            </a:r>
            <a:r>
              <a:rPr lang="ru-RU" sz="2800" b="1" dirty="0">
                <a:solidFill>
                  <a:srgbClr val="7030A0"/>
                </a:solidFill>
              </a:rPr>
              <a:t> за </a:t>
            </a:r>
            <a:r>
              <a:rPr lang="ru-RU" sz="2800" b="1" dirty="0" smtClean="0">
                <a:solidFill>
                  <a:srgbClr val="7030A0"/>
                </a:solidFill>
              </a:rPr>
              <a:t>1хв.</a:t>
            </a: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Секунди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циферблаті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позначаються</a:t>
            </a:r>
            <a:r>
              <a:rPr lang="ru-RU" sz="2800" b="1" dirty="0">
                <a:solidFill>
                  <a:srgbClr val="7030A0"/>
                </a:solidFill>
              </a:rPr>
              <a:t> так само, як і </a:t>
            </a:r>
            <a:r>
              <a:rPr lang="ru-RU" sz="2800" b="1" dirty="0" err="1">
                <a:solidFill>
                  <a:srgbClr val="7030A0"/>
                </a:solidFill>
              </a:rPr>
              <a:t>хвилини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5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5226" y="471385"/>
            <a:ext cx="9488296" cy="7981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Обчисліть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8"/>
              <p:cNvSpPr/>
              <p:nvPr/>
            </p:nvSpPr>
            <p:spPr>
              <a:xfrm>
                <a:off x="5243764" y="2343810"/>
                <a:ext cx="4009345" cy="1115753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uk-UA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b="1" dirty="0" err="1">
                    <a:solidFill>
                      <a:schemeClr val="bg1"/>
                    </a:solidFill>
                  </a:rPr>
                  <a:t>доби</a:t>
                </a:r>
                <a:r>
                  <a:rPr lang="ru-RU" sz="4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4000" b="1" dirty="0" smtClean="0">
                    <a:solidFill>
                      <a:schemeClr val="bg1"/>
                    </a:solidFill>
                  </a:rPr>
                  <a:t> = </a:t>
                </a:r>
                <a:r>
                  <a:rPr lang="uk-UA" sz="4000" b="1" dirty="0" smtClean="0">
                    <a:solidFill>
                      <a:schemeClr val="bg1"/>
                    </a:solidFill>
                  </a:rPr>
                  <a:t>__ год</a:t>
                </a:r>
                <a:endParaRPr lang="uk-UA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764" y="2343810"/>
                <a:ext cx="4009345" cy="1115753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296739" y="3573810"/>
                <a:ext cx="3963644" cy="1037883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год = __ </a:t>
                </a:r>
                <a:r>
                  <a:rPr lang="ru-RU" sz="3600" b="1" dirty="0" err="1" smtClean="0">
                    <a:solidFill>
                      <a:schemeClr val="bg1"/>
                    </a:solidFill>
                  </a:rPr>
                  <a:t>хв</a:t>
                </a:r>
                <a:endParaRPr lang="uk-UA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39" y="3573810"/>
                <a:ext cx="3963644" cy="103788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18"/>
              <p:cNvSpPr/>
              <p:nvPr/>
            </p:nvSpPr>
            <p:spPr>
              <a:xfrm>
                <a:off x="5231851" y="4797946"/>
                <a:ext cx="4021258" cy="111696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chemeClr val="bg1"/>
                    </a:solidFill>
                  </a:rPr>
                  <a:t> </a:t>
                </a:r>
                <a:r>
                  <a:rPr lang="uk-UA" sz="3600" b="1" dirty="0" smtClean="0">
                    <a:solidFill>
                      <a:schemeClr val="bg1"/>
                    </a:solidFill>
                  </a:rPr>
                  <a:t>хв =  __ с         </a:t>
                </a:r>
                <a:endParaRPr lang="uk-UA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51" y="4797946"/>
                <a:ext cx="4021258" cy="111696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5524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№600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1481251" y="1431987"/>
            <a:ext cx="9382271" cy="557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Пригадайте, 1 доба = __год, 1 год = __хв, 1 хв = __ с 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750" y="2378763"/>
            <a:ext cx="3250127" cy="3321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1951" y="136478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0223" y="140486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8455" y="136478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8203" y="25785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4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083" y="3738808"/>
            <a:ext cx="87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10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4522" y="4991876"/>
            <a:ext cx="87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10</a:t>
            </a:r>
            <a:endParaRPr lang="uk-UA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79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526</Words>
  <Application>Microsoft Office PowerPoint</Application>
  <PresentationFormat>Произвольный</PresentationFormat>
  <Paragraphs>145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578</cp:revision>
  <dcterms:created xsi:type="dcterms:W3CDTF">2025-08-27T14:01:18Z</dcterms:created>
  <dcterms:modified xsi:type="dcterms:W3CDTF">2025-12-08T20:36:00Z</dcterms:modified>
</cp:coreProperties>
</file>