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2" r:id="rId2"/>
    <p:sldId id="768" r:id="rId3"/>
    <p:sldId id="478" r:id="rId4"/>
    <p:sldId id="286" r:id="rId5"/>
    <p:sldId id="784" r:id="rId6"/>
    <p:sldId id="785" r:id="rId7"/>
    <p:sldId id="786" r:id="rId8"/>
    <p:sldId id="789" r:id="rId9"/>
    <p:sldId id="790" r:id="rId10"/>
    <p:sldId id="791" r:id="rId11"/>
    <p:sldId id="761" r:id="rId12"/>
    <p:sldId id="796" r:id="rId13"/>
    <p:sldId id="722" r:id="rId14"/>
    <p:sldId id="313" r:id="rId15"/>
    <p:sldId id="662" r:id="rId16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нерівностей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Обчисле-ння</a:t>
          </a:r>
          <a:r>
            <a:rPr lang="uk-UA" sz="3200" b="1" dirty="0" smtClean="0">
              <a:solidFill>
                <a:schemeClr val="bg1"/>
              </a:solidFill>
            </a:rPr>
            <a:t>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Порівняння чисел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</a:t>
          </a:r>
          <a:r>
            <a:rPr lang="ru-RU" sz="3200" b="1" dirty="0" smtClean="0">
              <a:solidFill>
                <a:schemeClr val="bg1"/>
              </a:solidFill>
            </a:rPr>
            <a:t>визначення часу початку та </a:t>
          </a:r>
          <a:r>
            <a:rPr lang="ru-RU" sz="3200" b="1" dirty="0" err="1" smtClean="0">
              <a:solidFill>
                <a:schemeClr val="bg1"/>
              </a:solidFill>
            </a:rPr>
            <a:t>тривалості</a:t>
          </a:r>
          <a:r>
            <a:rPr lang="ru-RU" sz="3200" b="1" dirty="0" smtClean="0">
              <a:solidFill>
                <a:schemeClr val="bg1"/>
              </a:solidFill>
            </a:rPr>
            <a:t>  </a:t>
          </a:r>
          <a:r>
            <a:rPr lang="ru-RU" sz="3200" b="1" dirty="0" err="1" smtClean="0">
              <a:solidFill>
                <a:schemeClr val="bg1"/>
              </a:solidFill>
            </a:rPr>
            <a:t>події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9375" custLinFactX="366431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705" custLinFactX="-13005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1655" custLinFactX="-13403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98307" custLinFactX="-13378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59265" y="617683"/>
          <a:ext cx="4273486" cy="303811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</a:t>
          </a:r>
          <a:r>
            <a:rPr lang="ru-RU" sz="3200" b="1" kern="1200" dirty="0" smtClean="0">
              <a:solidFill>
                <a:schemeClr val="bg1"/>
              </a:solidFill>
            </a:rPr>
            <a:t>визначення часу початку та </a:t>
          </a:r>
          <a:r>
            <a:rPr lang="ru-RU" sz="3200" b="1" kern="1200" dirty="0" err="1" smtClean="0">
              <a:solidFill>
                <a:schemeClr val="bg1"/>
              </a:solidFill>
            </a:rPr>
            <a:t>тривалості</a:t>
          </a:r>
          <a:r>
            <a:rPr lang="ru-RU" sz="3200" b="1" kern="1200" dirty="0" smtClean="0">
              <a:solidFill>
                <a:schemeClr val="bg1"/>
              </a:solidFill>
            </a:rPr>
            <a:t>  </a:t>
          </a:r>
          <a:r>
            <a:rPr lang="ru-RU" sz="3200" b="1" kern="1200" dirty="0" err="1" smtClean="0">
              <a:solidFill>
                <a:schemeClr val="bg1"/>
              </a:solidFill>
            </a:rPr>
            <a:t>події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876949" y="854696"/>
        <a:ext cx="303811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01099" y="842967"/>
          <a:ext cx="4273486" cy="258755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Порівняння чисел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1869" y="854696"/>
        <a:ext cx="258755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95333" y="810815"/>
          <a:ext cx="4273486" cy="265185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нерівностей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49" y="854696"/>
        <a:ext cx="265185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461586" y="1065287"/>
          <a:ext cx="4273486" cy="2142911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Обчисле-ння</a:t>
          </a:r>
          <a:r>
            <a:rPr lang="uk-UA" sz="3200" b="1" kern="1200" dirty="0" smtClean="0">
              <a:solidFill>
                <a:schemeClr val="bg1"/>
              </a:solidFill>
            </a:rPr>
            <a:t>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26873" y="854697"/>
        <a:ext cx="2142911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2.jpeg"/><Relationship Id="rId3" Type="http://schemas.microsoft.com/office/2007/relationships/hdphoto" Target="../media/hdphoto4.wdp"/><Relationship Id="rId7" Type="http://schemas.openxmlformats.org/officeDocument/2006/relationships/image" Target="../media/image39.png"/><Relationship Id="rId12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microsoft.com/office/2007/relationships/hdphoto" Target="../media/hdphoto6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нерівностей</a:t>
            </a:r>
            <a:r>
              <a:rPr lang="ru-RU" sz="4000" b="1" dirty="0">
                <a:solidFill>
                  <a:srgbClr val="7030A0"/>
                </a:solidFill>
              </a:rPr>
              <a:t>. Задачі </a:t>
            </a:r>
            <a:r>
              <a:rPr lang="ru-RU" sz="4000" b="1" dirty="0" smtClean="0">
                <a:solidFill>
                  <a:srgbClr val="7030A0"/>
                </a:solidFill>
              </a:rPr>
              <a:t>на </a:t>
            </a:r>
            <a:r>
              <a:rPr lang="ru-RU" sz="4000" b="1" dirty="0">
                <a:solidFill>
                  <a:srgbClr val="7030A0"/>
                </a:solidFill>
              </a:rPr>
              <a:t>визначення </a:t>
            </a:r>
            <a:r>
              <a:rPr lang="ru-RU" sz="4000" b="1" dirty="0" err="1">
                <a:solidFill>
                  <a:srgbClr val="7030A0"/>
                </a:solidFill>
              </a:rPr>
              <a:t>тривалості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події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та </a:t>
            </a:r>
            <a:r>
              <a:rPr lang="ru-RU" sz="4000" b="1" dirty="0">
                <a:solidFill>
                  <a:srgbClr val="7030A0"/>
                </a:solidFill>
              </a:rPr>
              <a:t>часу початку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>
          <a:xfrm>
            <a:off x="1209281" y="1491550"/>
            <a:ext cx="300121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+ 7 ∙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190847" y="2331848"/>
            <a:ext cx="30196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9 ∙ 5 =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009090" y="2331848"/>
            <a:ext cx="263405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: (2 ∙ 3) 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5807" y="3159756"/>
            <a:ext cx="9637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5255" y="2331848"/>
            <a:ext cx="9637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5926" y="1460998"/>
            <a:ext cx="9637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5979831" y="1491550"/>
            <a:ext cx="35397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+ (78 + 12)=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1209281" y="3159756"/>
            <a:ext cx="289917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+ 3 ∙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038349" y="3172147"/>
            <a:ext cx="253834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∙ 5 ∙ 2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0607" y="2341939"/>
            <a:ext cx="66657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3144" y="319832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19583" y="1460998"/>
            <a:ext cx="9637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22759" y="495631"/>
            <a:ext cx="9721080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28649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8" y="3429794"/>
            <a:ext cx="361403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2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266289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04" y="3795947"/>
            <a:ext cx="2801441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8852" y="-77833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817993" y="-621325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07719" y="-639255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360716" y="-802754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90951" y="-578114"/>
            <a:ext cx="420932" cy="27656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09089" y="-655551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17925" y="4125550"/>
            <a:ext cx="5260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cs typeface="Times New Roman" panose="02020603050405020304" pitchFamily="18" charset="0"/>
              </a:rPr>
              <a:t>7год 30хв потяг був у дорозі.</a:t>
            </a:r>
            <a:endParaRPr lang="uk-UA" sz="3200" dirty="0"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3758" y="-756672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97623" y="-651427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24216" y="-754558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6810" y="-681624"/>
            <a:ext cx="454720" cy="567792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07719" y="1345602"/>
            <a:ext cx="4884912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Потяг </a:t>
            </a:r>
            <a:r>
              <a:rPr lang="ru-RU" sz="3200" b="1" dirty="0" err="1">
                <a:solidFill>
                  <a:schemeClr val="bg1"/>
                </a:solidFill>
              </a:rPr>
              <a:t>вийшов</a:t>
            </a:r>
            <a:r>
              <a:rPr lang="ru-RU" sz="3200" b="1" dirty="0">
                <a:solidFill>
                  <a:schemeClr val="bg1"/>
                </a:solidFill>
              </a:rPr>
              <a:t> зі </a:t>
            </a:r>
            <a:r>
              <a:rPr lang="ru-RU" sz="3200" b="1" dirty="0" err="1">
                <a:solidFill>
                  <a:schemeClr val="bg1"/>
                </a:solidFill>
              </a:rPr>
              <a:t>станції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відправлення</a:t>
            </a:r>
            <a:r>
              <a:rPr lang="ru-RU" sz="3200" b="1" dirty="0">
                <a:solidFill>
                  <a:schemeClr val="bg1"/>
                </a:solidFill>
              </a:rPr>
              <a:t> о </a:t>
            </a:r>
            <a:r>
              <a:rPr lang="ru-RU" sz="3200" b="1" dirty="0" smtClean="0">
                <a:solidFill>
                  <a:schemeClr val="bg1"/>
                </a:solidFill>
              </a:rPr>
              <a:t>14год </a:t>
            </a:r>
            <a:r>
              <a:rPr lang="ru-RU" sz="3200" b="1" dirty="0">
                <a:solidFill>
                  <a:schemeClr val="bg1"/>
                </a:solidFill>
              </a:rPr>
              <a:t>і </a:t>
            </a:r>
            <a:r>
              <a:rPr lang="ru-RU" sz="3200" b="1" dirty="0" err="1">
                <a:solidFill>
                  <a:schemeClr val="bg1"/>
                </a:solidFill>
              </a:rPr>
              <a:t>прибув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кінцеву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станцію</a:t>
            </a:r>
            <a:r>
              <a:rPr lang="ru-RU" sz="3200" b="1" dirty="0">
                <a:solidFill>
                  <a:schemeClr val="bg1"/>
                </a:solidFill>
              </a:rPr>
              <a:t> о </a:t>
            </a:r>
            <a:r>
              <a:rPr lang="ru-RU" sz="3200" b="1" dirty="0" smtClean="0">
                <a:solidFill>
                  <a:schemeClr val="bg1"/>
                </a:solidFill>
              </a:rPr>
              <a:t>21год 30хв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часу потяг був у </a:t>
            </a:r>
            <a:r>
              <a:rPr lang="ru-RU" sz="3200" b="1" dirty="0" err="1">
                <a:solidFill>
                  <a:schemeClr val="bg1"/>
                </a:solidFill>
              </a:rPr>
              <a:t>дорозі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кутник 12"/>
          <p:cNvSpPr/>
          <p:nvPr/>
        </p:nvSpPr>
        <p:spPr>
          <a:xfrm>
            <a:off x="1267495" y="2355514"/>
            <a:ext cx="3803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21год 30хв – 14год=</a:t>
            </a:r>
            <a:endParaRPr lang="uk-UA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кутник 12"/>
          <p:cNvSpPr/>
          <p:nvPr/>
        </p:nvSpPr>
        <p:spPr>
          <a:xfrm>
            <a:off x="4773086" y="2330419"/>
            <a:ext cx="1834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7год 30хв</a:t>
            </a:r>
            <a:endParaRPr lang="uk-UA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93" y="4252440"/>
            <a:ext cx="3900004" cy="2345705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746371" y="3160446"/>
            <a:ext cx="418208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Тривалість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події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9" grpId="0"/>
      <p:bldP spid="41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266289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04" y="3795947"/>
            <a:ext cx="2801441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8852" y="-77833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817993" y="-621325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07719" y="-639255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360716" y="-802754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90951" y="-578114"/>
            <a:ext cx="420932" cy="27656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09089" y="-655551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17925" y="4125550"/>
            <a:ext cx="626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cs typeface="Times New Roman" panose="02020603050405020304" pitchFamily="18" charset="0"/>
              </a:rPr>
              <a:t>о 19год почався футбольний матч.</a:t>
            </a:r>
            <a:endParaRPr lang="uk-UA" sz="3200" dirty="0"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3758" y="-756672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97623" y="-651427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24216" y="-754558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6810" y="-681624"/>
            <a:ext cx="454720" cy="567792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25687" y="1345602"/>
            <a:ext cx="4766943" cy="25545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Футбольний</a:t>
            </a:r>
            <a:r>
              <a:rPr lang="ru-RU" sz="3200" b="1" dirty="0">
                <a:solidFill>
                  <a:schemeClr val="bg1"/>
                </a:solidFill>
              </a:rPr>
              <a:t> матч </a:t>
            </a:r>
            <a:r>
              <a:rPr lang="ru-RU" sz="3200" b="1" dirty="0" err="1">
                <a:solidFill>
                  <a:schemeClr val="bg1"/>
                </a:solidFill>
              </a:rPr>
              <a:t>тривав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1год </a:t>
            </a:r>
            <a:r>
              <a:rPr lang="ru-RU" sz="3200" b="1" dirty="0">
                <a:solidFill>
                  <a:schemeClr val="bg1"/>
                </a:solidFill>
              </a:rPr>
              <a:t>49 </a:t>
            </a:r>
            <a:r>
              <a:rPr lang="ru-RU" sz="3200" b="1" dirty="0" err="1">
                <a:solidFill>
                  <a:schemeClr val="bg1"/>
                </a:solidFill>
              </a:rPr>
              <a:t>хв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закінчився</a:t>
            </a:r>
            <a:r>
              <a:rPr lang="ru-RU" sz="3200" b="1" dirty="0">
                <a:solidFill>
                  <a:schemeClr val="bg1"/>
                </a:solidFill>
              </a:rPr>
              <a:t> о </a:t>
            </a:r>
            <a:r>
              <a:rPr lang="ru-RU" sz="3200" b="1" dirty="0" smtClean="0">
                <a:solidFill>
                  <a:schemeClr val="bg1"/>
                </a:solidFill>
              </a:rPr>
              <a:t>20год 49хв</a:t>
            </a:r>
            <a:r>
              <a:rPr lang="ru-RU" sz="3200" b="1" dirty="0">
                <a:solidFill>
                  <a:schemeClr val="bg1"/>
                </a:solidFill>
              </a:rPr>
              <a:t>. О </a:t>
            </a:r>
            <a:r>
              <a:rPr lang="ru-RU" sz="3200" b="1" dirty="0" err="1">
                <a:solidFill>
                  <a:schemeClr val="bg1"/>
                </a:solidFill>
              </a:rPr>
              <a:t>котрій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годині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почався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футбольний</a:t>
            </a:r>
            <a:r>
              <a:rPr lang="ru-RU" sz="3200" b="1" dirty="0">
                <a:solidFill>
                  <a:schemeClr val="bg1"/>
                </a:solidFill>
              </a:rPr>
              <a:t> матч?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кутник 12"/>
          <p:cNvSpPr/>
          <p:nvPr/>
        </p:nvSpPr>
        <p:spPr>
          <a:xfrm>
            <a:off x="1267495" y="2355514"/>
            <a:ext cx="461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20год 49хв – 1год 49хв=</a:t>
            </a:r>
            <a:endParaRPr lang="uk-UA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кутник 12"/>
          <p:cNvSpPr/>
          <p:nvPr/>
        </p:nvSpPr>
        <p:spPr>
          <a:xfrm>
            <a:off x="5522402" y="2355513"/>
            <a:ext cx="1266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19год</a:t>
            </a:r>
            <a:endParaRPr lang="uk-UA" sz="3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63" y="4606223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746371" y="3160446"/>
            <a:ext cx="4182084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Початок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події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12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9" grpId="0"/>
      <p:bldP spid="41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4 Трицифрові числа\№071 - Розв’язування нерівностей. Дії з іменованими числами. Розв’язування задач\2025-12-10_212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1" y="1485578"/>
            <a:ext cx="10430784" cy="24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66" y="3660675"/>
            <a:ext cx="1943208" cy="28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4442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1951" y="1314558"/>
            <a:ext cx="5236211" cy="1482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</a:t>
            </a:r>
            <a:r>
              <a:rPr lang="ru-RU" sz="3200" b="1" dirty="0" err="1" smtClean="0"/>
              <a:t>розв’язувати</a:t>
            </a:r>
            <a:r>
              <a:rPr lang="ru-RU" sz="3200" b="1" dirty="0" smtClean="0"/>
              <a:t> задачу </a:t>
            </a:r>
            <a:r>
              <a:rPr lang="ru-RU" sz="3200" b="1" dirty="0"/>
              <a:t>на </a:t>
            </a:r>
            <a:r>
              <a:rPr lang="ru-RU" sz="3200" b="1" dirty="0" err="1"/>
              <a:t>обчислення</a:t>
            </a:r>
            <a:r>
              <a:rPr lang="ru-RU" sz="3200" b="1" dirty="0"/>
              <a:t> часу початку </a:t>
            </a:r>
            <a:r>
              <a:rPr lang="ru-RU" sz="3200" b="1" dirty="0" err="1"/>
              <a:t>події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3034767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71951" y="3069162"/>
            <a:ext cx="5131296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розрізнити вирази, рівності, нерівності?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4458833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371951" y="4494192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5" y="3584199"/>
            <a:ext cx="1903760" cy="18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979463" y="494644"/>
            <a:ext cx="10265164" cy="7512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4920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1333" y="2675803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64" y="156795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93" y="1627078"/>
            <a:ext cx="3156299" cy="35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67" y="1372095"/>
            <a:ext cx="1575018" cy="14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646" y="1245848"/>
            <a:ext cx="1678870" cy="15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5400" y="1475646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27881" y="1372015"/>
            <a:ext cx="623453" cy="5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21812" y="4103428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19463" y="2025123"/>
            <a:ext cx="819479" cy="6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2800" y="1552370"/>
            <a:ext cx="931504" cy="7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834897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640810" y="3662401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27070" y="3789834"/>
            <a:ext cx="1201006" cy="1224833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25676" y="502860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0527" y="5175228"/>
            <a:ext cx="2501571" cy="579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43056" y="5083929"/>
            <a:ext cx="2501571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98567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2" y="549475"/>
            <a:ext cx="10081120" cy="705750"/>
          </a:xfr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Мудрість дня\photo_2025-05-28_20-3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6" y="1391818"/>
            <a:ext cx="2232248" cy="29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5-28_19-26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8" y="1369207"/>
            <a:ext cx="2309781" cy="27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7-21_16-24-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71" y="3429794"/>
            <a:ext cx="3076907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8-24_23-05-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3429794"/>
            <a:ext cx="2308854" cy="28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1711" y="1449469"/>
            <a:ext cx="547260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uk-UA" altLang="ru-RU" sz="2800" b="1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Розгляньте зображення. Яке з них співпадає з вашими емоціями? Опишіть </a:t>
            </a:r>
            <a:r>
              <a:rPr lang="uk-UA" altLang="ru-RU" sz="2800" b="1" dirty="0" smtClean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сюжет на картці </a:t>
            </a:r>
            <a:endParaRPr lang="ru-RU" altLang="ru-RU" sz="1400" b="1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5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4459594"/>
            <a:ext cx="1583168" cy="21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4 Трицифрові числа\№070 - Задачі на визначення початку події\2025-12-09_181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43" y="1557586"/>
            <a:ext cx="10355695" cy="26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7900219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4166" y="514338"/>
            <a:ext cx="10212441" cy="75122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cs typeface="Times New Roman" panose="02020603050405020304" pitchFamily="18" charset="0"/>
              </a:rPr>
              <a:t>Утвори числа за схемами й запиши їх.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003987" y="1279564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67849" y="556188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51905" y="5561884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74926" y="4819055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130242" y="5581513"/>
            <a:ext cx="420547" cy="534723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91533" y="4847791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82151" y="4836308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890657" y="4877856"/>
            <a:ext cx="420547" cy="534723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41418" y="4819054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85717" y="4821381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320797" y="4869378"/>
            <a:ext cx="420547" cy="534723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122" y="4858960"/>
            <a:ext cx="456942" cy="57320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70035" y="4900179"/>
            <a:ext cx="420547" cy="534723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78204" y="4796130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228440" y="4877856"/>
            <a:ext cx="420547" cy="534723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873284" y="4819053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96197" y="5567589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66839" y="5509230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84152" y="5561884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10451" y="5548296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86963" y="5538585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27357" y="5529898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04009" y="5495673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0035" y="5552455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47723" y="5565273"/>
            <a:ext cx="454720" cy="567792"/>
          </a:xfrm>
          <a:prstGeom prst="rect">
            <a:avLst/>
          </a:prstGeom>
        </p:spPr>
      </p:pic>
      <p:sp>
        <p:nvSpPr>
          <p:cNvPr id="5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№628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8007" y="1616227"/>
            <a:ext cx="454720" cy="56779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49537" y="2002661"/>
            <a:ext cx="5039327" cy="113910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665" y="1623379"/>
            <a:ext cx="457240" cy="56697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67139" r="54819" b="18922"/>
          <a:stretch/>
        </p:blipFill>
        <p:spPr>
          <a:xfrm>
            <a:off x="5200113" y="1595156"/>
            <a:ext cx="1846140" cy="970542"/>
          </a:xfrm>
          <a:prstGeom prst="rect">
            <a:avLst/>
          </a:prstGeom>
        </p:spPr>
      </p:pic>
      <p:pic>
        <p:nvPicPr>
          <p:cNvPr id="5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32" y="1421462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4" y="1279564"/>
            <a:ext cx="8398202" cy="244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472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кутник 8"/>
          <p:cNvSpPr/>
          <p:nvPr/>
        </p:nvSpPr>
        <p:spPr>
          <a:xfrm>
            <a:off x="1195487" y="4405214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2с. 9д.     2с. 1од.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кутник 8"/>
          <p:cNvSpPr/>
          <p:nvPr/>
        </p:nvSpPr>
        <p:spPr>
          <a:xfrm>
            <a:off x="1195487" y="2590586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4с. 3од.     3с. 4од.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487" y="617681"/>
            <a:ext cx="9682612" cy="8163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Порівняй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>
          <a:xfrm>
            <a:off x="1195487" y="1722634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5 с.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189" y="156133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7974" y="428633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&gt;</a:t>
            </a:r>
            <a:endParaRPr lang="uk-UA" sz="60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№629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3679" y="2371923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˃</a:t>
            </a:r>
          </a:p>
        </p:txBody>
      </p:sp>
      <p:sp>
        <p:nvSpPr>
          <p:cNvPr id="32" name="Прямокутник 8"/>
          <p:cNvSpPr/>
          <p:nvPr/>
        </p:nvSpPr>
        <p:spPr>
          <a:xfrm>
            <a:off x="1195487" y="3493389"/>
            <a:ext cx="41044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7с. 3д.     7с. 3од.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2973" y="33395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>
                <a:solidFill>
                  <a:srgbClr val="FF0000"/>
                </a:solidFill>
              </a:rPr>
              <a:t>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40103" y="1582034"/>
            <a:ext cx="4137996" cy="15758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Назви числа</a:t>
            </a:r>
            <a:r>
              <a:rPr lang="ru-RU" sz="2800" b="1" dirty="0">
                <a:solidFill>
                  <a:srgbClr val="7030A0"/>
                </a:solidFill>
              </a:rPr>
              <a:t>, що є </a:t>
            </a:r>
            <a:r>
              <a:rPr lang="ru-RU" sz="2800" b="1" dirty="0" err="1">
                <a:solidFill>
                  <a:srgbClr val="7030A0"/>
                </a:solidFill>
              </a:rPr>
              <a:t>розв</a:t>
            </a:r>
            <a:r>
              <a:rPr lang="ru-RU" sz="28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язком</a:t>
            </a:r>
            <a:r>
              <a:rPr lang="ru-RU" sz="28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sym typeface="Symbol" panose="05050102010706020507" pitchFamily="18" charset="2"/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endParaRPr lang="ru-RU" sz="2800" b="1" dirty="0" smtClean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с </a:t>
            </a:r>
            <a:r>
              <a:rPr lang="ru-RU" sz="4000" b="1" dirty="0">
                <a:solidFill>
                  <a:srgbClr val="FF0000"/>
                </a:solidFill>
                <a:sym typeface="Symbol" panose="05050102010706020507" pitchFamily="18" charset="2"/>
              </a:rPr>
              <a:t>˂ 10.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2191" y="3338178"/>
            <a:ext cx="2997205" cy="29559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0581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0" grpId="0"/>
      <p:bldP spid="29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693" y="465246"/>
            <a:ext cx="10047881" cy="73359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записи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940694" y="1341562"/>
            <a:ext cx="7055194" cy="25551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4000" b="1" dirty="0"/>
              <a:t>с + 56</a:t>
            </a:r>
            <a:r>
              <a:rPr lang="uk-UA" sz="4000" b="1" dirty="0"/>
              <a:t>              </a:t>
            </a:r>
            <a:r>
              <a:rPr lang="pt-BR" sz="4000" b="1" dirty="0"/>
              <a:t> </a:t>
            </a:r>
            <a:r>
              <a:rPr lang="uk-UA" sz="4000" b="1" dirty="0"/>
              <a:t>       </a:t>
            </a:r>
            <a:r>
              <a:rPr lang="pt-BR" sz="4000" b="1" dirty="0"/>
              <a:t>400 + 40 = 440</a:t>
            </a:r>
          </a:p>
          <a:p>
            <a:r>
              <a:rPr lang="pt-BR" sz="4000" b="1" dirty="0"/>
              <a:t>48 + 2 = 50 </a:t>
            </a:r>
            <a:r>
              <a:rPr lang="uk-UA" sz="4000" b="1" dirty="0"/>
              <a:t>             </a:t>
            </a:r>
            <a:r>
              <a:rPr lang="pt-BR" sz="4000" b="1" dirty="0"/>
              <a:t>a : 3 = 9</a:t>
            </a:r>
          </a:p>
          <a:p>
            <a:r>
              <a:rPr lang="pt-BR" sz="4000" b="1" dirty="0"/>
              <a:t>45 &gt; 34 </a:t>
            </a:r>
            <a:r>
              <a:rPr lang="uk-UA" sz="4000" b="1" dirty="0"/>
              <a:t>                   </a:t>
            </a:r>
            <a:r>
              <a:rPr lang="pt-BR" sz="4000" b="1" dirty="0"/>
              <a:t>70 &lt; 100 – 15</a:t>
            </a:r>
          </a:p>
          <a:p>
            <a:r>
              <a:rPr lang="pt-BR" sz="4000" b="1" dirty="0"/>
              <a:t>3 ∙ (c – 5) </a:t>
            </a:r>
            <a:r>
              <a:rPr lang="uk-UA" sz="4000" b="1" dirty="0"/>
              <a:t>                </a:t>
            </a:r>
            <a:r>
              <a:rPr lang="pt-BR" sz="4000" b="1" dirty="0"/>
              <a:t>45 &gt; 5 ∙ a</a:t>
            </a:r>
            <a:endParaRPr lang="uk-UA" sz="4000" b="1" dirty="0"/>
          </a:p>
        </p:txBody>
      </p:sp>
      <p:sp>
        <p:nvSpPr>
          <p:cNvPr id="71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984514" y="4049039"/>
            <a:ext cx="7011373" cy="1540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Запишіть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в перший рядок вирази,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</a:t>
            </a:r>
            <a:r>
              <a:rPr lang="ru-RU" sz="3200" b="1" dirty="0" err="1">
                <a:solidFill>
                  <a:srgbClr val="7030A0"/>
                </a:solidFill>
              </a:rPr>
              <a:t>другий</a:t>
            </a:r>
            <a:r>
              <a:rPr lang="ru-RU" sz="3200" b="1" dirty="0">
                <a:solidFill>
                  <a:srgbClr val="7030A0"/>
                </a:solidFill>
              </a:rPr>
              <a:t> — </a:t>
            </a:r>
            <a:r>
              <a:rPr lang="ru-RU" sz="3200" b="1" dirty="0" err="1">
                <a:solidFill>
                  <a:srgbClr val="FF0000"/>
                </a:solidFill>
              </a:rPr>
              <a:t>рівності</a:t>
            </a:r>
            <a:r>
              <a:rPr lang="ru-RU" sz="3200" b="1" dirty="0">
                <a:solidFill>
                  <a:srgbClr val="FF0000"/>
                </a:solidFill>
              </a:rPr>
              <a:t>,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 </a:t>
            </a:r>
            <a:r>
              <a:rPr lang="ru-RU" sz="3200" b="1" dirty="0" err="1">
                <a:solidFill>
                  <a:srgbClr val="7030A0"/>
                </a:solidFill>
              </a:rPr>
              <a:t>третій</a:t>
            </a:r>
            <a:r>
              <a:rPr lang="ru-RU" sz="3200" b="1" dirty="0">
                <a:solidFill>
                  <a:srgbClr val="7030A0"/>
                </a:solidFill>
              </a:rPr>
              <a:t> — </a:t>
            </a:r>
            <a:r>
              <a:rPr lang="ru-RU" sz="3200" b="1" dirty="0" err="1">
                <a:solidFill>
                  <a:srgbClr val="0070C0"/>
                </a:solidFill>
              </a:rPr>
              <a:t>нерівності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№630</a:t>
            </a:r>
            <a:endParaRPr lang="ru-RU" sz="2900" b="1" dirty="0">
              <a:solidFill>
                <a:schemeClr val="bg1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041350" y="1989634"/>
            <a:ext cx="129614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096575" y="1490411"/>
            <a:ext cx="3450769" cy="3363407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041350" y="3789834"/>
            <a:ext cx="189772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41350" y="2565698"/>
            <a:ext cx="21081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58722" y="1989634"/>
            <a:ext cx="31946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804142" y="2565698"/>
            <a:ext cx="17199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84514" y="3172114"/>
            <a:ext cx="15791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25453" y="3158005"/>
            <a:ext cx="302276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25453" y="3775365"/>
            <a:ext cx="210818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4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18"/>
          <p:cNvSpPr/>
          <p:nvPr/>
        </p:nvSpPr>
        <p:spPr>
          <a:xfrm>
            <a:off x="1051471" y="617683"/>
            <a:ext cx="10081120" cy="795888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</a:rPr>
              <a:t>Які числа </a:t>
            </a:r>
            <a:r>
              <a:rPr lang="ru-RU" sz="4000" b="1" dirty="0" err="1">
                <a:solidFill>
                  <a:schemeClr val="bg1"/>
                </a:solidFill>
              </a:rPr>
              <a:t>розміщені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між</a:t>
            </a:r>
            <a:r>
              <a:rPr lang="ru-RU" sz="4000" b="1" dirty="0">
                <a:solidFill>
                  <a:schemeClr val="bg1"/>
                </a:solidFill>
              </a:rPr>
              <a:t> числами 676 і 680?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37">
            <a:extLst>
              <a:ext uri="{FF2B5EF4-FFF2-40B4-BE49-F238E27FC236}">
                <a16:creationId xmlns:a16="http://schemas.microsoft.com/office/drawing/2014/main" xmlns="" id="{3380C19C-3219-4746-B49F-C3375A8BB361}"/>
              </a:ext>
            </a:extLst>
          </p:cNvPr>
          <p:cNvSpPr/>
          <p:nvPr/>
        </p:nvSpPr>
        <p:spPr>
          <a:xfrm>
            <a:off x="3000480" y="2558029"/>
            <a:ext cx="8132489" cy="92330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Це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запитання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можна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сформулювати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по-іншому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які</a:t>
            </a:r>
            <a:r>
              <a:rPr lang="ru-RU" sz="2800" b="1" dirty="0">
                <a:solidFill>
                  <a:srgbClr val="7030A0"/>
                </a:solidFill>
              </a:rPr>
              <a:t> числа є </a:t>
            </a:r>
            <a:r>
              <a:rPr lang="ru-RU" sz="2800" b="1" dirty="0" err="1">
                <a:solidFill>
                  <a:srgbClr val="7030A0"/>
                </a:solidFill>
              </a:rPr>
              <a:t>розв’язками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нерівності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676 &lt; x &lt; 680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84" y="1547307"/>
            <a:ext cx="8670085" cy="802367"/>
          </a:xfrm>
          <a:prstGeom prst="rect">
            <a:avLst/>
          </a:prstGeom>
        </p:spPr>
      </p:pic>
      <p:sp>
        <p:nvSpPr>
          <p:cNvPr id="2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1987575" y="3712897"/>
            <a:ext cx="7272808" cy="22322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Нам </a:t>
            </a:r>
            <a:r>
              <a:rPr lang="ru-RU" sz="3200" b="1" dirty="0" err="1"/>
              <a:t>відомо</a:t>
            </a:r>
            <a:r>
              <a:rPr lang="ru-RU" sz="3200" b="1" dirty="0"/>
              <a:t>, що між </a:t>
            </a:r>
            <a:r>
              <a:rPr lang="ru-RU" sz="3200" b="1" dirty="0" err="1"/>
              <a:t>цими</a:t>
            </a:r>
            <a:r>
              <a:rPr lang="ru-RU" sz="3200" b="1" dirty="0"/>
              <a:t> числами розміщені </a:t>
            </a:r>
            <a:r>
              <a:rPr lang="ru-RU" sz="3200" b="1" dirty="0" smtClean="0"/>
              <a:t>три числа </a:t>
            </a:r>
            <a:r>
              <a:rPr lang="ru-RU" sz="3200" b="1" dirty="0">
                <a:solidFill>
                  <a:srgbClr val="FFFF00"/>
                </a:solidFill>
              </a:rPr>
              <a:t>677, 678, 679</a:t>
            </a:r>
            <a:r>
              <a:rPr lang="ru-RU" sz="3200" b="1" dirty="0"/>
              <a:t>. Вони й </a:t>
            </a:r>
            <a:r>
              <a:rPr lang="ru-RU" sz="3200" b="1" dirty="0" err="1"/>
              <a:t>будуть</a:t>
            </a:r>
            <a:r>
              <a:rPr lang="ru-RU" sz="3200" b="1" dirty="0"/>
              <a:t> </a:t>
            </a:r>
            <a:r>
              <a:rPr lang="ru-RU" sz="3200" b="1" dirty="0" err="1"/>
              <a:t>розв’язками</a:t>
            </a:r>
            <a:r>
              <a:rPr lang="ru-RU" sz="3200" b="1" dirty="0"/>
              <a:t> </a:t>
            </a:r>
            <a:r>
              <a:rPr lang="ru-RU" sz="3200" b="1" dirty="0" err="1"/>
              <a:t>нерівності</a:t>
            </a:r>
            <a:r>
              <a:rPr lang="ru-RU" sz="3200" b="1" dirty="0"/>
              <a:t>. Запишемо </a:t>
            </a:r>
            <a:r>
              <a:rPr lang="ru-RU" sz="3200" b="1" dirty="0" err="1"/>
              <a:t>відповідь</a:t>
            </a:r>
            <a:r>
              <a:rPr lang="ru-RU" sz="3200" b="1" dirty="0"/>
              <a:t>: </a:t>
            </a:r>
            <a:endParaRPr lang="uk-UA" sz="3200" b="1" dirty="0"/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260383" y="3712895"/>
            <a:ext cx="2171962" cy="2015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х</a:t>
            </a:r>
            <a:r>
              <a:rPr lang="ru-RU" sz="3600" b="1" dirty="0"/>
              <a:t>₁ = 677,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х</a:t>
            </a:r>
            <a:r>
              <a:rPr lang="ru-RU" sz="3600" b="1" dirty="0"/>
              <a:t>₂ = 678,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х</a:t>
            </a:r>
            <a:r>
              <a:rPr lang="ru-RU" sz="3600" b="1" dirty="0"/>
              <a:t>₃ = 679.</a:t>
            </a:r>
            <a:endParaRPr lang="uk-UA" sz="3600" b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123" y="1773610"/>
            <a:ext cx="2696197" cy="26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39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45462" y="629780"/>
            <a:ext cx="9779153" cy="8557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Запиши всі </a:t>
            </a:r>
            <a:r>
              <a:rPr lang="ru-RU" sz="4000" b="1" dirty="0" err="1">
                <a:solidFill>
                  <a:schemeClr val="bg1"/>
                </a:solidFill>
              </a:rPr>
              <a:t>розв’язки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нерівності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3460426" y="3225851"/>
            <a:ext cx="15008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₂ = 7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3492651" y="2471756"/>
            <a:ext cx="15008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с₁ = 6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3471738" y="4022771"/>
            <a:ext cx="15008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₃ = 8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4976389" y="2451230"/>
            <a:ext cx="16494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₄ = 9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031501" y="3200513"/>
            <a:ext cx="15943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₅ = 10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036248" y="2471756"/>
            <a:ext cx="16734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х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₁ = 0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036247" y="3225851"/>
            <a:ext cx="16734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х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₂ = 1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8082905" y="3983504"/>
            <a:ext cx="16718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х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₃ = 2 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№632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9" y="2133650"/>
            <a:ext cx="1970533" cy="3616812"/>
          </a:xfrm>
          <a:prstGeom prst="rect">
            <a:avLst/>
          </a:prstGeom>
        </p:spPr>
      </p:pic>
      <p:sp>
        <p:nvSpPr>
          <p:cNvPr id="49" name="Прямоугольник 4"/>
          <p:cNvSpPr/>
          <p:nvPr/>
        </p:nvSpPr>
        <p:spPr>
          <a:xfrm>
            <a:off x="3460426" y="1595432"/>
            <a:ext cx="3165457" cy="85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5 </a:t>
            </a:r>
            <a:r>
              <a:rPr lang="ru-RU" sz="4000" b="1" dirty="0">
                <a:solidFill>
                  <a:schemeClr val="bg1"/>
                </a:solidFill>
              </a:rPr>
              <a:t>&lt; c &lt; </a:t>
            </a:r>
            <a:r>
              <a:rPr lang="ru-RU" sz="4000" b="1" dirty="0" smtClean="0">
                <a:solidFill>
                  <a:schemeClr val="bg1"/>
                </a:solidFill>
              </a:rPr>
              <a:t>12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/>
          <p:cNvSpPr/>
          <p:nvPr/>
        </p:nvSpPr>
        <p:spPr>
          <a:xfrm>
            <a:off x="7804933" y="1615958"/>
            <a:ext cx="2062085" cy="8557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х </a:t>
            </a:r>
            <a:r>
              <a:rPr lang="ru-RU" sz="4000" b="1" dirty="0">
                <a:solidFill>
                  <a:schemeClr val="bg1"/>
                </a:solidFill>
              </a:rPr>
              <a:t>&lt; </a:t>
            </a:r>
            <a:r>
              <a:rPr lang="ru-RU" sz="4000" b="1" dirty="0" smtClean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кутник 6"/>
          <p:cNvSpPr/>
          <p:nvPr/>
        </p:nvSpPr>
        <p:spPr>
          <a:xfrm>
            <a:off x="5051983" y="3966139"/>
            <a:ext cx="159438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с₆ = 11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Прямокутник 12"/>
          <p:cNvSpPr/>
          <p:nvPr/>
        </p:nvSpPr>
        <p:spPr>
          <a:xfrm>
            <a:off x="8081306" y="4763801"/>
            <a:ext cx="167348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х₄ = 3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25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7" grpId="0" animBg="1"/>
      <p:bldP spid="13" grpId="0" animBg="1"/>
      <p:bldP spid="16" grpId="0" animBg="1"/>
      <p:bldP spid="19" grpId="0" animBg="1"/>
      <p:bldP spid="54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6858</TotalTime>
  <Words>516</Words>
  <Application>Microsoft Office PowerPoint</Application>
  <PresentationFormat>Произвольный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608</cp:revision>
  <dcterms:created xsi:type="dcterms:W3CDTF">2025-08-27T14:01:18Z</dcterms:created>
  <dcterms:modified xsi:type="dcterms:W3CDTF">2025-12-12T10:19:55Z</dcterms:modified>
</cp:coreProperties>
</file>