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2" r:id="rId2"/>
    <p:sldId id="815" r:id="rId3"/>
    <p:sldId id="478" r:id="rId4"/>
    <p:sldId id="286" r:id="rId5"/>
    <p:sldId id="797" r:id="rId6"/>
    <p:sldId id="812" r:id="rId7"/>
    <p:sldId id="803" r:id="rId8"/>
    <p:sldId id="804" r:id="rId9"/>
    <p:sldId id="805" r:id="rId10"/>
    <p:sldId id="806" r:id="rId11"/>
    <p:sldId id="761" r:id="rId12"/>
    <p:sldId id="807" r:id="rId13"/>
    <p:sldId id="810" r:id="rId14"/>
    <p:sldId id="811" r:id="rId15"/>
    <p:sldId id="722" r:id="rId16"/>
    <p:sldId id="313" r:id="rId17"/>
    <p:sldId id="814" r:id="rId18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Розв’язу-вання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нерівностей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Дії з </a:t>
          </a:r>
          <a:r>
            <a:rPr lang="uk-UA" sz="3200" b="1" dirty="0" err="1" smtClean="0">
              <a:solidFill>
                <a:schemeClr val="bg1"/>
              </a:solidFill>
            </a:rPr>
            <a:t>іменовани</a:t>
          </a:r>
          <a:r>
            <a:rPr lang="uk-UA" sz="3200" b="1" dirty="0" smtClean="0">
              <a:solidFill>
                <a:schemeClr val="bg1"/>
              </a:solidFill>
            </a:rPr>
            <a:t>-ми числами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Розв’язу-вання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Задачі на </a:t>
          </a:r>
          <a:r>
            <a:rPr lang="ru-RU" sz="3200" b="1" dirty="0" err="1" smtClean="0">
              <a:solidFill>
                <a:schemeClr val="bg1"/>
              </a:solidFill>
            </a:rPr>
            <a:t>спільну</a:t>
          </a:r>
          <a:r>
            <a:rPr lang="ru-RU" sz="3200" b="1" dirty="0" smtClean="0">
              <a:solidFill>
                <a:schemeClr val="bg1"/>
              </a:solidFill>
            </a:rPr>
            <a:t> роботу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05523" custLinFactX="231142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18705" custLinFactX="-119245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28073" custLinFactX="-103453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6114" custLinFactX="-95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538819" y="988045"/>
          <a:ext cx="4273486" cy="2297395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Задачі на </a:t>
          </a:r>
          <a:r>
            <a:rPr lang="ru-RU" sz="3200" b="1" kern="1200" dirty="0" err="1" smtClean="0">
              <a:solidFill>
                <a:schemeClr val="bg1"/>
              </a:solidFill>
            </a:rPr>
            <a:t>спільну</a:t>
          </a:r>
          <a:r>
            <a:rPr lang="ru-RU" sz="3200" b="1" kern="1200" dirty="0" smtClean="0">
              <a:solidFill>
                <a:schemeClr val="bg1"/>
              </a:solidFill>
            </a:rPr>
            <a:t> роботу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26864" y="854697"/>
        <a:ext cx="2297395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844549" y="844549"/>
          <a:ext cx="4273486" cy="258438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58438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1891578" y="742571"/>
          <a:ext cx="4273486" cy="2788342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нерівностей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634150" y="854696"/>
        <a:ext cx="2788342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7235428" y="763896"/>
          <a:ext cx="4273486" cy="2745692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Дії з </a:t>
          </a:r>
          <a:r>
            <a:rPr lang="uk-UA" sz="3200" b="1" kern="1200" dirty="0" err="1" smtClean="0">
              <a:solidFill>
                <a:schemeClr val="bg1"/>
              </a:solidFill>
            </a:rPr>
            <a:t>іменовани</a:t>
          </a:r>
          <a:r>
            <a:rPr lang="uk-UA" sz="3200" b="1" kern="1200" dirty="0" smtClean="0">
              <a:solidFill>
                <a:schemeClr val="bg1"/>
              </a:solidFill>
            </a:rPr>
            <a:t>-ми числами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7999325" y="854696"/>
        <a:ext cx="2745692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0.jpe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058245"/>
            <a:ext cx="9044765" cy="144653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400" b="1" dirty="0" err="1">
                <a:solidFill>
                  <a:srgbClr val="7030A0"/>
                </a:solidFill>
              </a:rPr>
              <a:t>Розв’язування</a:t>
            </a:r>
            <a:r>
              <a:rPr lang="ru-RU" sz="4400" b="1" dirty="0">
                <a:solidFill>
                  <a:srgbClr val="7030A0"/>
                </a:solidFill>
              </a:rPr>
              <a:t> </a:t>
            </a:r>
            <a:r>
              <a:rPr lang="ru-RU" sz="4400" b="1" dirty="0" err="1">
                <a:solidFill>
                  <a:srgbClr val="7030A0"/>
                </a:solidFill>
              </a:rPr>
              <a:t>нерівностей</a:t>
            </a:r>
            <a:r>
              <a:rPr lang="ru-RU" sz="4400" b="1" dirty="0">
                <a:solidFill>
                  <a:srgbClr val="7030A0"/>
                </a:solidFill>
              </a:rPr>
              <a:t>. </a:t>
            </a:r>
            <a:endParaRPr lang="ru-RU" sz="4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Дії </a:t>
            </a:r>
            <a:r>
              <a:rPr lang="ru-RU" sz="4400" b="1" dirty="0">
                <a:solidFill>
                  <a:srgbClr val="7030A0"/>
                </a:solidFill>
              </a:rPr>
              <a:t>з іменованими числами.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Нумерація трицифрових чисел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72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2992508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89" y="1414444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угольник 4"/>
          <p:cNvSpPr/>
          <p:nvPr/>
        </p:nvSpPr>
        <p:spPr>
          <a:xfrm>
            <a:off x="926451" y="621482"/>
            <a:ext cx="10278148" cy="77863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Запишіть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всі </a:t>
            </a:r>
            <a:r>
              <a:rPr lang="ru-RU" sz="4000" b="1" dirty="0" err="1">
                <a:solidFill>
                  <a:schemeClr val="bg1"/>
                </a:solidFill>
              </a:rPr>
              <a:t>розв’язки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нерівності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148671" y="2448630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899982" y="2654003"/>
            <a:ext cx="312405" cy="281731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2748164" y="2343010"/>
            <a:ext cx="636298" cy="769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₂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1339503" y="2364618"/>
            <a:ext cx="636298" cy="769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₁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315208" y="2664961"/>
            <a:ext cx="312405" cy="281731"/>
          </a:xfrm>
          <a:prstGeom prst="rect">
            <a:avLst/>
          </a:prstGeom>
        </p:spPr>
      </p:pic>
      <p:sp>
        <p:nvSpPr>
          <p:cNvPr id="23" name="Прямокутник 22"/>
          <p:cNvSpPr/>
          <p:nvPr/>
        </p:nvSpPr>
        <p:spPr>
          <a:xfrm>
            <a:off x="4250821" y="2358562"/>
            <a:ext cx="636298" cy="769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₃</a:t>
            </a:r>
          </a:p>
        </p:txBody>
      </p:sp>
      <p:sp>
        <p:nvSpPr>
          <p:cNvPr id="25" name="Прямокутник 24"/>
          <p:cNvSpPr/>
          <p:nvPr/>
        </p:nvSpPr>
        <p:spPr>
          <a:xfrm>
            <a:off x="5639888" y="2336960"/>
            <a:ext cx="636298" cy="769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₄</a:t>
            </a:r>
          </a:p>
        </p:txBody>
      </p:sp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106393" y="2499170"/>
            <a:ext cx="454720" cy="5677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5672" y="2665574"/>
            <a:ext cx="310721" cy="28050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195451" y="2631320"/>
            <a:ext cx="312405" cy="281731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7148066" y="2334525"/>
            <a:ext cx="645002" cy="76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₅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3261" y="2609048"/>
            <a:ext cx="310721" cy="280505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89298" y="2487368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25883" y="2503285"/>
            <a:ext cx="454720" cy="5677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995887" y="2510972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506286" y="2448630"/>
            <a:ext cx="454720" cy="567792"/>
          </a:xfrm>
          <a:prstGeom prst="rect">
            <a:avLst/>
          </a:prstGeom>
        </p:spPr>
      </p:pic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Ст.115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№640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7844" y="1701602"/>
            <a:ext cx="12009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7030A0"/>
                </a:solidFill>
              </a:rPr>
              <a:t>d &lt; 6</a:t>
            </a:r>
            <a:endParaRPr lang="ru-RU" sz="3600" i="1" dirty="0">
              <a:solidFill>
                <a:srgbClr val="7030A0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106118" y="3015944"/>
            <a:ext cx="3450769" cy="3363407"/>
          </a:xfrm>
          <a:prstGeom prst="rect">
            <a:avLst/>
          </a:prstGeom>
        </p:spPr>
      </p:pic>
      <p:sp>
        <p:nvSpPr>
          <p:cNvPr id="37" name="Прямокутник 6"/>
          <p:cNvSpPr/>
          <p:nvPr/>
        </p:nvSpPr>
        <p:spPr>
          <a:xfrm>
            <a:off x="8694171" y="2337506"/>
            <a:ext cx="645002" cy="76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4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₆</a:t>
            </a:r>
            <a:endParaRPr lang="uk-UA" sz="4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9366" y="2612029"/>
            <a:ext cx="310721" cy="2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3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5" grpId="0"/>
      <p:bldP spid="7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0343" y="514338"/>
            <a:ext cx="9976224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ru-RU" sz="4000" b="1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яжіть задачу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87963" y="1272030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81" y="1266289"/>
            <a:ext cx="2744210" cy="13816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65" y="5174083"/>
            <a:ext cx="2801441" cy="1170804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58852" y="-77833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817993" y="-621325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07719" y="-639255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9360716" y="-802754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990951" y="-578114"/>
            <a:ext cx="420932" cy="276565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1809089" y="-655551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97061" y="5559742"/>
            <a:ext cx="5747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cs typeface="Times New Roman" panose="02020603050405020304" pitchFamily="18" charset="0"/>
              </a:rPr>
              <a:t>6год знадобиться для 54 деталі.</a:t>
            </a:r>
            <a:endParaRPr lang="uk-UA" sz="3200" dirty="0"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33758" y="-756672"/>
            <a:ext cx="454720" cy="56779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97623" y="-651427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324216" y="-754558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86810" y="-681624"/>
            <a:ext cx="454720" cy="567792"/>
          </a:xfrm>
          <a:prstGeom prst="rect">
            <a:avLst/>
          </a:prstGeom>
        </p:spPr>
      </p:pic>
      <p:sp>
        <p:nvSpPr>
          <p:cNvPr id="4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Ст.115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№641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07719" y="1345602"/>
            <a:ext cx="4884912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За 1 год один </a:t>
            </a:r>
            <a:r>
              <a:rPr lang="ru-RU" sz="3200" b="1" dirty="0" err="1">
                <a:solidFill>
                  <a:schemeClr val="bg1"/>
                </a:solidFill>
              </a:rPr>
              <a:t>токар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виготовляє</a:t>
            </a:r>
            <a:r>
              <a:rPr lang="ru-RU" sz="3200" b="1" dirty="0">
                <a:solidFill>
                  <a:schemeClr val="bg1"/>
                </a:solidFill>
              </a:rPr>
              <a:t> 3 </a:t>
            </a:r>
            <a:r>
              <a:rPr lang="ru-RU" sz="3200" b="1" dirty="0" err="1">
                <a:solidFill>
                  <a:schemeClr val="bg1"/>
                </a:solidFill>
              </a:rPr>
              <a:t>деталі</a:t>
            </a:r>
            <a:r>
              <a:rPr lang="ru-RU" sz="3200" b="1" dirty="0">
                <a:solidFill>
                  <a:schemeClr val="bg1"/>
                </a:solidFill>
              </a:rPr>
              <a:t>, а </a:t>
            </a:r>
            <a:r>
              <a:rPr lang="ru-RU" sz="3200" b="1" dirty="0" err="1">
                <a:solidFill>
                  <a:schemeClr val="bg1"/>
                </a:solidFill>
              </a:rPr>
              <a:t>інший</a:t>
            </a:r>
            <a:r>
              <a:rPr lang="ru-RU" sz="3200" b="1" dirty="0">
                <a:solidFill>
                  <a:schemeClr val="bg1"/>
                </a:solidFill>
              </a:rPr>
              <a:t> — </a:t>
            </a:r>
            <a:r>
              <a:rPr lang="ru-RU" sz="3200" b="1" dirty="0" err="1">
                <a:solidFill>
                  <a:schemeClr val="bg1"/>
                </a:solidFill>
              </a:rPr>
              <a:t>удвічі</a:t>
            </a:r>
            <a:r>
              <a:rPr lang="ru-RU" sz="3200" b="1" dirty="0">
                <a:solidFill>
                  <a:schemeClr val="bg1"/>
                </a:solidFill>
              </a:rPr>
              <a:t> більше. </a:t>
            </a:r>
            <a:r>
              <a:rPr lang="ru-RU" sz="3200" b="1" dirty="0" err="1">
                <a:solidFill>
                  <a:schemeClr val="bg1"/>
                </a:solidFill>
              </a:rPr>
              <a:t>Скільки</a:t>
            </a:r>
            <a:r>
              <a:rPr lang="ru-RU" sz="3200" b="1" dirty="0">
                <a:solidFill>
                  <a:schemeClr val="bg1"/>
                </a:solidFill>
              </a:rPr>
              <a:t> годин їм </a:t>
            </a:r>
            <a:r>
              <a:rPr lang="ru-RU" sz="3200" b="1" dirty="0" err="1">
                <a:solidFill>
                  <a:schemeClr val="bg1"/>
                </a:solidFill>
              </a:rPr>
              <a:t>знадобиться</a:t>
            </a:r>
            <a:r>
              <a:rPr lang="ru-RU" sz="3200" b="1" dirty="0">
                <a:solidFill>
                  <a:schemeClr val="bg1"/>
                </a:solidFill>
              </a:rPr>
              <a:t>, щоб </a:t>
            </a:r>
            <a:r>
              <a:rPr lang="ru-RU" sz="3200" b="1" dirty="0" err="1">
                <a:solidFill>
                  <a:schemeClr val="bg1"/>
                </a:solidFill>
              </a:rPr>
              <a:t>удвох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виготовити</a:t>
            </a:r>
            <a:r>
              <a:rPr lang="ru-RU" sz="3200" b="1" dirty="0">
                <a:solidFill>
                  <a:schemeClr val="bg1"/>
                </a:solidFill>
              </a:rPr>
              <a:t> 54 </a:t>
            </a:r>
            <a:r>
              <a:rPr lang="ru-RU" sz="3200" b="1" dirty="0" err="1">
                <a:solidFill>
                  <a:schemeClr val="bg1"/>
                </a:solidFill>
              </a:rPr>
              <a:t>деталі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кутник 12"/>
          <p:cNvSpPr/>
          <p:nvPr/>
        </p:nvSpPr>
        <p:spPr>
          <a:xfrm>
            <a:off x="1267496" y="2355514"/>
            <a:ext cx="17234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1) 3 ∙ 2 =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Прямокутник 12"/>
          <p:cNvSpPr/>
          <p:nvPr/>
        </p:nvSpPr>
        <p:spPr>
          <a:xfrm>
            <a:off x="2990951" y="2355581"/>
            <a:ext cx="14769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6 (</a:t>
            </a:r>
            <a:r>
              <a:rPr lang="uk-UA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дет</a:t>
            </a:r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.)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5" name="Picture 2" descr="Токарь работа, удаленная работа токарем, работа токаря на дому/на своем  оборудовании. | Доска объявлений doska.i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649" y="4429747"/>
            <a:ext cx="1584176" cy="228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кутник 12"/>
          <p:cNvSpPr/>
          <p:nvPr/>
        </p:nvSpPr>
        <p:spPr>
          <a:xfrm>
            <a:off x="1209296" y="3533149"/>
            <a:ext cx="17234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2) 6 + 3 =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кутник 12"/>
          <p:cNvSpPr/>
          <p:nvPr/>
        </p:nvSpPr>
        <p:spPr>
          <a:xfrm>
            <a:off x="2981873" y="3558421"/>
            <a:ext cx="14769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9 (</a:t>
            </a:r>
            <a:r>
              <a:rPr lang="uk-UA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дет</a:t>
            </a:r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.)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Прямокутник 12"/>
          <p:cNvSpPr/>
          <p:nvPr/>
        </p:nvSpPr>
        <p:spPr>
          <a:xfrm>
            <a:off x="1196397" y="4735442"/>
            <a:ext cx="19339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3) 54 : 9 =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Прямокутник 12"/>
          <p:cNvSpPr/>
          <p:nvPr/>
        </p:nvSpPr>
        <p:spPr>
          <a:xfrm>
            <a:off x="3113451" y="4734072"/>
            <a:ext cx="14769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6 (год.)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Прямокутник 12"/>
          <p:cNvSpPr/>
          <p:nvPr/>
        </p:nvSpPr>
        <p:spPr>
          <a:xfrm>
            <a:off x="3033163" y="2940289"/>
            <a:ext cx="32810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 за 1 год ІІ токар.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Прямокутник 12"/>
          <p:cNvSpPr/>
          <p:nvPr/>
        </p:nvSpPr>
        <p:spPr>
          <a:xfrm>
            <a:off x="2967308" y="4137360"/>
            <a:ext cx="35329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 за 1 год 2 токаря.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6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39" grpId="0" animBg="1"/>
      <p:bldP spid="41" grpId="0" animBg="1"/>
      <p:bldP spid="36" grpId="0" animBg="1"/>
      <p:bldP spid="37" grpId="0" animBg="1"/>
      <p:bldP spid="38" grpId="0" animBg="1"/>
      <p:bldP spid="40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0343" y="514338"/>
            <a:ext cx="9976224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ru-RU" sz="4000" b="1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ru-RU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яжіть задачу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87963" y="1272030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53" y="1213797"/>
            <a:ext cx="2666236" cy="13816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65" y="5174083"/>
            <a:ext cx="2801441" cy="1170804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58852" y="-77833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817993" y="-621325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07719" y="-639255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9360716" y="-802754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990951" y="-578114"/>
            <a:ext cx="420932" cy="276565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1809089" y="-655551"/>
            <a:ext cx="367169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97061" y="5559742"/>
            <a:ext cx="7263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cs typeface="Times New Roman" panose="02020603050405020304" pitchFamily="18" charset="0"/>
              </a:rPr>
              <a:t>15км кабелю прокладуть 2 бригади за тиждень.</a:t>
            </a:r>
            <a:endParaRPr lang="uk-UA" sz="3200" dirty="0"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33758" y="-756672"/>
            <a:ext cx="454720" cy="56779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97623" y="-651427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324216" y="-754558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86810" y="-681624"/>
            <a:ext cx="454720" cy="567792"/>
          </a:xfrm>
          <a:prstGeom prst="rect">
            <a:avLst/>
          </a:prstGeom>
        </p:spPr>
      </p:pic>
      <p:sp>
        <p:nvSpPr>
          <p:cNvPr id="4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Ст.115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№642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07719" y="1345602"/>
            <a:ext cx="5244952" cy="40318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 зміну одна бригада монтерів прокладає 1 км кабелю, а інша — удвічі більше. Скільки кілометрів кабелю прокладуть дві бригади за робочий тиждень (5 днів), якщо працюватимуть разом?</a:t>
            </a:r>
          </a:p>
        </p:txBody>
      </p:sp>
      <p:sp>
        <p:nvSpPr>
          <p:cNvPr id="39" name="Прямокутник 12"/>
          <p:cNvSpPr/>
          <p:nvPr/>
        </p:nvSpPr>
        <p:spPr>
          <a:xfrm>
            <a:off x="1267496" y="2355514"/>
            <a:ext cx="17234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1) 1 ∙ 2 =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Прямокутник 12"/>
          <p:cNvSpPr/>
          <p:nvPr/>
        </p:nvSpPr>
        <p:spPr>
          <a:xfrm>
            <a:off x="2990951" y="2355581"/>
            <a:ext cx="14769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 (км)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Прямокутник 12"/>
          <p:cNvSpPr/>
          <p:nvPr/>
        </p:nvSpPr>
        <p:spPr>
          <a:xfrm>
            <a:off x="1209296" y="3533149"/>
            <a:ext cx="17234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2) 2 + 1 =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кутник 12"/>
          <p:cNvSpPr/>
          <p:nvPr/>
        </p:nvSpPr>
        <p:spPr>
          <a:xfrm>
            <a:off x="2899758" y="3549610"/>
            <a:ext cx="14769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 (км)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Прямокутник 12"/>
          <p:cNvSpPr/>
          <p:nvPr/>
        </p:nvSpPr>
        <p:spPr>
          <a:xfrm>
            <a:off x="1196397" y="4735442"/>
            <a:ext cx="17363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3) 3 ∙ 5 =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Прямокутник 12"/>
          <p:cNvSpPr/>
          <p:nvPr/>
        </p:nvSpPr>
        <p:spPr>
          <a:xfrm>
            <a:off x="2932752" y="4704589"/>
            <a:ext cx="147697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15 (км)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Прямокутник 12"/>
          <p:cNvSpPr/>
          <p:nvPr/>
        </p:nvSpPr>
        <p:spPr>
          <a:xfrm>
            <a:off x="2382176" y="2940288"/>
            <a:ext cx="41790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 за 1 зміну ІІ бригада.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Прямокутник 12"/>
          <p:cNvSpPr/>
          <p:nvPr/>
        </p:nvSpPr>
        <p:spPr>
          <a:xfrm>
            <a:off x="2413657" y="4117924"/>
            <a:ext cx="41160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 за 1 зміну 2 бригади.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02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39" grpId="0" animBg="1"/>
      <p:bldP spid="41" grpId="0" animBg="1"/>
      <p:bldP spid="36" grpId="0" animBg="1"/>
      <p:bldP spid="37" grpId="0" animBg="1"/>
      <p:bldP spid="38" grpId="0" animBg="1"/>
      <p:bldP spid="40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449" y="1400121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угольник 4"/>
          <p:cNvSpPr/>
          <p:nvPr/>
        </p:nvSpPr>
        <p:spPr>
          <a:xfrm>
            <a:off x="1418457" y="634111"/>
            <a:ext cx="9498110" cy="7660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Виконай дії з іменованими </a:t>
            </a:r>
            <a:r>
              <a:rPr lang="ru-RU" sz="4000" b="1" dirty="0" smtClean="0">
                <a:solidFill>
                  <a:schemeClr val="bg1"/>
                </a:solidFill>
              </a:rPr>
              <a:t>числами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413648" y="2424140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61957" y="2401167"/>
            <a:ext cx="454720" cy="567792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3419993" y="4604102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2368421" y="4637117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3450207" y="3879251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4202609" y="2486878"/>
            <a:ext cx="63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948935" y="3334649"/>
            <a:ext cx="312405" cy="281731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560923" y="2449493"/>
            <a:ext cx="454720" cy="567792"/>
          </a:xfrm>
          <a:prstGeom prst="rect">
            <a:avLst/>
          </a:prstGeom>
        </p:spPr>
      </p:pic>
      <p:sp>
        <p:nvSpPr>
          <p:cNvPr id="23" name="Прямокутник 22"/>
          <p:cNvSpPr/>
          <p:nvPr/>
        </p:nvSpPr>
        <p:spPr>
          <a:xfrm>
            <a:off x="6737264" y="2440935"/>
            <a:ext cx="544987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</a:p>
        </p:txBody>
      </p:sp>
      <p:sp>
        <p:nvSpPr>
          <p:cNvPr id="25" name="Прямокутник 24"/>
          <p:cNvSpPr/>
          <p:nvPr/>
        </p:nvSpPr>
        <p:spPr>
          <a:xfrm>
            <a:off x="2469671" y="3146714"/>
            <a:ext cx="753241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sp>
        <p:nvSpPr>
          <p:cNvPr id="26" name="Прямокутник 25"/>
          <p:cNvSpPr/>
          <p:nvPr/>
        </p:nvSpPr>
        <p:spPr>
          <a:xfrm>
            <a:off x="2316125" y="2470291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308801" y="3181733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37531" y="2433493"/>
            <a:ext cx="454720" cy="567792"/>
          </a:xfrm>
          <a:prstGeom prst="rect">
            <a:avLst/>
          </a:prstGeom>
        </p:spPr>
      </p:pic>
      <p:sp>
        <p:nvSpPr>
          <p:cNvPr id="27" name="Прямокутник 26"/>
          <p:cNvSpPr/>
          <p:nvPr/>
        </p:nvSpPr>
        <p:spPr>
          <a:xfrm>
            <a:off x="2357113" y="388782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73608" y="2620268"/>
            <a:ext cx="312405" cy="281731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89517" y="2610145"/>
            <a:ext cx="312405" cy="281731"/>
          </a:xfrm>
          <a:prstGeom prst="rect">
            <a:avLst/>
          </a:prstGeom>
        </p:spPr>
      </p:pic>
      <p:sp>
        <p:nvSpPr>
          <p:cNvPr id="31" name="Прямокутник 30"/>
          <p:cNvSpPr/>
          <p:nvPr/>
        </p:nvSpPr>
        <p:spPr>
          <a:xfrm>
            <a:off x="9050634" y="2468678"/>
            <a:ext cx="544987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</a:p>
        </p:txBody>
      </p:sp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870077" y="3350333"/>
            <a:ext cx="312405" cy="281731"/>
          </a:xfrm>
          <a:prstGeom prst="rect">
            <a:avLst/>
          </a:prstGeom>
        </p:spPr>
      </p:pic>
      <p:sp>
        <p:nvSpPr>
          <p:cNvPr id="37" name="Прямокутник 36"/>
          <p:cNvSpPr/>
          <p:nvPr/>
        </p:nvSpPr>
        <p:spPr>
          <a:xfrm>
            <a:off x="8601922" y="3190184"/>
            <a:ext cx="752665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6395097" y="3198744"/>
            <a:ext cx="752665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692215" y="3160167"/>
            <a:ext cx="454720" cy="567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3197" y="382611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52243" y="4636165"/>
            <a:ext cx="454720" cy="567792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2821033" y="2420358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865608" y="2471946"/>
            <a:ext cx="454720" cy="567792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70103" y="3885423"/>
            <a:ext cx="454720" cy="567792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692215" y="2449493"/>
            <a:ext cx="454720" cy="567792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3250366" y="3090347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prstClr val="black"/>
                </a:solidFill>
              </a:rPr>
              <a:t>:</a:t>
            </a:r>
            <a:endParaRPr lang="uk-UA" dirty="0"/>
          </a:p>
        </p:txBody>
      </p:sp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954778" y="4769839"/>
            <a:ext cx="312405" cy="28173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570927" y="3191819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247962" y="3181733"/>
            <a:ext cx="454720" cy="567792"/>
          </a:xfrm>
          <a:prstGeom prst="rect">
            <a:avLst/>
          </a:prstGeom>
        </p:spPr>
      </p:pic>
      <p:sp>
        <p:nvSpPr>
          <p:cNvPr id="24" name="Прямокутник 23"/>
          <p:cNvSpPr/>
          <p:nvPr/>
        </p:nvSpPr>
        <p:spPr>
          <a:xfrm>
            <a:off x="7179795" y="2382399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dirty="0">
                <a:solidFill>
                  <a:prstClr val="black"/>
                </a:solidFill>
              </a:rPr>
              <a:t>:</a:t>
            </a:r>
            <a:endParaRPr lang="uk-UA" dirty="0">
              <a:solidFill>
                <a:prstClr val="black"/>
              </a:solidFill>
            </a:endParaRPr>
          </a:p>
        </p:txBody>
      </p:sp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144186" y="3885423"/>
            <a:ext cx="454720" cy="56779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890204" y="4051153"/>
            <a:ext cx="312405" cy="28173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159848" y="2497766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47602" y="3133155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57534" y="3870842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09716" y="2440935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8580738" y="2471946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240569" y="3888974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33707" y="4603652"/>
            <a:ext cx="454720" cy="56779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79043" y="4618234"/>
            <a:ext cx="454720" cy="567792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2913039" y="4587465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149172" y="4618234"/>
            <a:ext cx="454720" cy="56779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058959" y="3198744"/>
            <a:ext cx="454720" cy="567792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7145415" y="3137174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487692" y="3173897"/>
            <a:ext cx="454720" cy="567792"/>
          </a:xfrm>
          <a:prstGeom prst="rect">
            <a:avLst/>
          </a:prstGeom>
        </p:spPr>
      </p:pic>
      <p:sp>
        <p:nvSpPr>
          <p:cNvPr id="73" name="Прямокутник 72"/>
          <p:cNvSpPr/>
          <p:nvPr/>
        </p:nvSpPr>
        <p:spPr>
          <a:xfrm>
            <a:off x="4592935" y="3183060"/>
            <a:ext cx="753241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</a:p>
        </p:txBody>
      </p:sp>
      <p:sp>
        <p:nvSpPr>
          <p:cNvPr id="7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Ст.115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№643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47" y="3607069"/>
            <a:ext cx="361403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94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7" grpId="0"/>
      <p:bldP spid="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" y="3861842"/>
            <a:ext cx="12184063" cy="25462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67225" y="465246"/>
            <a:ext cx="9893357" cy="7467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Знайди периметр квадрата зі стороною 8 </a:t>
            </a:r>
            <a:r>
              <a:rPr lang="ru-RU" sz="3600" b="1" dirty="0" smtClean="0">
                <a:solidFill>
                  <a:schemeClr val="bg1"/>
                </a:solidFill>
              </a:rPr>
              <a:t>мм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1167225" y="1557586"/>
            <a:ext cx="2355146" cy="20455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3588808" y="2287924"/>
            <a:ext cx="9797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8мм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7225" y="4077866"/>
            <a:ext cx="476102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Р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625444" y="4321809"/>
            <a:ext cx="312405" cy="28173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996504" y="4183445"/>
            <a:ext cx="454720" cy="56779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305812" y="4178779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612570" y="4181300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884589" y="4178779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63612" y="4320200"/>
            <a:ext cx="312405" cy="28173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575573" y="4325366"/>
            <a:ext cx="420932" cy="27656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859374" y="4377943"/>
            <a:ext cx="420932" cy="27656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185601" y="4374973"/>
            <a:ext cx="420932" cy="27656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16721" y="4178779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020329" y="4163481"/>
            <a:ext cx="454720" cy="5677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41278" y="4137825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4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Ст.116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№644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95487" y="4748407"/>
            <a:ext cx="476102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/>
              <a:t>Р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653706" y="4992350"/>
            <a:ext cx="312405" cy="28173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912851" y="4849320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606533" y="4853680"/>
            <a:ext cx="454720" cy="567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52438" y="4827385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008561" y="5001016"/>
            <a:ext cx="312405" cy="28173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277393" y="4871307"/>
            <a:ext cx="454720" cy="56779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81001" y="4856009"/>
            <a:ext cx="454720" cy="567792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901950" y="483035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81568" y="2261638"/>
            <a:ext cx="29083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Р = а + а + а + а</a:t>
            </a:r>
            <a:endParaRPr lang="uk-UA" sz="32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5341278" y="2876208"/>
            <a:ext cx="161221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Р = а ∙ 4</a:t>
            </a:r>
            <a:endParaRPr lang="uk-UA" sz="3200" b="1" dirty="0"/>
          </a:p>
        </p:txBody>
      </p:sp>
      <p:sp>
        <p:nvSpPr>
          <p:cNvPr id="49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3865608" y="1265563"/>
            <a:ext cx="7050959" cy="88784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Пригадайте, що таке квадрат.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Як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знайти</a:t>
            </a:r>
            <a:r>
              <a:rPr lang="ru-RU" sz="2800" b="1" dirty="0" smtClean="0">
                <a:solidFill>
                  <a:srgbClr val="7030A0"/>
                </a:solidFill>
              </a:rPr>
              <a:t> периметр квадрата?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26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50" grpId="0"/>
      <p:bldP spid="9" grpId="0"/>
      <p:bldP spid="64" grpId="0"/>
      <p:bldP spid="65" grpId="0" animBg="1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4 Трицифрові числа\№072 - Розв’язування нерівностей\2025-12-11_205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78" y="1459175"/>
            <a:ext cx="955889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79463" y="549474"/>
            <a:ext cx="10297144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Ст.116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366" y="3660675"/>
            <a:ext cx="1943208" cy="281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21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1123479" y="1521711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8" y="175206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9" y="587645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24372" y="1722196"/>
            <a:ext cx="5236211" cy="10741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/>
              <a:t>Як </a:t>
            </a:r>
            <a:r>
              <a:rPr lang="ru-RU" sz="3200" b="1" dirty="0" err="1" smtClean="0"/>
              <a:t>знайти</a:t>
            </a:r>
            <a:r>
              <a:rPr lang="ru-RU" sz="3200" b="1" dirty="0" smtClean="0"/>
              <a:t> периметр квадрату</a:t>
            </a:r>
            <a:r>
              <a:rPr lang="uk-UA" sz="3200" b="1" dirty="0" smtClean="0"/>
              <a:t>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29" y="3251383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835533" y="3285778"/>
            <a:ext cx="5131296" cy="1044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Які числа є </a:t>
            </a:r>
            <a:r>
              <a:rPr lang="uk-UA" sz="3200" b="1" dirty="0" err="1" smtClean="0"/>
              <a:t>розв’язком</a:t>
            </a:r>
            <a:r>
              <a:rPr lang="uk-UA" sz="3200" b="1" dirty="0" smtClean="0"/>
              <a:t> нерівності </a:t>
            </a:r>
            <a:r>
              <a:rPr lang="uk-UA" sz="3200" b="1" dirty="0" smtClean="0">
                <a:solidFill>
                  <a:srgbClr val="FFFF00"/>
                </a:solidFill>
              </a:rPr>
              <a:t>10 &lt; х &lt; 15</a:t>
            </a:r>
            <a:r>
              <a:rPr lang="uk-UA" sz="3200" b="1" dirty="0" smtClean="0"/>
              <a:t>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50" y="4690579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854454" y="4725938"/>
            <a:ext cx="5104176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51850" y="4130452"/>
            <a:ext cx="2979941" cy="203564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rgbClr val="7030A0"/>
                </a:solidFill>
              </a:rPr>
              <a:t>Приготуйте циркуль на наступний урок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279" y="397238"/>
            <a:ext cx="9606279" cy="6806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«Мій олівець»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8280" y="1430102"/>
            <a:ext cx="1978711" cy="296636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09" y="1430102"/>
            <a:ext cx="1925404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07914" y="1430103"/>
            <a:ext cx="2482383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877" y="1430103"/>
            <a:ext cx="1733155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3736" y="4586061"/>
            <a:ext cx="1710893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2378" y="4596544"/>
            <a:ext cx="17358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було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6240" y="4577935"/>
            <a:ext cx="2524057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Маю почуття успіху!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6327" y="4616480"/>
            <a:ext cx="2304256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Готовий до нових знань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8278" y="549474"/>
            <a:ext cx="9606279" cy="68069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8280" y="1430104"/>
            <a:ext cx="1978711" cy="296636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79" y="1449495"/>
            <a:ext cx="1751459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07914" y="1430105"/>
            <a:ext cx="2482383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071" y="1430104"/>
            <a:ext cx="1606397" cy="305823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3736" y="4586063"/>
            <a:ext cx="1710893" cy="1055608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4238" y="4596546"/>
            <a:ext cx="173586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буде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411" y="4581696"/>
            <a:ext cx="2808312" cy="105560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 почуття успіху!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2256" y="4625773"/>
            <a:ext cx="2280335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Отримаю гарні емоції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5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Ст.115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31" y="4459594"/>
            <a:ext cx="1583168" cy="214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3 клас\03 МАТЕМ\1 Листопад\4 Трицифрові числа\№071 - Розв’язування нерівностей. Дії з іменованими числами. Розв’язування задач\2025-12-10_212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0" y="1468439"/>
            <a:ext cx="10430784" cy="24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29843579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5447" y="505289"/>
            <a:ext cx="9629079" cy="73874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Допоможи песику знайти свою сосиску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439" y="1158212"/>
            <a:ext cx="1820164" cy="1913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EBEF2F-CC06-463C-B057-F11DB5096A94}"/>
              </a:ext>
            </a:extLst>
          </p:cNvPr>
          <p:cNvSpPr txBox="1"/>
          <p:nvPr/>
        </p:nvSpPr>
        <p:spPr>
          <a:xfrm>
            <a:off x="7388175" y="1505495"/>
            <a:ext cx="140444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</a:rPr>
              <a:t>С ˂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0238869-9047-4185-96B2-30C6E5B3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835447" y="1341857"/>
            <a:ext cx="1616227" cy="10351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3D2E54B-9B26-4E03-8001-0F4DA52D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3104509" y="1340782"/>
            <a:ext cx="1616227" cy="10351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6DBE1F0-1EBB-4A69-9E60-2324F316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5405049" y="1341856"/>
            <a:ext cx="1616227" cy="103516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0597466-B54A-47DA-A8D4-AE34E800275C}"/>
              </a:ext>
            </a:extLst>
          </p:cNvPr>
          <p:cNvSpPr txBox="1"/>
          <p:nvPr/>
        </p:nvSpPr>
        <p:spPr>
          <a:xfrm>
            <a:off x="1845778" y="2061642"/>
            <a:ext cx="7920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CA99AF4-EB15-4669-ACB0-49CDB35CA2FE}"/>
              </a:ext>
            </a:extLst>
          </p:cNvPr>
          <p:cNvSpPr txBox="1"/>
          <p:nvPr/>
        </p:nvSpPr>
        <p:spPr>
          <a:xfrm>
            <a:off x="3912623" y="2205658"/>
            <a:ext cx="7920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D83B41C-8388-4038-A85E-52D9CE3DA814}"/>
              </a:ext>
            </a:extLst>
          </p:cNvPr>
          <p:cNvSpPr txBox="1"/>
          <p:nvPr/>
        </p:nvSpPr>
        <p:spPr>
          <a:xfrm>
            <a:off x="6399041" y="2049742"/>
            <a:ext cx="7920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439" y="2913544"/>
            <a:ext cx="1820164" cy="19136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3EBEF2F-CC06-463C-B057-F11DB5096A94}"/>
              </a:ext>
            </a:extLst>
          </p:cNvPr>
          <p:cNvSpPr txBox="1"/>
          <p:nvPr/>
        </p:nvSpPr>
        <p:spPr>
          <a:xfrm>
            <a:off x="7388175" y="3258890"/>
            <a:ext cx="15859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</a:rPr>
              <a:t>С ˂ </a:t>
            </a:r>
            <a:r>
              <a:rPr lang="uk-UA" sz="4000" dirty="0" smtClean="0">
                <a:solidFill>
                  <a:schemeClr val="bg1"/>
                </a:solidFill>
              </a:rPr>
              <a:t>10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0238869-9047-4185-96B2-30C6E5B3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761656" y="3095252"/>
            <a:ext cx="1616227" cy="10351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3D2E54B-9B26-4E03-8001-0F4DA52D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3030718" y="3094177"/>
            <a:ext cx="1616227" cy="10351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6DBE1F0-1EBB-4A69-9E60-2324F316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5331258" y="3095251"/>
            <a:ext cx="1616227" cy="10351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0597466-B54A-47DA-A8D4-AE34E800275C}"/>
              </a:ext>
            </a:extLst>
          </p:cNvPr>
          <p:cNvSpPr txBox="1"/>
          <p:nvPr/>
        </p:nvSpPr>
        <p:spPr>
          <a:xfrm>
            <a:off x="1771987" y="3815037"/>
            <a:ext cx="7920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15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CA99AF4-EB15-4669-ACB0-49CDB35CA2FE}"/>
              </a:ext>
            </a:extLst>
          </p:cNvPr>
          <p:cNvSpPr txBox="1"/>
          <p:nvPr/>
        </p:nvSpPr>
        <p:spPr>
          <a:xfrm>
            <a:off x="3838832" y="3959053"/>
            <a:ext cx="7920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25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D83B41C-8388-4038-A85E-52D9CE3DA814}"/>
              </a:ext>
            </a:extLst>
          </p:cNvPr>
          <p:cNvSpPr txBox="1"/>
          <p:nvPr/>
        </p:nvSpPr>
        <p:spPr>
          <a:xfrm>
            <a:off x="6325250" y="3803137"/>
            <a:ext cx="7920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7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439" y="4702866"/>
            <a:ext cx="1820164" cy="19136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3EBEF2F-CC06-463C-B057-F11DB5096A94}"/>
              </a:ext>
            </a:extLst>
          </p:cNvPr>
          <p:cNvSpPr txBox="1"/>
          <p:nvPr/>
        </p:nvSpPr>
        <p:spPr>
          <a:xfrm>
            <a:off x="7388175" y="4877651"/>
            <a:ext cx="15859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</a:rPr>
              <a:t>С </a:t>
            </a:r>
            <a:r>
              <a:rPr lang="uk-UA" sz="4000" dirty="0" smtClean="0">
                <a:solidFill>
                  <a:schemeClr val="bg1"/>
                </a:solidFill>
              </a:rPr>
              <a:t>&gt; 5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0238869-9047-4185-96B2-30C6E5B3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761656" y="4714013"/>
            <a:ext cx="1616227" cy="103516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3D2E54B-9B26-4E03-8001-0F4DA52D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3030718" y="4712938"/>
            <a:ext cx="1616227" cy="10351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A6DBE1F0-1EBB-4A69-9E60-2324F316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5331258" y="4714012"/>
            <a:ext cx="1616227" cy="10351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0597466-B54A-47DA-A8D4-AE34E800275C}"/>
              </a:ext>
            </a:extLst>
          </p:cNvPr>
          <p:cNvSpPr txBox="1"/>
          <p:nvPr/>
        </p:nvSpPr>
        <p:spPr>
          <a:xfrm>
            <a:off x="1771987" y="5433798"/>
            <a:ext cx="7920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3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CA99AF4-EB15-4669-ACB0-49CDB35CA2FE}"/>
              </a:ext>
            </a:extLst>
          </p:cNvPr>
          <p:cNvSpPr txBox="1"/>
          <p:nvPr/>
        </p:nvSpPr>
        <p:spPr>
          <a:xfrm>
            <a:off x="3838832" y="5577814"/>
            <a:ext cx="7920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10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D83B41C-8388-4038-A85E-52D9CE3DA814}"/>
              </a:ext>
            </a:extLst>
          </p:cNvPr>
          <p:cNvSpPr txBox="1"/>
          <p:nvPr/>
        </p:nvSpPr>
        <p:spPr>
          <a:xfrm>
            <a:off x="6325250" y="5421898"/>
            <a:ext cx="7920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1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25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6" grpId="0" animBg="1"/>
      <p:bldP spid="17" grpId="0" animBg="1"/>
      <p:bldP spid="24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5447" y="505289"/>
            <a:ext cx="9629079" cy="73874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Допоможи песику знайти свою сосиску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439" y="1158212"/>
            <a:ext cx="1820164" cy="1913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EBEF2F-CC06-463C-B057-F11DB5096A94}"/>
              </a:ext>
            </a:extLst>
          </p:cNvPr>
          <p:cNvSpPr txBox="1"/>
          <p:nvPr/>
        </p:nvSpPr>
        <p:spPr>
          <a:xfrm>
            <a:off x="7388175" y="1505495"/>
            <a:ext cx="15859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</a:rPr>
              <a:t>С ˂ </a:t>
            </a:r>
            <a:r>
              <a:rPr lang="uk-UA" sz="4000" dirty="0" smtClean="0">
                <a:solidFill>
                  <a:schemeClr val="bg1"/>
                </a:solidFill>
              </a:rPr>
              <a:t>25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0238869-9047-4185-96B2-30C6E5B3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835447" y="1341857"/>
            <a:ext cx="1616227" cy="10351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3D2E54B-9B26-4E03-8001-0F4DA52D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3104509" y="1340782"/>
            <a:ext cx="1616227" cy="10351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6DBE1F0-1EBB-4A69-9E60-2324F316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5405049" y="1341856"/>
            <a:ext cx="1616227" cy="103516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0597466-B54A-47DA-A8D4-AE34E800275C}"/>
              </a:ext>
            </a:extLst>
          </p:cNvPr>
          <p:cNvSpPr txBox="1"/>
          <p:nvPr/>
        </p:nvSpPr>
        <p:spPr>
          <a:xfrm>
            <a:off x="1845778" y="2061642"/>
            <a:ext cx="7920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24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CA99AF4-EB15-4669-ACB0-49CDB35CA2FE}"/>
              </a:ext>
            </a:extLst>
          </p:cNvPr>
          <p:cNvSpPr txBox="1"/>
          <p:nvPr/>
        </p:nvSpPr>
        <p:spPr>
          <a:xfrm>
            <a:off x="3912623" y="2205658"/>
            <a:ext cx="7920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30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D83B41C-8388-4038-A85E-52D9CE3DA814}"/>
              </a:ext>
            </a:extLst>
          </p:cNvPr>
          <p:cNvSpPr txBox="1"/>
          <p:nvPr/>
        </p:nvSpPr>
        <p:spPr>
          <a:xfrm>
            <a:off x="6325250" y="2049742"/>
            <a:ext cx="106292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100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439" y="2913544"/>
            <a:ext cx="1820164" cy="19136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3EBEF2F-CC06-463C-B057-F11DB5096A94}"/>
              </a:ext>
            </a:extLst>
          </p:cNvPr>
          <p:cNvSpPr txBox="1"/>
          <p:nvPr/>
        </p:nvSpPr>
        <p:spPr>
          <a:xfrm>
            <a:off x="7388175" y="3258890"/>
            <a:ext cx="15859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</a:rPr>
              <a:t>С </a:t>
            </a:r>
            <a:r>
              <a:rPr lang="uk-UA" sz="4000" dirty="0" smtClean="0">
                <a:solidFill>
                  <a:schemeClr val="bg1"/>
                </a:solidFill>
              </a:rPr>
              <a:t>&gt; 20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0238869-9047-4185-96B2-30C6E5B3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761656" y="3095252"/>
            <a:ext cx="1616227" cy="10351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3D2E54B-9B26-4E03-8001-0F4DA52D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3030718" y="3094177"/>
            <a:ext cx="1616227" cy="10351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6DBE1F0-1EBB-4A69-9E60-2324F316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5331258" y="3095251"/>
            <a:ext cx="1616227" cy="10351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0597466-B54A-47DA-A8D4-AE34E800275C}"/>
              </a:ext>
            </a:extLst>
          </p:cNvPr>
          <p:cNvSpPr txBox="1"/>
          <p:nvPr/>
        </p:nvSpPr>
        <p:spPr>
          <a:xfrm>
            <a:off x="1771987" y="3815037"/>
            <a:ext cx="7920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19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CA99AF4-EB15-4669-ACB0-49CDB35CA2FE}"/>
              </a:ext>
            </a:extLst>
          </p:cNvPr>
          <p:cNvSpPr txBox="1"/>
          <p:nvPr/>
        </p:nvSpPr>
        <p:spPr>
          <a:xfrm>
            <a:off x="3838832" y="3959053"/>
            <a:ext cx="7920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21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D83B41C-8388-4038-A85E-52D9CE3DA814}"/>
              </a:ext>
            </a:extLst>
          </p:cNvPr>
          <p:cNvSpPr txBox="1"/>
          <p:nvPr/>
        </p:nvSpPr>
        <p:spPr>
          <a:xfrm>
            <a:off x="6325250" y="3803137"/>
            <a:ext cx="7920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1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F441B65-1F45-4394-A242-EC7C909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439" y="4702866"/>
            <a:ext cx="1820164" cy="19136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3EBEF2F-CC06-463C-B057-F11DB5096A94}"/>
              </a:ext>
            </a:extLst>
          </p:cNvPr>
          <p:cNvSpPr txBox="1"/>
          <p:nvPr/>
        </p:nvSpPr>
        <p:spPr>
          <a:xfrm>
            <a:off x="7388175" y="4877651"/>
            <a:ext cx="1800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</a:rPr>
              <a:t>С </a:t>
            </a:r>
            <a:r>
              <a:rPr lang="uk-UA" sz="4000" dirty="0" smtClean="0">
                <a:solidFill>
                  <a:schemeClr val="bg1"/>
                </a:solidFill>
              </a:rPr>
              <a:t>&gt; 100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0238869-9047-4185-96B2-30C6E5B3E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761656" y="4714013"/>
            <a:ext cx="1616227" cy="103516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C3D2E54B-9B26-4E03-8001-0F4DA52D9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3030718" y="4712938"/>
            <a:ext cx="1616227" cy="10351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A6DBE1F0-1EBB-4A69-9E60-2324F3169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82" b="18798"/>
          <a:stretch/>
        </p:blipFill>
        <p:spPr>
          <a:xfrm>
            <a:off x="5331258" y="4714012"/>
            <a:ext cx="1616227" cy="10351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0597466-B54A-47DA-A8D4-AE34E800275C}"/>
              </a:ext>
            </a:extLst>
          </p:cNvPr>
          <p:cNvSpPr txBox="1"/>
          <p:nvPr/>
        </p:nvSpPr>
        <p:spPr>
          <a:xfrm>
            <a:off x="1771987" y="5433798"/>
            <a:ext cx="7920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99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CA99AF4-EB15-4669-ACB0-49CDB35CA2FE}"/>
              </a:ext>
            </a:extLst>
          </p:cNvPr>
          <p:cNvSpPr txBox="1"/>
          <p:nvPr/>
        </p:nvSpPr>
        <p:spPr>
          <a:xfrm>
            <a:off x="3838832" y="5577814"/>
            <a:ext cx="86588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21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D83B41C-8388-4038-A85E-52D9CE3DA814}"/>
              </a:ext>
            </a:extLst>
          </p:cNvPr>
          <p:cNvSpPr txBox="1"/>
          <p:nvPr/>
        </p:nvSpPr>
        <p:spPr>
          <a:xfrm>
            <a:off x="6325249" y="5421898"/>
            <a:ext cx="106292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101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04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6" grpId="0" animBg="1"/>
      <p:bldP spid="18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t="323" r="58954" b="68145"/>
          <a:stretch/>
        </p:blipFill>
        <p:spPr>
          <a:xfrm>
            <a:off x="503845" y="1380139"/>
            <a:ext cx="11093031" cy="48211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810274" y="549474"/>
            <a:ext cx="9011686" cy="7447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uk-UA" sz="4000" b="1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Каліграфічна хвилинка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  <a:p>
            <a:pPr algn="ctr"/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032598" y="1793096"/>
            <a:ext cx="5672987" cy="19533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525966" y="1783859"/>
            <a:ext cx="454720" cy="5677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878226" y="178385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51471" y="343761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5" name="Округлений прямокутник 4"/>
          <p:cNvSpPr/>
          <p:nvPr/>
        </p:nvSpPr>
        <p:spPr>
          <a:xfrm>
            <a:off x="1184012" y="4142227"/>
            <a:ext cx="6811875" cy="11486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Запишіть </a:t>
            </a:r>
            <a:r>
              <a:rPr lang="uk-UA" sz="3200" b="1" dirty="0"/>
              <a:t>каліграфічно всі </a:t>
            </a:r>
            <a:r>
              <a:rPr lang="uk-UA" sz="3200" b="1" dirty="0" err="1"/>
              <a:t>розв</a:t>
            </a:r>
            <a:r>
              <a:rPr lang="uk-UA" sz="3200" b="1" dirty="0" err="1">
                <a:sym typeface="Symbol" panose="05050102010706020507" pitchFamily="18" charset="2"/>
              </a:rPr>
              <a:t>язки</a:t>
            </a:r>
            <a:r>
              <a:rPr lang="uk-UA" sz="3200" b="1" dirty="0">
                <a:sym typeface="Symbol" panose="05050102010706020507" pitchFamily="18" charset="2"/>
              </a:rPr>
              <a:t> </a:t>
            </a:r>
            <a:r>
              <a:rPr lang="uk-UA" sz="3200" b="1" dirty="0" smtClean="0">
                <a:sym typeface="Symbol" panose="05050102010706020507" pitchFamily="18" charset="2"/>
              </a:rPr>
              <a:t>нерівності   </a:t>
            </a:r>
            <a:r>
              <a:rPr lang="uk-UA" sz="3600" b="1" dirty="0" smtClean="0">
                <a:solidFill>
                  <a:srgbClr val="0070C0"/>
                </a:solidFill>
                <a:sym typeface="Symbol" panose="05050102010706020507" pitchFamily="18" charset="2"/>
              </a:rPr>
              <a:t>х </a:t>
            </a:r>
            <a:r>
              <a:rPr lang="uk-UA" sz="3600" b="1" dirty="0">
                <a:solidFill>
                  <a:srgbClr val="0070C0"/>
                </a:solidFill>
                <a:sym typeface="Symbol" panose="05050102010706020507" pitchFamily="18" charset="2"/>
              </a:rPr>
              <a:t>˂ 8</a:t>
            </a:r>
            <a:endParaRPr lang="uk-UA" sz="3600" b="1" dirty="0">
              <a:solidFill>
                <a:srgbClr val="0070C0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915567" y="3457756"/>
            <a:ext cx="510644" cy="6376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5581883" y="1872000"/>
            <a:ext cx="2088000" cy="864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771989" y="3457757"/>
            <a:ext cx="510644" cy="63762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16667" y="3442799"/>
            <a:ext cx="557246" cy="69581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386049" y="3469286"/>
            <a:ext cx="492177" cy="61456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289586" y="3457757"/>
            <a:ext cx="483319" cy="603504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87723" y="3457757"/>
            <a:ext cx="492178" cy="61456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020034" y="3482048"/>
            <a:ext cx="445132" cy="565982"/>
          </a:xfrm>
          <a:prstGeom prst="rect">
            <a:avLst/>
          </a:prstGeom>
        </p:spPr>
      </p:pic>
      <p:pic>
        <p:nvPicPr>
          <p:cNvPr id="32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721" y="1243726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051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r="19634" b="26478"/>
          <a:stretch/>
        </p:blipFill>
        <p:spPr>
          <a:xfrm>
            <a:off x="1152352" y="4619255"/>
            <a:ext cx="9792000" cy="187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52352" y="534854"/>
            <a:ext cx="9768869" cy="662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Збільште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на 700 </a:t>
            </a:r>
            <a:r>
              <a:rPr lang="ru-RU" sz="4000" b="1" dirty="0" err="1">
                <a:solidFill>
                  <a:schemeClr val="bg1"/>
                </a:solidFill>
              </a:rPr>
              <a:t>кожне</a:t>
            </a:r>
            <a:r>
              <a:rPr lang="ru-RU" sz="4000" b="1" dirty="0">
                <a:solidFill>
                  <a:schemeClr val="bg1"/>
                </a:solidFill>
              </a:rPr>
              <a:t> число в </a:t>
            </a:r>
            <a:r>
              <a:rPr lang="ru-RU" sz="4000" b="1" dirty="0" err="1" smtClean="0">
                <a:solidFill>
                  <a:schemeClr val="bg1"/>
                </a:solidFill>
              </a:rPr>
              <a:t>таблиці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27" y="1240241"/>
            <a:ext cx="9714694" cy="644314"/>
          </a:xfrm>
          <a:prstGeom prst="rect">
            <a:avLst/>
          </a:prstGeom>
        </p:spPr>
      </p:pic>
      <p:sp>
        <p:nvSpPr>
          <p:cNvPr id="4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642716" y="1811647"/>
            <a:ext cx="965304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740</a:t>
            </a:r>
          </a:p>
        </p:txBody>
      </p:sp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168463" y="1811646"/>
            <a:ext cx="965304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707</a:t>
            </a:r>
          </a:p>
        </p:txBody>
      </p:sp>
      <p:sp>
        <p:nvSpPr>
          <p:cNvPr id="4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766877" y="1811647"/>
            <a:ext cx="965304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780</a:t>
            </a:r>
          </a:p>
        </p:txBody>
      </p:sp>
      <p:sp>
        <p:nvSpPr>
          <p:cNvPr id="4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6360272" y="1844281"/>
            <a:ext cx="965304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799</a:t>
            </a:r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990961" y="1844280"/>
            <a:ext cx="965304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713</a:t>
            </a:r>
          </a:p>
        </p:txBody>
      </p:sp>
      <p:sp>
        <p:nvSpPr>
          <p:cNvPr id="5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528786" y="1844280"/>
            <a:ext cx="965304" cy="6725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750</a:t>
            </a:r>
          </a:p>
        </p:txBody>
      </p:sp>
      <p:sp>
        <p:nvSpPr>
          <p:cNvPr id="52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1206527" y="3141762"/>
            <a:ext cx="6836131" cy="67529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Запишіть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відповіді</a:t>
            </a:r>
            <a:r>
              <a:rPr lang="ru-RU" sz="2800" b="1" dirty="0">
                <a:solidFill>
                  <a:srgbClr val="7030A0"/>
                </a:solidFill>
              </a:rPr>
              <a:t> в порядку </a:t>
            </a:r>
            <a:r>
              <a:rPr lang="ru-RU" sz="2800" b="1" dirty="0" err="1" smtClean="0">
                <a:solidFill>
                  <a:srgbClr val="7030A0"/>
                </a:solidFill>
              </a:rPr>
              <a:t>збільшення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586764" y="5312639"/>
            <a:ext cx="420547" cy="5347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283170" y="5323292"/>
            <a:ext cx="420547" cy="5347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828234" y="5290285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135999" y="5334411"/>
            <a:ext cx="420547" cy="5347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732181" y="5319073"/>
            <a:ext cx="420547" cy="53472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366509" y="5328669"/>
            <a:ext cx="420547" cy="53472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934432" y="5350148"/>
            <a:ext cx="420547" cy="53472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84545" y="5312640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38248" y="5323292"/>
            <a:ext cx="454720" cy="56779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72454" y="5323291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91620" y="5279516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71145" y="5308675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340022" y="5271360"/>
            <a:ext cx="454720" cy="56779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50112" y="5317409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757196" y="5271359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512398" y="5323292"/>
            <a:ext cx="420547" cy="53472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190326" y="5308675"/>
            <a:ext cx="454720" cy="56779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848803" y="5306756"/>
            <a:ext cx="454720" cy="567792"/>
          </a:xfrm>
          <a:prstGeom prst="rect">
            <a:avLst/>
          </a:prstGeom>
        </p:spPr>
      </p:pic>
      <p:sp>
        <p:nvSpPr>
          <p:cNvPr id="5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Ст.115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№638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87891" y="2672312"/>
            <a:ext cx="2321452" cy="228949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36499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6958" y="514337"/>
            <a:ext cx="9511740" cy="55379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Розв’яжіть рівняння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377902" y="1265563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1" y="4381349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5688" y="4758489"/>
            <a:ext cx="184611" cy="8311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48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7201" y="-635120"/>
            <a:ext cx="456942" cy="57320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9210773" y="1494334"/>
            <a:ext cx="29988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10271" y="3775826"/>
            <a:ext cx="454720" cy="56779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200597" y="3062103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940133" y="4519840"/>
            <a:ext cx="420547" cy="534723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596138" y="3808895"/>
            <a:ext cx="420547" cy="534723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834981" y="3808895"/>
            <a:ext cx="420547" cy="534723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085981" y="4519840"/>
            <a:ext cx="420547" cy="534723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64409" y="4482796"/>
            <a:ext cx="454720" cy="567792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84790" y="5200645"/>
            <a:ext cx="454720" cy="56779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326718" y="2350130"/>
            <a:ext cx="454720" cy="56779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334811" y="3041960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504580" y="5187453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504580" y="2318055"/>
            <a:ext cx="454720" cy="56779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800784" y="2335528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243202" y="2517381"/>
            <a:ext cx="302667" cy="272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2233" y="2169961"/>
            <a:ext cx="434451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798036" y="-635120"/>
            <a:ext cx="312405" cy="28173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947428" y="2450195"/>
            <a:ext cx="312405" cy="28173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652007" y="2350129"/>
            <a:ext cx="454720" cy="567792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470268" y="2860276"/>
            <a:ext cx="434451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854435" y="3146336"/>
            <a:ext cx="312405" cy="28173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553591" y="3030934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982585" y="3177925"/>
            <a:ext cx="302667" cy="27294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664233" y="3019591"/>
            <a:ext cx="454720" cy="567792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420986" y="3610546"/>
            <a:ext cx="434451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855004" y="3872911"/>
            <a:ext cx="312405" cy="28173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453347" y="4488544"/>
            <a:ext cx="454720" cy="56779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807107" y="4507413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270680" y="4586011"/>
            <a:ext cx="302667" cy="27294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91424" y="4482797"/>
            <a:ext cx="454720" cy="56779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380918" y="4627128"/>
            <a:ext cx="312405" cy="28173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029116" y="4495927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905954" y="5184437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840528" y="5193381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199248" y="5317598"/>
            <a:ext cx="312405" cy="281731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5034869" y="2179710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569485" y="2450195"/>
            <a:ext cx="312405" cy="28173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475470" y="2450195"/>
            <a:ext cx="302667" cy="272949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35868" y="2350129"/>
            <a:ext cx="454720" cy="56779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31331" y="2360292"/>
            <a:ext cx="454720" cy="56779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929190" y="2318182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81374" y="2315750"/>
            <a:ext cx="454720" cy="567792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5027534" y="2897415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465727" y="3168659"/>
            <a:ext cx="312405" cy="28173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03193" y="3056501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8783" y="3050201"/>
            <a:ext cx="454720" cy="56779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479206" y="3196162"/>
            <a:ext cx="420932" cy="276565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940851" y="3050201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313477" y="4460037"/>
            <a:ext cx="454720" cy="567792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257819" y="3064059"/>
            <a:ext cx="454720" cy="567792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5063765" y="3600022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516599" y="3872911"/>
            <a:ext cx="312405" cy="28173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802307" y="3755516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87183" y="375929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127969" y="4503733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83182" y="4503733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823788" y="4568114"/>
            <a:ext cx="302667" cy="272949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510211" y="4495927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202124" y="4469500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948730" y="4611977"/>
            <a:ext cx="312405" cy="28173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39491" y="4451588"/>
            <a:ext cx="454720" cy="56779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30220" y="5203187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493462" y="5184262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74779" y="5310791"/>
            <a:ext cx="312405" cy="28173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11478" y="5196447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544196" y="5177270"/>
            <a:ext cx="454720" cy="567792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8617182" y="2222035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000307" y="2505905"/>
            <a:ext cx="420932" cy="276565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464849" y="2350129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800807" y="2335524"/>
            <a:ext cx="454720" cy="56779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0210534" y="2505904"/>
            <a:ext cx="312405" cy="28173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535682" y="2350128"/>
            <a:ext cx="454720" cy="56779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0818698" y="2366622"/>
            <a:ext cx="454720" cy="567792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8625238" y="2881247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118893" y="3177925"/>
            <a:ext cx="312405" cy="28173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434654" y="3055673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736165" y="3041959"/>
            <a:ext cx="454720" cy="567792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0231252" y="3155119"/>
            <a:ext cx="302667" cy="272949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524262" y="3056871"/>
            <a:ext cx="454720" cy="56779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882297" y="3041959"/>
            <a:ext cx="454720" cy="567792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8632278" y="3613737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454595" y="3776798"/>
            <a:ext cx="454720" cy="567792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120479" y="3894061"/>
            <a:ext cx="312405" cy="28173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789425" y="4495926"/>
            <a:ext cx="454720" cy="567792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395168" y="4648918"/>
            <a:ext cx="420932" cy="276565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831621" y="4474404"/>
            <a:ext cx="454720" cy="567792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0155226" y="4474404"/>
            <a:ext cx="454720" cy="567792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0534610" y="4577229"/>
            <a:ext cx="312405" cy="28173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873817" y="4479743"/>
            <a:ext cx="454720" cy="567792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1187999" y="4479742"/>
            <a:ext cx="454720" cy="567792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831621" y="5215410"/>
            <a:ext cx="454720" cy="567792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706499" y="5174611"/>
            <a:ext cx="454720" cy="567792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454596" y="5325158"/>
            <a:ext cx="312405" cy="281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5403" y="5212061"/>
            <a:ext cx="456942" cy="567108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0139376" y="5212061"/>
            <a:ext cx="454720" cy="567792"/>
          </a:xfrm>
          <a:prstGeom prst="rect">
            <a:avLst/>
          </a:prstGeom>
        </p:spPr>
      </p:pic>
      <p:cxnSp>
        <p:nvCxnSpPr>
          <p:cNvPr id="13" name="Пряма сполучна лінія 12"/>
          <p:cNvCxnSpPr/>
          <p:nvPr/>
        </p:nvCxnSpPr>
        <p:spPr>
          <a:xfrm>
            <a:off x="1567372" y="4216762"/>
            <a:ext cx="1752028" cy="395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4" name="Пряма сполучна лінія 163"/>
          <p:cNvCxnSpPr/>
          <p:nvPr/>
        </p:nvCxnSpPr>
        <p:spPr>
          <a:xfrm>
            <a:off x="5027534" y="4195256"/>
            <a:ext cx="1752028" cy="395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5" name="Пряма сполучна лінія 164"/>
          <p:cNvCxnSpPr/>
          <p:nvPr/>
        </p:nvCxnSpPr>
        <p:spPr>
          <a:xfrm>
            <a:off x="8652772" y="4195256"/>
            <a:ext cx="1752028" cy="395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0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2" y="5728654"/>
            <a:ext cx="133950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Ст.115 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№639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132" name="Рисунок 1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356" y="1056236"/>
            <a:ext cx="1986332" cy="1985723"/>
          </a:xfrm>
          <a:prstGeom prst="rect">
            <a:avLst/>
          </a:prstGeom>
        </p:spPr>
      </p:pic>
      <p:sp>
        <p:nvSpPr>
          <p:cNvPr id="134" name="Скругленный прямоугольник 37">
            <a:extLst>
              <a:ext uri="{FF2B5EF4-FFF2-40B4-BE49-F238E27FC236}">
                <a16:creationId xmlns="" xmlns:a16="http://schemas.microsoft.com/office/drawing/2014/main" id="{3380C19C-3219-4746-B49F-C3375A8BB361}"/>
              </a:ext>
            </a:extLst>
          </p:cNvPr>
          <p:cNvSpPr/>
          <p:nvPr/>
        </p:nvSpPr>
        <p:spPr>
          <a:xfrm>
            <a:off x="2270869" y="1265563"/>
            <a:ext cx="9339963" cy="67529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Пригадайте, як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знайти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від’ємник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зменшуване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доданок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36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6956</TotalTime>
  <Words>497</Words>
  <Application>Microsoft Office PowerPoint</Application>
  <PresentationFormat>Произвольный</PresentationFormat>
  <Paragraphs>172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619</cp:revision>
  <dcterms:created xsi:type="dcterms:W3CDTF">2025-08-27T14:01:18Z</dcterms:created>
  <dcterms:modified xsi:type="dcterms:W3CDTF">2025-12-15T09:40:00Z</dcterms:modified>
</cp:coreProperties>
</file>