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82" r:id="rId2"/>
    <p:sldId id="815" r:id="rId3"/>
    <p:sldId id="478" r:id="rId4"/>
    <p:sldId id="286" r:id="rId5"/>
    <p:sldId id="816" r:id="rId6"/>
    <p:sldId id="817" r:id="rId7"/>
    <p:sldId id="803" r:id="rId8"/>
    <p:sldId id="818" r:id="rId9"/>
    <p:sldId id="819" r:id="rId10"/>
    <p:sldId id="820" r:id="rId11"/>
    <p:sldId id="821" r:id="rId12"/>
    <p:sldId id="822" r:id="rId13"/>
    <p:sldId id="824" r:id="rId14"/>
    <p:sldId id="825" r:id="rId15"/>
    <p:sldId id="826" r:id="rId16"/>
    <p:sldId id="827" r:id="rId17"/>
    <p:sldId id="722" r:id="rId18"/>
    <p:sldId id="313" r:id="rId19"/>
    <p:sldId id="814" r:id="rId20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Розв’язу-вання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буквених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Креслення кола за допомогою циркуля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Розв’язу-вання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Ознайом-лення</a:t>
          </a:r>
          <a:r>
            <a:rPr lang="uk-UA" sz="3200" b="1" dirty="0" smtClean="0">
              <a:solidFill>
                <a:schemeClr val="bg1"/>
              </a:solidFill>
            </a:rPr>
            <a:t> з радіусом, циркулем 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2131" custLinFactX="231142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18705" custLinFactX="-119245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28073" custLinFactX="-119436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6114" custLinFactX="-95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500057" y="849564"/>
          <a:ext cx="4273486" cy="2574357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Ознайом-лення</a:t>
          </a:r>
          <a:r>
            <a:rPr lang="uk-UA" sz="3200" b="1" kern="1200" dirty="0" smtClean="0">
              <a:solidFill>
                <a:schemeClr val="bg1"/>
              </a:solidFill>
            </a:rPr>
            <a:t> з радіусом, циркулем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349622" y="854696"/>
        <a:ext cx="2574357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885671" y="885671"/>
          <a:ext cx="4273486" cy="2502142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502142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775198" y="786939"/>
          <a:ext cx="4273486" cy="2699607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буквених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62138" y="854696"/>
        <a:ext cx="2699607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7285887" y="807585"/>
          <a:ext cx="4273486" cy="2658314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Креслення кола за допомогою циркуля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8093473" y="854696"/>
        <a:ext cx="2658314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8" y="909514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Коло. </a:t>
            </a:r>
            <a:r>
              <a:rPr lang="ru-RU" sz="4000" b="1" dirty="0" err="1">
                <a:solidFill>
                  <a:srgbClr val="7030A0"/>
                </a:solidFill>
              </a:rPr>
              <a:t>Радіус</a:t>
            </a:r>
            <a:r>
              <a:rPr lang="ru-RU" sz="4000" b="1" dirty="0">
                <a:solidFill>
                  <a:srgbClr val="7030A0"/>
                </a:solidFill>
              </a:rPr>
              <a:t> кола. 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Задачі </a:t>
            </a:r>
            <a:r>
              <a:rPr lang="ru-RU" sz="4000" b="1" dirty="0" err="1">
                <a:solidFill>
                  <a:srgbClr val="7030A0"/>
                </a:solidFill>
              </a:rPr>
              <a:t>геометричного</a:t>
            </a:r>
            <a:r>
              <a:rPr lang="ru-RU" sz="4000" b="1" dirty="0">
                <a:solidFill>
                  <a:srgbClr val="7030A0"/>
                </a:solidFill>
              </a:rPr>
              <a:t> змісту.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Нумерація трицифрових чисел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73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2992508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7902" y="514337"/>
            <a:ext cx="9394649" cy="7029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Знайдіть</a:t>
            </a:r>
            <a: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значення </a:t>
            </a:r>
            <a:r>
              <a:rPr lang="ru-RU" sz="4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виразу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377902" y="1265563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798036" y="-635120"/>
            <a:ext cx="312405" cy="28173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734919" y="3172834"/>
            <a:ext cx="312405" cy="28173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734920" y="3890401"/>
            <a:ext cx="312405" cy="28173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409755" y="4617622"/>
            <a:ext cx="312405" cy="281731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15820" y="3067420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802183" y="2346317"/>
            <a:ext cx="454720" cy="567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2978" y="2264965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·</a:t>
            </a:r>
            <a:endParaRPr lang="uk-UA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376694" y="2313088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(</a:t>
            </a:r>
            <a:endParaRPr lang="uk-UA" sz="3200" dirty="0"/>
          </a:p>
        </p:txBody>
      </p:sp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578078" y="2309115"/>
            <a:ext cx="454720" cy="567792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2993659" y="2257751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:</a:t>
            </a:r>
            <a:endParaRPr lang="uk-UA" sz="3600" dirty="0"/>
          </a:p>
        </p:txBody>
      </p: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96401" y="2326140"/>
            <a:ext cx="454720" cy="5677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38574" y="227261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)</a:t>
            </a:r>
            <a:endParaRPr lang="uk-UA" sz="3200" dirty="0"/>
          </a:p>
        </p:txBody>
      </p:sp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713676" y="2478554"/>
            <a:ext cx="312405" cy="281731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735" y="2319370"/>
            <a:ext cx="456942" cy="573207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309" y="3067383"/>
            <a:ext cx="456942" cy="573207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2210271" y="2999314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·</a:t>
            </a:r>
            <a:endParaRPr lang="uk-UA" sz="3600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2354893" y="3021245"/>
            <a:ext cx="309498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dirty="0">
                <a:solidFill>
                  <a:prstClr val="black"/>
                </a:solidFill>
              </a:rPr>
              <a:t>(</a:t>
            </a:r>
          </a:p>
        </p:txBody>
      </p:sp>
      <p:pic>
        <p:nvPicPr>
          <p:cNvPr id="145" name="Рисунок 1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224" y="3029185"/>
            <a:ext cx="456942" cy="573207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2892195" y="2991212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89277" y="3045455"/>
            <a:ext cx="454720" cy="567792"/>
          </a:xfrm>
          <a:prstGeom prst="rect">
            <a:avLst/>
          </a:prstGeom>
        </p:spPr>
      </p:pic>
      <p:sp>
        <p:nvSpPr>
          <p:cNvPr id="19" name="Прямокутник 18"/>
          <p:cNvSpPr/>
          <p:nvPr/>
        </p:nvSpPr>
        <p:spPr>
          <a:xfrm>
            <a:off x="3543955" y="3009044"/>
            <a:ext cx="309498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38598" y="3037587"/>
            <a:ext cx="454720" cy="567792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846778" y="3755197"/>
            <a:ext cx="454720" cy="56779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96401" y="3750989"/>
            <a:ext cx="454720" cy="56779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531443" y="3789971"/>
            <a:ext cx="454720" cy="567792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2423330" y="3744951"/>
            <a:ext cx="309498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dirty="0">
                <a:solidFill>
                  <a:prstClr val="black"/>
                </a:solidFill>
              </a:rPr>
              <a:t>(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3532942" y="3709066"/>
            <a:ext cx="309498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2163638" y="3689354"/>
            <a:ext cx="301490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·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2981380" y="3678280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39504" y="3747370"/>
            <a:ext cx="454720" cy="567792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32725" y="4481209"/>
            <a:ext cx="454720" cy="567792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913249" y="4474593"/>
            <a:ext cx="454720" cy="56779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224450" y="4448206"/>
            <a:ext cx="454720" cy="567792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156363" y="4450442"/>
            <a:ext cx="454720" cy="567792"/>
          </a:xfrm>
          <a:prstGeom prst="rect">
            <a:avLst/>
          </a:prstGeom>
        </p:spPr>
      </p:pic>
      <p:sp>
        <p:nvSpPr>
          <p:cNvPr id="27" name="Прямокутник 26"/>
          <p:cNvSpPr/>
          <p:nvPr/>
        </p:nvSpPr>
        <p:spPr>
          <a:xfrm>
            <a:off x="2820903" y="4444093"/>
            <a:ext cx="309498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dirty="0">
                <a:solidFill>
                  <a:prstClr val="black"/>
                </a:solidFill>
              </a:rPr>
              <a:t>(</a:t>
            </a:r>
          </a:p>
        </p:txBody>
      </p:sp>
      <p:sp>
        <p:nvSpPr>
          <p:cNvPr id="34" name="Прямокутник 33"/>
          <p:cNvSpPr/>
          <p:nvPr/>
        </p:nvSpPr>
        <p:spPr>
          <a:xfrm>
            <a:off x="3667477" y="4427321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76" name="Рисунок 17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98394" y="4486262"/>
            <a:ext cx="454720" cy="567792"/>
          </a:xfrm>
          <a:prstGeom prst="rect">
            <a:avLst/>
          </a:prstGeom>
        </p:spPr>
      </p:pic>
      <p:sp>
        <p:nvSpPr>
          <p:cNvPr id="37" name="Прямокутник 36"/>
          <p:cNvSpPr/>
          <p:nvPr/>
        </p:nvSpPr>
        <p:spPr>
          <a:xfrm>
            <a:off x="4236062" y="4458106"/>
            <a:ext cx="309498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8" name="Прямокутник 37"/>
          <p:cNvSpPr/>
          <p:nvPr/>
        </p:nvSpPr>
        <p:spPr>
          <a:xfrm>
            <a:off x="2631236" y="4392521"/>
            <a:ext cx="301490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·</a:t>
            </a:r>
          </a:p>
        </p:txBody>
      </p:sp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783227" y="4506010"/>
            <a:ext cx="454720" cy="567792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052273" y="4461715"/>
            <a:ext cx="454720" cy="567792"/>
          </a:xfrm>
          <a:prstGeom prst="rect">
            <a:avLst/>
          </a:prstGeom>
        </p:spPr>
      </p:pic>
      <p:sp>
        <p:nvSpPr>
          <p:cNvPr id="6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Ст.116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№649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747869" y="1369717"/>
            <a:ext cx="7629584" cy="70298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 ∙ (с : 2</a:t>
            </a:r>
            <a:r>
              <a:rPr lang="ru-RU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), </a:t>
            </a:r>
            <a:r>
              <a:rPr lang="ru-RU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якщо</a:t>
            </a:r>
            <a:r>
              <a:rPr lang="ru-RU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 = </a:t>
            </a:r>
            <a:r>
              <a:rPr lang="ru-RU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4, с </a:t>
            </a:r>
            <a:r>
              <a:rPr lang="ru-R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= 8, с = 2, с = 10.</a:t>
            </a:r>
            <a:endParaRPr lang="uk-UA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47" y="2362449"/>
            <a:ext cx="3332092" cy="27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82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4" grpId="0"/>
      <p:bldP spid="12" grpId="0"/>
      <p:bldP spid="15" grpId="0"/>
      <p:bldP spid="16" grpId="0"/>
      <p:bldP spid="19" grpId="0"/>
      <p:bldP spid="7" grpId="0"/>
      <p:bldP spid="13" grpId="0"/>
      <p:bldP spid="20" grpId="0"/>
      <p:bldP spid="22" grpId="0"/>
      <p:bldP spid="27" grpId="0"/>
      <p:bldP spid="34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23479" y="621482"/>
            <a:ext cx="959815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Назвіть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предмети</a:t>
            </a:r>
            <a:r>
              <a:rPr lang="ru-RU" sz="4000" b="1" dirty="0">
                <a:solidFill>
                  <a:schemeClr val="bg1"/>
                </a:solidFill>
              </a:rPr>
              <a:t>, які мають форму кола.</a:t>
            </a: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4" y="1557586"/>
            <a:ext cx="3064697" cy="2044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842" y="2369149"/>
            <a:ext cx="1585805" cy="15646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12" y="1406429"/>
            <a:ext cx="1855183" cy="17450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42" y="2997745"/>
            <a:ext cx="935242" cy="9360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52" y="1410293"/>
            <a:ext cx="2100058" cy="16815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92" y="2251058"/>
            <a:ext cx="2045577" cy="20473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78" y="4298442"/>
            <a:ext cx="6378357" cy="2091412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Ст.116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№650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9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209694" y="494644"/>
            <a:ext cx="9706873" cy="81316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Скільки </a:t>
            </a:r>
            <a:r>
              <a:rPr lang="ru-RU" sz="3600" b="1" dirty="0" err="1">
                <a:solidFill>
                  <a:schemeClr val="bg1"/>
                </a:solidFill>
              </a:rPr>
              <a:t>кіл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зображено</a:t>
            </a:r>
            <a:r>
              <a:rPr lang="ru-RU" sz="3600" b="1" dirty="0">
                <a:solidFill>
                  <a:schemeClr val="bg1"/>
                </a:solidFill>
              </a:rPr>
              <a:t> на кожному </a:t>
            </a:r>
            <a:r>
              <a:rPr lang="ru-RU" sz="3600" b="1" dirty="0" err="1">
                <a:solidFill>
                  <a:schemeClr val="bg1"/>
                </a:solidFill>
              </a:rPr>
              <a:t>малюнку</a:t>
            </a:r>
            <a:r>
              <a:rPr lang="ru-RU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57" y="1413569"/>
            <a:ext cx="9058801" cy="264872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9155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Ст.116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№651-652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57" y="4151901"/>
            <a:ext cx="4824536" cy="2069484"/>
          </a:xfrm>
          <a:prstGeom prst="rect">
            <a:avLst/>
          </a:prstGeom>
        </p:spPr>
      </p:pic>
      <p:sp>
        <p:nvSpPr>
          <p:cNvPr id="13" name="Прямоугольник 4"/>
          <p:cNvSpPr/>
          <p:nvPr/>
        </p:nvSpPr>
        <p:spPr>
          <a:xfrm>
            <a:off x="6606053" y="4172894"/>
            <a:ext cx="4363191" cy="1800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За допомогою яких </a:t>
            </a:r>
            <a:r>
              <a:rPr lang="ru-RU" sz="2800" b="1" dirty="0" err="1">
                <a:solidFill>
                  <a:srgbClr val="7030A0"/>
                </a:solidFill>
              </a:rPr>
              <a:t>предметів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малюють</a:t>
            </a:r>
            <a:r>
              <a:rPr lang="ru-RU" sz="2800" b="1" dirty="0">
                <a:solidFill>
                  <a:srgbClr val="7030A0"/>
                </a:solidFill>
              </a:rPr>
              <a:t> коло?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Які </a:t>
            </a:r>
            <a:r>
              <a:rPr lang="ru-RU" sz="2800" b="1" dirty="0">
                <a:solidFill>
                  <a:srgbClr val="7030A0"/>
                </a:solidFill>
              </a:rPr>
              <a:t>ще </a:t>
            </a:r>
            <a:r>
              <a:rPr lang="ru-RU" sz="2800" b="1" dirty="0" err="1">
                <a:solidFill>
                  <a:srgbClr val="7030A0"/>
                </a:solidFill>
              </a:rPr>
              <a:t>предмети</a:t>
            </a:r>
            <a:r>
              <a:rPr lang="ru-RU" sz="2800" b="1" dirty="0">
                <a:solidFill>
                  <a:srgbClr val="7030A0"/>
                </a:solidFill>
              </a:rPr>
              <a:t> можна </a:t>
            </a:r>
            <a:r>
              <a:rPr lang="ru-RU" sz="2800" b="1" dirty="0" err="1">
                <a:solidFill>
                  <a:srgbClr val="7030A0"/>
                </a:solidFill>
              </a:rPr>
              <a:t>використати</a:t>
            </a:r>
            <a:r>
              <a:rPr lang="ru-RU" sz="2800" b="1" dirty="0">
                <a:solidFill>
                  <a:srgbClr val="7030A0"/>
                </a:solidFill>
              </a:rPr>
              <a:t> для цього?</a:t>
            </a:r>
          </a:p>
        </p:txBody>
      </p:sp>
    </p:spTree>
    <p:extLst>
      <p:ext uri="{BB962C8B-B14F-4D97-AF65-F5344CB8AC3E}">
        <p14:creationId xmlns:p14="http://schemas.microsoft.com/office/powerpoint/2010/main" val="3472868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07455" y="405458"/>
            <a:ext cx="10225136" cy="7124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ru-RU" sz="4000" b="1" dirty="0" err="1">
                <a:solidFill>
                  <a:schemeClr val="bg1"/>
                </a:solidFill>
              </a:rPr>
              <a:t>малюнок</a:t>
            </a:r>
            <a:r>
              <a:rPr lang="ru-RU" sz="4000" b="1" dirty="0">
                <a:solidFill>
                  <a:schemeClr val="bg1"/>
                </a:solidFill>
              </a:rPr>
              <a:t> і </a:t>
            </a:r>
            <a:r>
              <a:rPr lang="ru-RU" sz="4000" b="1" dirty="0" smtClean="0">
                <a:solidFill>
                  <a:schemeClr val="bg1"/>
                </a:solidFill>
              </a:rPr>
              <a:t>прочитайте пояснення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93" y="1231961"/>
            <a:ext cx="2854296" cy="23088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7BE113B6-F534-4DDE-B52F-FA451595F34D}"/>
              </a:ext>
            </a:extLst>
          </p:cNvPr>
          <p:cNvSpPr/>
          <p:nvPr/>
        </p:nvSpPr>
        <p:spPr>
          <a:xfrm>
            <a:off x="3980189" y="1202166"/>
            <a:ext cx="7424662" cy="11475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/>
              <a:t>Щоб</a:t>
            </a:r>
            <a:r>
              <a:rPr lang="ru-RU" sz="3200" b="1" dirty="0"/>
              <a:t> </a:t>
            </a:r>
            <a:r>
              <a:rPr lang="ru-RU" sz="3200" b="1" dirty="0" err="1"/>
              <a:t>накреслити</a:t>
            </a:r>
            <a:r>
              <a:rPr lang="ru-RU" sz="3200" b="1" dirty="0"/>
              <a:t> коло, </a:t>
            </a:r>
            <a:r>
              <a:rPr lang="ru-RU" sz="3200" b="1" dirty="0" err="1"/>
              <a:t>використовують</a:t>
            </a:r>
            <a:r>
              <a:rPr lang="ru-RU" sz="3200" b="1" dirty="0"/>
              <a:t> </a:t>
            </a:r>
            <a:r>
              <a:rPr lang="ru-RU" sz="3200" b="1" dirty="0" err="1"/>
              <a:t>спеціальний</a:t>
            </a:r>
            <a:r>
              <a:rPr lang="ru-RU" sz="3200" b="1" dirty="0"/>
              <a:t> </a:t>
            </a:r>
            <a:r>
              <a:rPr lang="ru-RU" sz="3200" b="1" dirty="0" err="1"/>
              <a:t>інструмент</a:t>
            </a:r>
            <a:r>
              <a:rPr lang="ru-RU" sz="3200" b="1" dirty="0"/>
              <a:t> — </a:t>
            </a:r>
            <a:r>
              <a:rPr lang="ru-RU" sz="3200" b="1" dirty="0">
                <a:solidFill>
                  <a:srgbClr val="FFFF00"/>
                </a:solidFill>
              </a:rPr>
              <a:t>циркуль.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3" name="Скругленный прямоугольник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7BE113B6-F534-4DDE-B52F-FA451595F34D}"/>
              </a:ext>
            </a:extLst>
          </p:cNvPr>
          <p:cNvSpPr/>
          <p:nvPr/>
        </p:nvSpPr>
        <p:spPr>
          <a:xfrm>
            <a:off x="3951754" y="2349673"/>
            <a:ext cx="7424662" cy="19750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>
                <a:solidFill>
                  <a:schemeClr val="bg1"/>
                </a:solidFill>
              </a:rPr>
              <a:t>Він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складається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із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двох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ніжок</a:t>
            </a:r>
            <a:r>
              <a:rPr lang="ru-RU" sz="3200" b="1" dirty="0">
                <a:solidFill>
                  <a:schemeClr val="bg1"/>
                </a:solidFill>
              </a:rPr>
              <a:t>, з </a:t>
            </a:r>
            <a:r>
              <a:rPr lang="ru-RU" sz="3200" b="1" dirty="0" err="1">
                <a:solidFill>
                  <a:schemeClr val="bg1"/>
                </a:solidFill>
              </a:rPr>
              <a:t>яких</a:t>
            </a:r>
            <a:r>
              <a:rPr lang="ru-RU" sz="3200" b="1" dirty="0">
                <a:solidFill>
                  <a:schemeClr val="bg1"/>
                </a:solidFill>
              </a:rPr>
              <a:t> одна — </a:t>
            </a:r>
            <a:r>
              <a:rPr lang="ru-RU" sz="3200" b="1" dirty="0" err="1">
                <a:solidFill>
                  <a:srgbClr val="FFFF00"/>
                </a:solidFill>
              </a:rPr>
              <a:t>нерухома</a:t>
            </a:r>
            <a:r>
              <a:rPr lang="ru-RU" sz="3200" b="1" dirty="0">
                <a:solidFill>
                  <a:schemeClr val="bg1"/>
                </a:solidFill>
              </a:rPr>
              <a:t>, а </a:t>
            </a:r>
            <a:r>
              <a:rPr lang="ru-RU" sz="3200" b="1" dirty="0" err="1">
                <a:solidFill>
                  <a:schemeClr val="bg1"/>
                </a:solidFill>
              </a:rPr>
              <a:t>інша</a:t>
            </a:r>
            <a:r>
              <a:rPr lang="ru-RU" sz="3200" b="1" dirty="0">
                <a:solidFill>
                  <a:schemeClr val="bg1"/>
                </a:solidFill>
              </a:rPr>
              <a:t> — </a:t>
            </a:r>
            <a:r>
              <a:rPr lang="ru-RU" sz="3200" b="1" dirty="0" err="1">
                <a:solidFill>
                  <a:srgbClr val="FFFF00"/>
                </a:solidFill>
              </a:rPr>
              <a:t>рухома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3200" b="1" dirty="0" err="1">
                <a:solidFill>
                  <a:schemeClr val="bg1"/>
                </a:solidFill>
              </a:rPr>
              <a:t>Нерухому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ніжку</a:t>
            </a:r>
            <a:r>
              <a:rPr lang="ru-RU" sz="3200" b="1" dirty="0">
                <a:solidFill>
                  <a:schemeClr val="bg1"/>
                </a:solidFill>
              </a:rPr>
              <a:t> (з </a:t>
            </a:r>
            <a:r>
              <a:rPr lang="ru-RU" sz="3200" b="1" dirty="0" err="1">
                <a:solidFill>
                  <a:schemeClr val="bg1"/>
                </a:solidFill>
              </a:rPr>
              <a:t>голкою</a:t>
            </a:r>
            <a:r>
              <a:rPr lang="ru-RU" sz="3200" b="1" dirty="0">
                <a:solidFill>
                  <a:schemeClr val="bg1"/>
                </a:solidFill>
              </a:rPr>
              <a:t>) </a:t>
            </a:r>
            <a:r>
              <a:rPr lang="ru-RU" sz="3200" b="1" dirty="0" err="1">
                <a:solidFill>
                  <a:schemeClr val="bg1"/>
                </a:solidFill>
              </a:rPr>
              <a:t>ставлять</a:t>
            </a:r>
            <a:r>
              <a:rPr lang="ru-RU" sz="3200" b="1" dirty="0">
                <a:solidFill>
                  <a:schemeClr val="bg1"/>
                </a:solidFill>
              </a:rPr>
              <a:t> у точку, </a:t>
            </a:r>
            <a:r>
              <a:rPr lang="ru-RU" sz="3200" b="1" dirty="0" smtClean="0">
                <a:solidFill>
                  <a:schemeClr val="bg1"/>
                </a:solidFill>
              </a:rPr>
              <a:t>яку називають </a:t>
            </a:r>
            <a:r>
              <a:rPr lang="ru-RU" sz="3200" b="1" dirty="0">
                <a:solidFill>
                  <a:srgbClr val="FFFF00"/>
                </a:solidFill>
              </a:rPr>
              <a:t>центром кола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5" name="Скругленный прямоугольник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7BE113B6-F534-4DDE-B52F-FA451595F34D}"/>
              </a:ext>
            </a:extLst>
          </p:cNvPr>
          <p:cNvSpPr/>
          <p:nvPr/>
        </p:nvSpPr>
        <p:spPr>
          <a:xfrm>
            <a:off x="3950799" y="4324742"/>
            <a:ext cx="7424663" cy="1625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Рухому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ніжку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рухають</a:t>
            </a:r>
            <a:r>
              <a:rPr lang="ru-RU" sz="3200" b="1" dirty="0">
                <a:solidFill>
                  <a:schemeClr val="bg1"/>
                </a:solidFill>
              </a:rPr>
              <a:t>, і </a:t>
            </a:r>
            <a:r>
              <a:rPr lang="ru-RU" sz="3200" b="1" dirty="0" err="1">
                <a:solidFill>
                  <a:schemeClr val="bg1"/>
                </a:solidFill>
              </a:rPr>
              <a:t>її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кінець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креслить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коло. Коло </a:t>
            </a:r>
            <a:r>
              <a:rPr lang="ru-RU" sz="3200" b="1" dirty="0" err="1">
                <a:solidFill>
                  <a:schemeClr val="bg1"/>
                </a:solidFill>
              </a:rPr>
              <a:t>креслять</a:t>
            </a:r>
            <a:r>
              <a:rPr lang="ru-RU" sz="3200" b="1" dirty="0">
                <a:solidFill>
                  <a:schemeClr val="bg1"/>
                </a:solidFill>
              </a:rPr>
              <a:t> у </a:t>
            </a:r>
            <a:r>
              <a:rPr lang="ru-RU" sz="3200" b="1" dirty="0" err="1">
                <a:solidFill>
                  <a:schemeClr val="bg1"/>
                </a:solidFill>
              </a:rPr>
              <a:t>напрямку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руху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годинникової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стрілки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14" y="3573183"/>
            <a:ext cx="1660384" cy="2757161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41150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Ст.117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№653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1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07454" y="595510"/>
            <a:ext cx="10225137" cy="7723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Накресліть</a:t>
            </a:r>
            <a:r>
              <a:rPr lang="ru-RU" sz="4000" b="1" dirty="0" smtClean="0">
                <a:solidFill>
                  <a:schemeClr val="bg1"/>
                </a:solidFill>
              </a:rPr>
              <a:t> коло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Скругленный прямоугольник 3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380C19C-3219-4746-B49F-C3375A8BB361}"/>
              </a:ext>
            </a:extLst>
          </p:cNvPr>
          <p:cNvSpPr/>
          <p:nvPr/>
        </p:nvSpPr>
        <p:spPr>
          <a:xfrm>
            <a:off x="3787775" y="1485578"/>
            <a:ext cx="7344816" cy="13719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Зафіксуйте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відстань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завдовжки</a:t>
            </a:r>
            <a:r>
              <a:rPr lang="ru-RU" sz="2800" b="1" dirty="0" smtClean="0">
                <a:solidFill>
                  <a:schemeClr val="bg1"/>
                </a:solidFill>
              </a:rPr>
              <a:t> 2 </a:t>
            </a:r>
            <a:r>
              <a:rPr lang="ru-RU" sz="2800" b="1" dirty="0">
                <a:solidFill>
                  <a:schemeClr val="bg1"/>
                </a:solidFill>
              </a:rPr>
              <a:t>см між </a:t>
            </a:r>
            <a:r>
              <a:rPr lang="ru-RU" sz="2800" b="1" dirty="0" err="1">
                <a:solidFill>
                  <a:schemeClr val="bg1"/>
                </a:solidFill>
              </a:rPr>
              <a:t>ніжками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циркуля. </a:t>
            </a:r>
            <a:r>
              <a:rPr lang="ru-RU" sz="2800" b="1" dirty="0" err="1" smtClean="0">
                <a:solidFill>
                  <a:schemeClr val="bg1"/>
                </a:solidFill>
              </a:rPr>
              <a:t>Позначте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у </a:t>
            </a:r>
            <a:r>
              <a:rPr lang="ru-RU" sz="2800" b="1" dirty="0" err="1">
                <a:solidFill>
                  <a:schemeClr val="bg1"/>
                </a:solidFill>
              </a:rPr>
              <a:t>зошиті</a:t>
            </a:r>
            <a:r>
              <a:rPr lang="ru-RU" sz="2800" b="1" dirty="0">
                <a:solidFill>
                  <a:schemeClr val="bg1"/>
                </a:solidFill>
              </a:rPr>
              <a:t> центр </a:t>
            </a:r>
            <a:r>
              <a:rPr lang="ru-RU" sz="2800" b="1" dirty="0" smtClean="0">
                <a:solidFill>
                  <a:schemeClr val="bg1"/>
                </a:solidFill>
              </a:rPr>
              <a:t>кола буквою О. </a:t>
            </a:r>
            <a:r>
              <a:rPr lang="uk-UA" sz="2800" b="1" dirty="0" smtClean="0">
                <a:solidFill>
                  <a:schemeClr val="bg1"/>
                </a:solidFill>
              </a:rPr>
              <a:t>Накресли </a:t>
            </a:r>
            <a:r>
              <a:rPr lang="uk-UA" sz="2800" b="1" dirty="0">
                <a:solidFill>
                  <a:schemeClr val="bg1"/>
                </a:solidFill>
              </a:rPr>
              <a:t>коло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3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380C19C-3219-4746-B49F-C3375A8BB361}"/>
              </a:ext>
            </a:extLst>
          </p:cNvPr>
          <p:cNvSpPr/>
          <p:nvPr/>
        </p:nvSpPr>
        <p:spPr>
          <a:xfrm>
            <a:off x="3499743" y="2966376"/>
            <a:ext cx="7776864" cy="22357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Поставте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</a:rPr>
              <a:t>колі</a:t>
            </a:r>
            <a:r>
              <a:rPr lang="ru-RU" sz="2800" b="1" dirty="0">
                <a:solidFill>
                  <a:schemeClr val="bg1"/>
                </a:solidFill>
              </a:rPr>
              <a:t> три </a:t>
            </a:r>
            <a:r>
              <a:rPr lang="ru-RU" sz="2800" b="1" dirty="0" err="1">
                <a:solidFill>
                  <a:schemeClr val="bg1"/>
                </a:solidFill>
              </a:rPr>
              <a:t>довільні</a:t>
            </a:r>
            <a:r>
              <a:rPr lang="ru-RU" sz="2800" b="1" dirty="0">
                <a:solidFill>
                  <a:schemeClr val="bg1"/>
                </a:solidFill>
              </a:rPr>
              <a:t> точки й </a:t>
            </a:r>
            <a:r>
              <a:rPr lang="ru-RU" sz="2800" b="1" dirty="0" err="1" smtClean="0">
                <a:solidFill>
                  <a:schemeClr val="bg1"/>
                </a:solidFill>
              </a:rPr>
              <a:t>позначте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їх буквами A, B, </a:t>
            </a:r>
            <a:r>
              <a:rPr lang="ru-RU" sz="2800" b="1" dirty="0" smtClean="0">
                <a:solidFill>
                  <a:schemeClr val="bg1"/>
                </a:solidFill>
              </a:rPr>
              <a:t>D. За </a:t>
            </a:r>
            <a:r>
              <a:rPr lang="ru-RU" sz="2800" b="1" dirty="0">
                <a:solidFill>
                  <a:schemeClr val="bg1"/>
                </a:solidFill>
              </a:rPr>
              <a:t>допомогою </a:t>
            </a:r>
            <a:r>
              <a:rPr lang="ru-RU" sz="2800" b="1" dirty="0" err="1">
                <a:solidFill>
                  <a:schemeClr val="bg1"/>
                </a:solidFill>
              </a:rPr>
              <a:t>лінійки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з’єднайте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ці точки із центром кола. </a:t>
            </a:r>
            <a:r>
              <a:rPr lang="ru-RU" sz="2800" b="1" dirty="0" err="1" smtClean="0">
                <a:solidFill>
                  <a:schemeClr val="bg1"/>
                </a:solidFill>
              </a:rPr>
              <a:t>Виміряйте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і </a:t>
            </a:r>
            <a:r>
              <a:rPr lang="ru-RU" sz="2800" b="1" dirty="0" err="1" smtClean="0">
                <a:solidFill>
                  <a:schemeClr val="bg1"/>
                </a:solidFill>
              </a:rPr>
              <a:t>запишіть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довжину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кожного </a:t>
            </a:r>
            <a:r>
              <a:rPr lang="ru-RU" sz="2800" b="1" dirty="0" err="1" smtClean="0">
                <a:solidFill>
                  <a:schemeClr val="bg1"/>
                </a:solidFill>
              </a:rPr>
              <a:t>відрізка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Який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висновок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можна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зробити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12" y="1474474"/>
            <a:ext cx="2244479" cy="2349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5807" y="5324382"/>
            <a:ext cx="64034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/>
              <a:t>ОА = 2 см, ОВ = 2 см, О</a:t>
            </a:r>
            <a:r>
              <a:rPr lang="en-US" sz="3600" b="1" dirty="0" smtClean="0"/>
              <a:t>D = 2 c</a:t>
            </a:r>
            <a:r>
              <a:rPr lang="uk-UA" sz="3600" b="1" dirty="0" smtClean="0"/>
              <a:t>м.</a:t>
            </a:r>
            <a:endParaRPr lang="uk-UA" sz="3600" b="1" dirty="0"/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41150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Ст.117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№654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59" y="3825222"/>
            <a:ext cx="1832576" cy="27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6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Скругленный прямоугольник 3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380C19C-3219-4746-B49F-C3375A8BB361}"/>
              </a:ext>
            </a:extLst>
          </p:cNvPr>
          <p:cNvSpPr/>
          <p:nvPr/>
        </p:nvSpPr>
        <p:spPr>
          <a:xfrm>
            <a:off x="979463" y="1463111"/>
            <a:ext cx="8138845" cy="28962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</a:rPr>
              <a:t>Відрізок, </a:t>
            </a:r>
            <a:r>
              <a:rPr lang="ru-RU" sz="3600" b="1" dirty="0" err="1">
                <a:solidFill>
                  <a:schemeClr val="bg1"/>
                </a:solidFill>
              </a:rPr>
              <a:t>який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з’єднує</a:t>
            </a:r>
            <a:r>
              <a:rPr lang="ru-RU" sz="3600" b="1" dirty="0">
                <a:solidFill>
                  <a:schemeClr val="bg1"/>
                </a:solidFill>
              </a:rPr>
              <a:t> будь-яку точку кола </a:t>
            </a:r>
            <a:r>
              <a:rPr lang="ru-RU" sz="3600" b="1" dirty="0" err="1">
                <a:solidFill>
                  <a:schemeClr val="bg1"/>
                </a:solidFill>
              </a:rPr>
              <a:t>із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його</a:t>
            </a:r>
            <a:r>
              <a:rPr lang="ru-RU" sz="3600" b="1" dirty="0" smtClean="0">
                <a:solidFill>
                  <a:schemeClr val="bg1"/>
                </a:solidFill>
              </a:rPr>
              <a:t> центром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називають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радіусом</a:t>
            </a:r>
            <a:r>
              <a:rPr lang="ru-RU" sz="3600" b="1" dirty="0">
                <a:solidFill>
                  <a:srgbClr val="002060"/>
                </a:solidFill>
              </a:rPr>
              <a:t> кола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3600" b="1" dirty="0" err="1">
                <a:solidFill>
                  <a:srgbClr val="002060"/>
                </a:solidFill>
              </a:rPr>
              <a:t>Радіусом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називають</a:t>
            </a:r>
            <a:r>
              <a:rPr lang="ru-RU" sz="3600" b="1" dirty="0">
                <a:solidFill>
                  <a:schemeClr val="bg1"/>
                </a:solidFill>
              </a:rPr>
              <a:t> і </a:t>
            </a:r>
            <a:r>
              <a:rPr lang="ru-RU" sz="3600" b="1" dirty="0" err="1">
                <a:solidFill>
                  <a:schemeClr val="bg1"/>
                </a:solidFill>
              </a:rPr>
              <a:t>довжину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цього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відрізка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Онлайн калькулятор. Периметр круга. Довжина 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71" y="3933849"/>
            <a:ext cx="2304256" cy="2306292"/>
          </a:xfrm>
          <a:prstGeom prst="rect">
            <a:avLst/>
          </a:prstGeom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9155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Ст.117-118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№654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015" y="1532666"/>
            <a:ext cx="1832576" cy="2757161"/>
          </a:xfrm>
          <a:prstGeom prst="rect">
            <a:avLst/>
          </a:prstGeom>
        </p:spPr>
      </p:pic>
      <p:sp>
        <p:nvSpPr>
          <p:cNvPr id="14" name="Прямоугольник 4"/>
          <p:cNvSpPr/>
          <p:nvPr/>
        </p:nvSpPr>
        <p:spPr>
          <a:xfrm>
            <a:off x="907454" y="595510"/>
            <a:ext cx="10225137" cy="7723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Запам’ятай!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18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23479" y="621482"/>
            <a:ext cx="9577064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Накресли коло з </a:t>
            </a:r>
            <a:r>
              <a:rPr lang="ru-RU" sz="4000" b="1" dirty="0" err="1" smtClean="0">
                <a:solidFill>
                  <a:schemeClr val="bg1"/>
                </a:solidFill>
              </a:rPr>
              <a:t>радіусом</a:t>
            </a:r>
            <a:r>
              <a:rPr lang="ru-RU" sz="4000" b="1" dirty="0" smtClean="0">
                <a:solidFill>
                  <a:schemeClr val="bg1"/>
                </a:solidFill>
              </a:rPr>
              <a:t> 3 см.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8" name="Picture 2" descr="КОЛО. ПОБУДОВА КОЛА. ДІАМЕТР КОЛА - ГЕОМЕТРИЧНИЙ МАТЕРІАЛ - 3 КЛАС -  Математика. Домашній репетитор 2-4 клас -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39" y="1557586"/>
            <a:ext cx="314661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27" y="1557586"/>
            <a:ext cx="2808312" cy="4172916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41150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Ст.118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№655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3" y="549474"/>
            <a:ext cx="10297144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Ст.118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3 МАТЕМ\1 Листопад\4 Трицифрові числа\№073 - Коло. Радіус кола\2025-12-13_215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485578"/>
            <a:ext cx="9647002" cy="38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93" y="1485578"/>
            <a:ext cx="17897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1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8" y="175206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24372" y="1722196"/>
            <a:ext cx="5236211" cy="107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Що таке </a:t>
            </a:r>
            <a:r>
              <a:rPr lang="ru-RU" sz="3200" b="1" dirty="0" err="1" smtClean="0"/>
              <a:t>радіус</a:t>
            </a:r>
            <a:r>
              <a:rPr lang="uk-UA" sz="3200" b="1" dirty="0" smtClean="0"/>
              <a:t>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29" y="3251383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835533" y="3285778"/>
            <a:ext cx="5131296" cy="1044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 називається інструмент для креслення кола?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50" y="4690579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854454" y="4725938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279" y="397238"/>
            <a:ext cx="9606279" cy="6806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«Мій олівець»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8280" y="1430102"/>
            <a:ext cx="1978711" cy="296636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09" y="1430102"/>
            <a:ext cx="1925404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07914" y="1430103"/>
            <a:ext cx="2482383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77" y="1430103"/>
            <a:ext cx="1733155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3736" y="4586061"/>
            <a:ext cx="1710893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2378" y="4596544"/>
            <a:ext cx="17358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було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6240" y="4577935"/>
            <a:ext cx="2524057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Маю почуття успіху!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6327" y="4616480"/>
            <a:ext cx="2304256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Готовий до нових знань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31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278" y="549474"/>
            <a:ext cx="9606279" cy="6806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8280" y="1430104"/>
            <a:ext cx="1978711" cy="296636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79" y="1449495"/>
            <a:ext cx="1751459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07914" y="1430105"/>
            <a:ext cx="2482383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071" y="1430104"/>
            <a:ext cx="1606397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3736" y="4586063"/>
            <a:ext cx="1710893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4238" y="4596546"/>
            <a:ext cx="17358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буде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411" y="4581696"/>
            <a:ext cx="2808312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 почуття успіху!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2256" y="4625773"/>
            <a:ext cx="2280335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гарні емоції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51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3 клас\03 МАТЕМ\1 Листопад\4 Трицифрові числа\№072 - Розв’язування нерівностей\2025-12-11_205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78" y="1459175"/>
            <a:ext cx="955889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Ст.116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99" y="3690146"/>
            <a:ext cx="2025156" cy="27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79136710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246" y="619466"/>
            <a:ext cx="10081120" cy="72209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Усна лічба. Виконайте </a:t>
            </a:r>
            <a:r>
              <a:rPr lang="uk-UA" sz="4000" b="1" dirty="0">
                <a:solidFill>
                  <a:schemeClr val="bg1"/>
                </a:solidFill>
              </a:rPr>
              <a:t>арифметичні дії.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69045" y="4720520"/>
            <a:ext cx="1839487" cy="5380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5 ∙ 5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4" r="46857"/>
          <a:stretch/>
        </p:blipFill>
        <p:spPr bwMode="auto">
          <a:xfrm rot="14235395">
            <a:off x="425769" y="3065278"/>
            <a:ext cx="2722375" cy="193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7" b="39186"/>
          <a:stretch/>
        </p:blipFill>
        <p:spPr bwMode="auto">
          <a:xfrm rot="1948336">
            <a:off x="9231015" y="2456691"/>
            <a:ext cx="2488177" cy="26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018790" y="4757974"/>
            <a:ext cx="1197601" cy="537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2</a:t>
            </a:r>
            <a:r>
              <a:rPr lang="uk-UA" sz="4000" b="1" dirty="0" smtClean="0">
                <a:solidFill>
                  <a:schemeClr val="bg1"/>
                </a:solidFill>
              </a:rPr>
              <a:t> ∙ 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78425" y="4721760"/>
            <a:ext cx="1326990" cy="537443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45 ∙ 0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36770" y="4741175"/>
            <a:ext cx="866793" cy="537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5 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" name="Ромб 27"/>
          <p:cNvSpPr/>
          <p:nvPr/>
        </p:nvSpPr>
        <p:spPr>
          <a:xfrm>
            <a:off x="4415286" y="4424302"/>
            <a:ext cx="570235" cy="554922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-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0" name="Ромб 29"/>
          <p:cNvSpPr/>
          <p:nvPr/>
        </p:nvSpPr>
        <p:spPr>
          <a:xfrm>
            <a:off x="1948528" y="4355140"/>
            <a:ext cx="528086" cy="554923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b="1" dirty="0" smtClean="0"/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+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sp>
        <p:nvSpPr>
          <p:cNvPr id="35" name="Ромб 34"/>
          <p:cNvSpPr/>
          <p:nvPr/>
        </p:nvSpPr>
        <p:spPr>
          <a:xfrm>
            <a:off x="8209160" y="4439241"/>
            <a:ext cx="507884" cy="537443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=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1" name="Ромб 40"/>
          <p:cNvSpPr/>
          <p:nvPr/>
        </p:nvSpPr>
        <p:spPr>
          <a:xfrm>
            <a:off x="6216391" y="4352935"/>
            <a:ext cx="570131" cy="554923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+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8725378" y="4506219"/>
            <a:ext cx="1039061" cy="803279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20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Lenagold - Клипарт - Обла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2" r="42557"/>
          <a:stretch/>
        </p:blipFill>
        <p:spPr bwMode="auto">
          <a:xfrm>
            <a:off x="4845938" y="2094034"/>
            <a:ext cx="2799558" cy="149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Lenagold - Клипарт - Обла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9" t="51502"/>
          <a:stretch/>
        </p:blipFill>
        <p:spPr bwMode="auto">
          <a:xfrm>
            <a:off x="2671632" y="1232680"/>
            <a:ext cx="2133709" cy="149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Lenagold - Клипарт - Обла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9" t="51502"/>
          <a:stretch/>
        </p:blipFill>
        <p:spPr bwMode="auto">
          <a:xfrm>
            <a:off x="7337700" y="1119791"/>
            <a:ext cx="2133709" cy="149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153320" y="5384573"/>
            <a:ext cx="6709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25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27886" y="5384572"/>
            <a:ext cx="57940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10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337700" y="5329117"/>
            <a:ext cx="579408" cy="46166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0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877103" y="5337199"/>
            <a:ext cx="6709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30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347855" y="5259203"/>
            <a:ext cx="67093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3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347615" y="4720520"/>
            <a:ext cx="2060917" cy="5380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27 : 3 ∙ 8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4" r="46857"/>
          <a:stretch/>
        </p:blipFill>
        <p:spPr bwMode="auto">
          <a:xfrm rot="14235395">
            <a:off x="425769" y="3065278"/>
            <a:ext cx="2722375" cy="193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7" b="39186"/>
          <a:stretch/>
        </p:blipFill>
        <p:spPr bwMode="auto">
          <a:xfrm rot="1948336">
            <a:off x="9046557" y="2213765"/>
            <a:ext cx="2488177" cy="26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018790" y="4757974"/>
            <a:ext cx="1197601" cy="537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8 ∙ 8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78425" y="4721760"/>
            <a:ext cx="1326990" cy="537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45 ∙ 0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5447" y="4729549"/>
            <a:ext cx="866793" cy="537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18 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" name="Ромб 27"/>
          <p:cNvSpPr/>
          <p:nvPr/>
        </p:nvSpPr>
        <p:spPr>
          <a:xfrm>
            <a:off x="4415286" y="4424302"/>
            <a:ext cx="570235" cy="554922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-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0" name="Ромб 29"/>
          <p:cNvSpPr/>
          <p:nvPr/>
        </p:nvSpPr>
        <p:spPr>
          <a:xfrm>
            <a:off x="1699543" y="4976685"/>
            <a:ext cx="528086" cy="554923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b="1" dirty="0" smtClean="0"/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+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sp>
        <p:nvSpPr>
          <p:cNvPr id="35" name="Ромб 34"/>
          <p:cNvSpPr/>
          <p:nvPr/>
        </p:nvSpPr>
        <p:spPr>
          <a:xfrm>
            <a:off x="8209160" y="4439241"/>
            <a:ext cx="507884" cy="537443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=</a:t>
            </a:r>
            <a:endParaRPr lang="ru-RU" sz="2800" b="1" dirty="0"/>
          </a:p>
        </p:txBody>
      </p:sp>
      <p:sp>
        <p:nvSpPr>
          <p:cNvPr id="41" name="Ромб 40"/>
          <p:cNvSpPr/>
          <p:nvPr/>
        </p:nvSpPr>
        <p:spPr>
          <a:xfrm>
            <a:off x="6262342" y="4989531"/>
            <a:ext cx="570131" cy="554923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+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8725378" y="4506219"/>
            <a:ext cx="1039061" cy="803279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26 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Lenagold - Клипарт - Обла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2" r="42557"/>
          <a:stretch/>
        </p:blipFill>
        <p:spPr bwMode="auto">
          <a:xfrm>
            <a:off x="4845938" y="2094034"/>
            <a:ext cx="2799558" cy="149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Lenagold - Клипарт - Обла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9" t="51502"/>
          <a:stretch/>
        </p:blipFill>
        <p:spPr bwMode="auto">
          <a:xfrm>
            <a:off x="2671632" y="1232680"/>
            <a:ext cx="2133709" cy="149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Lenagold - Клипарт - Обла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9" t="51502"/>
          <a:stretch/>
        </p:blipFill>
        <p:spPr bwMode="auto">
          <a:xfrm>
            <a:off x="7337700" y="1119791"/>
            <a:ext cx="2133709" cy="149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24246" y="619466"/>
            <a:ext cx="10081120" cy="72209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Усна лічба. Виконайте </a:t>
            </a:r>
            <a:r>
              <a:rPr lang="uk-UA" sz="4000" b="1" dirty="0">
                <a:solidFill>
                  <a:schemeClr val="bg1"/>
                </a:solidFill>
              </a:rPr>
              <a:t>арифметичні дії.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97472" y="5313621"/>
            <a:ext cx="34015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9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68407" y="5313621"/>
            <a:ext cx="57940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72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68207" y="4296309"/>
            <a:ext cx="57940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90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27886" y="5384575"/>
            <a:ext cx="57940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64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15286" y="3834644"/>
            <a:ext cx="57940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26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52216" y="5258540"/>
            <a:ext cx="57940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94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t="323" r="58954" b="68145"/>
          <a:stretch/>
        </p:blipFill>
        <p:spPr>
          <a:xfrm>
            <a:off x="503845" y="1380139"/>
            <a:ext cx="11093031" cy="48211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810274" y="549474"/>
            <a:ext cx="9011686" cy="7447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Каліграфічна хвилинка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032598" y="1793096"/>
            <a:ext cx="5672987" cy="19533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525966" y="1783859"/>
            <a:ext cx="454720" cy="5677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95640" y="-640486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909035" y="3480238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711883" y="3437611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51471" y="343761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878226" y="1783859"/>
            <a:ext cx="454720" cy="567792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1411372" y="4369362"/>
            <a:ext cx="7632987" cy="11486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Запишіть </a:t>
            </a:r>
            <a:r>
              <a:rPr lang="uk-UA" sz="3200" b="1" dirty="0"/>
              <a:t>каліграфічно всі </a:t>
            </a:r>
            <a:r>
              <a:rPr lang="uk-UA" sz="3200" b="1" dirty="0" err="1"/>
              <a:t>розв</a:t>
            </a:r>
            <a:r>
              <a:rPr lang="uk-UA" sz="3200" b="1" dirty="0" err="1">
                <a:sym typeface="Symbol" panose="05050102010706020507" pitchFamily="18" charset="2"/>
              </a:rPr>
              <a:t>язки</a:t>
            </a:r>
            <a:r>
              <a:rPr lang="uk-UA" sz="3200" b="1" dirty="0">
                <a:sym typeface="Symbol" panose="05050102010706020507" pitchFamily="18" charset="2"/>
              </a:rPr>
              <a:t> </a:t>
            </a:r>
            <a:r>
              <a:rPr lang="uk-UA" sz="3200" b="1" dirty="0" smtClean="0">
                <a:sym typeface="Symbol" panose="05050102010706020507" pitchFamily="18" charset="2"/>
              </a:rPr>
              <a:t>нерівності   </a:t>
            </a:r>
            <a:r>
              <a:rPr lang="uk-UA" sz="36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х </a:t>
            </a:r>
            <a:r>
              <a:rPr lang="uk-UA" sz="3600" b="1" dirty="0">
                <a:solidFill>
                  <a:srgbClr val="0070C0"/>
                </a:solidFill>
                <a:sym typeface="Symbol" panose="05050102010706020507" pitchFamily="18" charset="2"/>
              </a:rPr>
              <a:t>˂ </a:t>
            </a:r>
            <a:r>
              <a:rPr lang="uk-UA" sz="36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11</a:t>
            </a:r>
            <a:endParaRPr lang="uk-UA" sz="3600" b="1" dirty="0">
              <a:solidFill>
                <a:srgbClr val="0070C0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915567" y="3457756"/>
            <a:ext cx="510644" cy="6376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5581883" y="1872000"/>
            <a:ext cx="2088000" cy="864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771989" y="3457757"/>
            <a:ext cx="510644" cy="63762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16667" y="3442799"/>
            <a:ext cx="557246" cy="69581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386049" y="3469286"/>
            <a:ext cx="492177" cy="61456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289586" y="3457757"/>
            <a:ext cx="483319" cy="60350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87723" y="3457757"/>
            <a:ext cx="492178" cy="61456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20034" y="3482048"/>
            <a:ext cx="445132" cy="565982"/>
          </a:xfrm>
          <a:prstGeom prst="rect">
            <a:avLst/>
          </a:prstGeom>
        </p:spPr>
      </p:pic>
      <p:pic>
        <p:nvPicPr>
          <p:cNvPr id="32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25" y="554205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566638" y="3457757"/>
            <a:ext cx="510644" cy="63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978162" y="3437611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51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4060" y="529850"/>
            <a:ext cx="9390001" cy="55379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Назвіть</a:t>
            </a:r>
            <a: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числа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377902" y="1265563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32563" y="-725146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497075" y="2353719"/>
            <a:ext cx="420547" cy="5347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609818" y="2325707"/>
            <a:ext cx="454720" cy="56779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798036" y="-635120"/>
            <a:ext cx="312405" cy="28173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131590" y="2303282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532658" y="2323763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305044" y="3058735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34662" y="3049336"/>
            <a:ext cx="454720" cy="567792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676566" y="2309010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233715" y="231816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555264" y="2354227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938788" y="3073656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32578" y="2346082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829858" y="3019226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098768" y="2331591"/>
            <a:ext cx="454720" cy="56779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432563" y="2320650"/>
            <a:ext cx="454720" cy="567792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1282113" y="2324209"/>
            <a:ext cx="454720" cy="567792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59481" y="3040257"/>
            <a:ext cx="454720" cy="567792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976191" y="2312683"/>
            <a:ext cx="454720" cy="567792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809" y="2346874"/>
            <a:ext cx="456942" cy="573207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5672" y="2340667"/>
            <a:ext cx="456942" cy="573207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961" y="2317655"/>
            <a:ext cx="456942" cy="573207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526" y="2324208"/>
            <a:ext cx="456942" cy="573207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776" y="2331379"/>
            <a:ext cx="456942" cy="573207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788" y="2339428"/>
            <a:ext cx="456942" cy="573207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834770" y="2317656"/>
            <a:ext cx="454720" cy="567792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738936" y="2294666"/>
            <a:ext cx="454720" cy="567792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378274" y="2287809"/>
            <a:ext cx="454720" cy="567792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181014" y="3011787"/>
            <a:ext cx="454720" cy="567792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061878" y="3011261"/>
            <a:ext cx="454720" cy="56779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606272" y="3019226"/>
            <a:ext cx="454720" cy="56779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171409" y="3011788"/>
            <a:ext cx="454720" cy="567792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26797" y="3011787"/>
            <a:ext cx="454720" cy="567792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554371" y="3067321"/>
            <a:ext cx="454720" cy="56779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53903" y="3056905"/>
            <a:ext cx="454720" cy="567792"/>
          </a:xfrm>
          <a:prstGeom prst="rect">
            <a:avLst/>
          </a:prstGeom>
        </p:spPr>
      </p:pic>
      <p:sp>
        <p:nvSpPr>
          <p:cNvPr id="6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Ст.116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№647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82979" y="1272030"/>
            <a:ext cx="10671058" cy="54554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від </a:t>
            </a:r>
            <a:r>
              <a:rPr lang="ru-R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числа </a:t>
            </a:r>
            <a:r>
              <a:rPr lang="ru-RU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вісімсот</a:t>
            </a:r>
            <a:r>
              <a:rPr lang="ru-R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дев’яносто</a:t>
            </a:r>
            <a:r>
              <a:rPr lang="ru-RU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п’ять</a:t>
            </a:r>
            <a:r>
              <a:rPr lang="ru-R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до числа </a:t>
            </a:r>
            <a:r>
              <a:rPr lang="ru-RU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дев’ятсот</a:t>
            </a:r>
            <a:r>
              <a:rPr lang="ru-R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сім</a:t>
            </a:r>
            <a:r>
              <a:rPr lang="ru-R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.</a:t>
            </a:r>
            <a:endParaRPr lang="uk-UA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436994" y="3757798"/>
            <a:ext cx="7058601" cy="96951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Запишіть</a:t>
            </a:r>
            <a:r>
              <a:rPr lang="ru-RU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цифрами </a:t>
            </a:r>
            <a:r>
              <a:rPr lang="ru-RU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числа, які є  </a:t>
            </a:r>
            <a:r>
              <a:rPr lang="ru-RU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розв’язком</a:t>
            </a:r>
            <a:r>
              <a:rPr lang="ru-RU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нерівності</a:t>
            </a:r>
            <a:r>
              <a:rPr lang="ru-RU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897 &lt; а &lt; 903</a:t>
            </a:r>
            <a:endParaRPr lang="uk-UA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35" y="3933850"/>
            <a:ext cx="2705012" cy="26677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69908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7495" y="617682"/>
            <a:ext cx="9793088" cy="7238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Перевірте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розв’язання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рівнянь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44" name="Скругленный прямоугольник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7BE113B6-F534-4DDE-B52F-FA451595F34D}"/>
              </a:ext>
            </a:extLst>
          </p:cNvPr>
          <p:cNvSpPr/>
          <p:nvPr/>
        </p:nvSpPr>
        <p:spPr>
          <a:xfrm>
            <a:off x="1267495" y="1611802"/>
            <a:ext cx="2669928" cy="23762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c : 6 = </a:t>
            </a:r>
            <a:r>
              <a:rPr lang="en-US" sz="4000" b="1" dirty="0" smtClean="0"/>
              <a:t>8</a:t>
            </a:r>
            <a:endParaRPr lang="uk-UA" sz="4000" b="1" dirty="0" smtClean="0"/>
          </a:p>
          <a:p>
            <a:r>
              <a:rPr lang="en-US" sz="4000" b="1" dirty="0"/>
              <a:t>c = 8 ∙ </a:t>
            </a:r>
            <a:r>
              <a:rPr lang="en-US" sz="4000" b="1" dirty="0" smtClean="0"/>
              <a:t>6</a:t>
            </a:r>
            <a:endParaRPr lang="uk-UA" sz="4000" b="1" dirty="0" smtClean="0"/>
          </a:p>
          <a:p>
            <a:r>
              <a:rPr lang="en-US" sz="4000" b="1" dirty="0"/>
              <a:t>c = 48</a:t>
            </a:r>
            <a:endParaRPr lang="uk-UA" sz="4000" b="1" dirty="0"/>
          </a:p>
        </p:txBody>
      </p:sp>
      <p:sp>
        <p:nvSpPr>
          <p:cNvPr id="58" name="Скругленный прямоугольник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7BE113B6-F534-4DDE-B52F-FA451595F34D}"/>
              </a:ext>
            </a:extLst>
          </p:cNvPr>
          <p:cNvSpPr/>
          <p:nvPr/>
        </p:nvSpPr>
        <p:spPr>
          <a:xfrm>
            <a:off x="4572919" y="1603639"/>
            <a:ext cx="2834051" cy="23844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67 – k = </a:t>
            </a:r>
            <a:r>
              <a:rPr lang="en-US" sz="4000" b="1" dirty="0" smtClean="0"/>
              <a:t>30</a:t>
            </a:r>
            <a:endParaRPr lang="uk-UA" sz="4000" b="1" dirty="0" smtClean="0"/>
          </a:p>
          <a:p>
            <a:r>
              <a:rPr lang="en-US" sz="4000" b="1" dirty="0"/>
              <a:t>k = 67 + </a:t>
            </a:r>
            <a:r>
              <a:rPr lang="en-US" sz="4000" b="1" dirty="0" smtClean="0"/>
              <a:t>30</a:t>
            </a:r>
            <a:endParaRPr lang="uk-UA" sz="4000" b="1" dirty="0" smtClean="0"/>
          </a:p>
          <a:p>
            <a:r>
              <a:rPr lang="en-US" sz="4000" b="1" dirty="0">
                <a:solidFill>
                  <a:schemeClr val="bg1"/>
                </a:solidFill>
              </a:rPr>
              <a:t>k = 97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6" name="Скругленный прямоугольник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7BE113B6-F534-4DDE-B52F-FA451595F34D}"/>
              </a:ext>
            </a:extLst>
          </p:cNvPr>
          <p:cNvSpPr/>
          <p:nvPr/>
        </p:nvSpPr>
        <p:spPr>
          <a:xfrm>
            <a:off x="8394460" y="1552747"/>
            <a:ext cx="2669928" cy="23762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9 ∙ x = </a:t>
            </a:r>
            <a:r>
              <a:rPr lang="en-US" sz="4000" b="1" dirty="0" smtClean="0"/>
              <a:t>72</a:t>
            </a:r>
            <a:endParaRPr lang="uk-UA" sz="4000" b="1" dirty="0" smtClean="0"/>
          </a:p>
          <a:p>
            <a:r>
              <a:rPr lang="en-US" sz="4000" b="1" dirty="0"/>
              <a:t>x = 72 : </a:t>
            </a:r>
            <a:r>
              <a:rPr lang="en-US" sz="4000" b="1" dirty="0" smtClean="0"/>
              <a:t>9</a:t>
            </a:r>
            <a:endParaRPr lang="uk-UA" sz="4000" b="1" dirty="0" smtClean="0"/>
          </a:p>
          <a:p>
            <a:r>
              <a:rPr lang="en-US" sz="4000" b="1" dirty="0"/>
              <a:t>x = 8</a:t>
            </a:r>
            <a:endParaRPr lang="uk-UA" sz="4000" b="1" dirty="0"/>
          </a:p>
        </p:txBody>
      </p:sp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Ст.116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№648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50302" y="3141762"/>
            <a:ext cx="866793" cy="537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37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6111059" y="2637706"/>
            <a:ext cx="287465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6753510" y="3988065"/>
            <a:ext cx="2623942" cy="25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4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7026</TotalTime>
  <Words>532</Words>
  <Application>Microsoft Office PowerPoint</Application>
  <PresentationFormat>Произвольный</PresentationFormat>
  <Paragraphs>148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626</cp:revision>
  <dcterms:created xsi:type="dcterms:W3CDTF">2025-08-27T14:01:18Z</dcterms:created>
  <dcterms:modified xsi:type="dcterms:W3CDTF">2025-12-15T16:32:56Z</dcterms:modified>
</cp:coreProperties>
</file>