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815" r:id="rId3"/>
    <p:sldId id="478" r:id="rId4"/>
    <p:sldId id="286" r:id="rId5"/>
    <p:sldId id="828" r:id="rId6"/>
    <p:sldId id="820" r:id="rId7"/>
    <p:sldId id="829" r:id="rId8"/>
    <p:sldId id="830" r:id="rId9"/>
    <p:sldId id="831" r:id="rId10"/>
    <p:sldId id="834" r:id="rId11"/>
    <p:sldId id="722" r:id="rId12"/>
    <p:sldId id="313" r:id="rId13"/>
    <p:sldId id="814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Порівняння </a:t>
          </a:r>
          <a:r>
            <a:rPr lang="ru-RU" sz="3200" b="1" dirty="0" err="1" smtClean="0">
              <a:solidFill>
                <a:schemeClr val="bg1"/>
              </a:solidFill>
            </a:rPr>
            <a:t>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Задачі на спільну роботу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Розв’язува-ння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буквених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14856" custLinFactX="229272" custLinFactNeighborX="3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7229" custLinFactX="-119245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13943" custLinFactX="-109033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07126" custLinFactX="-95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811818" y="846659"/>
          <a:ext cx="4273486" cy="2580166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658478" y="854696"/>
        <a:ext cx="2580166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707683" y="707683"/>
          <a:ext cx="4273486" cy="285811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Розв’язува-ння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буквених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85811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2134594" y="856914"/>
          <a:ext cx="4273486" cy="2559656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Порівняння </a:t>
          </a:r>
          <a:r>
            <a:rPr lang="ru-RU" sz="3200" b="1" kern="1200" dirty="0" err="1" smtClean="0">
              <a:solidFill>
                <a:schemeClr val="bg1"/>
              </a:solidFill>
            </a:rPr>
            <a:t>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991509" y="854696"/>
        <a:ext cx="2559656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7401869" y="933484"/>
          <a:ext cx="4273486" cy="2406517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Задачі на спільну роботу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8335353" y="854697"/>
        <a:ext cx="240651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3877" y="909514"/>
            <a:ext cx="9044765" cy="144653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Буквені вирази. </a:t>
            </a:r>
            <a:endParaRPr lang="uk-UA" sz="4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400" b="1" smtClean="0">
                <a:solidFill>
                  <a:srgbClr val="7030A0"/>
                </a:solidFill>
              </a:rPr>
              <a:t>Задача </a:t>
            </a:r>
            <a:r>
              <a:rPr lang="uk-UA" sz="4400" b="1" dirty="0" smtClean="0">
                <a:solidFill>
                  <a:srgbClr val="7030A0"/>
                </a:solidFill>
              </a:rPr>
              <a:t>на </a:t>
            </a:r>
            <a:r>
              <a:rPr lang="uk-UA" sz="4400" b="1" dirty="0" smtClean="0">
                <a:solidFill>
                  <a:srgbClr val="7030A0"/>
                </a:solidFill>
              </a:rPr>
              <a:t>зведення до одиниці.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Нумерація трицифрових чисел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74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6" y="2992508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07455" y="494644"/>
            <a:ext cx="10297143" cy="7749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Побудуй коло з центром у </a:t>
            </a:r>
            <a:r>
              <a:rPr lang="ru-RU" sz="3600" b="1" dirty="0" err="1">
                <a:solidFill>
                  <a:schemeClr val="bg1"/>
                </a:solidFill>
              </a:rPr>
              <a:t>точці</a:t>
            </a:r>
            <a:r>
              <a:rPr lang="ru-RU" sz="3600" b="1" dirty="0">
                <a:solidFill>
                  <a:schemeClr val="bg1"/>
                </a:solidFill>
              </a:rPr>
              <a:t> О і </a:t>
            </a:r>
            <a:r>
              <a:rPr lang="ru-RU" sz="3600" b="1" dirty="0" err="1">
                <a:solidFill>
                  <a:schemeClr val="bg1"/>
                </a:solidFill>
              </a:rPr>
              <a:t>радіусом</a:t>
            </a:r>
            <a:r>
              <a:rPr lang="ru-RU" sz="3600" b="1" dirty="0">
                <a:solidFill>
                  <a:schemeClr val="bg1"/>
                </a:solidFill>
              </a:rPr>
              <a:t> 2 </a:t>
            </a:r>
            <a:r>
              <a:rPr lang="ru-RU" sz="3600" b="1" dirty="0" smtClean="0">
                <a:solidFill>
                  <a:schemeClr val="bg1"/>
                </a:solidFill>
              </a:rPr>
              <a:t>см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45561" y="3180850"/>
            <a:ext cx="41389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07249" y="3546851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О</a:t>
            </a:r>
          </a:p>
        </p:txBody>
      </p:sp>
      <p:cxnSp>
        <p:nvCxnSpPr>
          <p:cNvPr id="17" name="Пряма сполучна лінія 16"/>
          <p:cNvCxnSpPr>
            <a:endCxn id="3" idx="6"/>
          </p:cNvCxnSpPr>
          <p:nvPr/>
        </p:nvCxnSpPr>
        <p:spPr>
          <a:xfrm flipV="1">
            <a:off x="8852509" y="3504015"/>
            <a:ext cx="1767719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52508" y="2867179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 = </a:t>
            </a:r>
            <a:r>
              <a:rPr lang="uk-UA" sz="3600" b="1" dirty="0" smtClean="0">
                <a:solidFill>
                  <a:srgbClr val="0070C0"/>
                </a:solidFill>
              </a:rPr>
              <a:t>2 </a:t>
            </a:r>
            <a:r>
              <a:rPr lang="uk-UA" sz="3600" b="1" dirty="0">
                <a:solidFill>
                  <a:srgbClr val="0070C0"/>
                </a:solidFill>
              </a:rPr>
              <a:t>см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4" y="1527629"/>
            <a:ext cx="2298975" cy="3440877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Ст.119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№665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3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380C19C-3219-4746-B49F-C3375A8BB361}"/>
              </a:ext>
            </a:extLst>
          </p:cNvPr>
          <p:cNvSpPr/>
          <p:nvPr/>
        </p:nvSpPr>
        <p:spPr>
          <a:xfrm>
            <a:off x="3715767" y="1555592"/>
            <a:ext cx="2592288" cy="14803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Пригадайте, що таке радіус.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084789" y="1754169"/>
            <a:ext cx="3535439" cy="34996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80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3" y="549474"/>
            <a:ext cx="10297144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Ст.119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469" y="3617997"/>
            <a:ext cx="17897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3 МАТЕМ\1 Листопад\4 Трицифрові числа\№074 - Буквені вирази. Задачі геометр змісту\2025-12-15_215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485578"/>
            <a:ext cx="10297144" cy="211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1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8" y="175206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24372" y="1722196"/>
            <a:ext cx="5236211" cy="107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Що таке </a:t>
            </a:r>
            <a:r>
              <a:rPr lang="ru-RU" sz="3200" b="1" dirty="0" err="1" smtClean="0"/>
              <a:t>радіус</a:t>
            </a:r>
            <a:r>
              <a:rPr lang="uk-UA" sz="3200" b="1" dirty="0" smtClean="0"/>
              <a:t>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29" y="3251383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835533" y="3141763"/>
            <a:ext cx="5131296" cy="1548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Якою дією відповідаємо на запитання «На скільки більше/менше …»?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50" y="4690579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847571" y="4941962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279" y="397238"/>
            <a:ext cx="9606279" cy="6806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«Мій олівець»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8280" y="1430102"/>
            <a:ext cx="1978711" cy="296636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09" y="1430102"/>
            <a:ext cx="1925404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07914" y="1430103"/>
            <a:ext cx="2482383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77" y="1430103"/>
            <a:ext cx="1733155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3736" y="4586061"/>
            <a:ext cx="1710893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2378" y="4596544"/>
            <a:ext cx="17358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було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6240" y="4577935"/>
            <a:ext cx="2524057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Маю почуття успіху!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6327" y="4616480"/>
            <a:ext cx="2304256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Готовий до нових знань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31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278" y="549474"/>
            <a:ext cx="9606279" cy="6806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8280" y="1430104"/>
            <a:ext cx="1978711" cy="296636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79" y="1449495"/>
            <a:ext cx="1751459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07914" y="1430105"/>
            <a:ext cx="2482383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071" y="1430104"/>
            <a:ext cx="1606397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3736" y="4586063"/>
            <a:ext cx="1710893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4238" y="4596546"/>
            <a:ext cx="17358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буде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411" y="4581696"/>
            <a:ext cx="2808312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 почуття успіху!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2256" y="4625773"/>
            <a:ext cx="2280335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гарні емоції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51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Ст.118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6" name="Picture 2" descr="D:\3 клас\03 МАТЕМ\1 Листопад\4 Трицифрові числа\№073 - Коло. Радіус кола\2025-12-13_215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0" y="1485576"/>
            <a:ext cx="9647002" cy="38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23" y="1380031"/>
            <a:ext cx="1935729" cy="26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05610605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87240" y="-667961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215539" y="2934835"/>
            <a:ext cx="312405" cy="28173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942094" y="3573897"/>
            <a:ext cx="312405" cy="28173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37288" y="2789994"/>
            <a:ext cx="454720" cy="567792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64196" y="2748944"/>
            <a:ext cx="454720" cy="567792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60957" y="4177410"/>
            <a:ext cx="454720" cy="567792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19565" y="3456861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691974" y="4324037"/>
            <a:ext cx="312405" cy="28173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88108" y="4387782"/>
            <a:ext cx="420932" cy="276565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4338965" y="2870361"/>
            <a:ext cx="302667" cy="272949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154490" y="4205347"/>
            <a:ext cx="454720" cy="567792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450811" y="2751722"/>
            <a:ext cx="454720" cy="56779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16049" y="2752583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809040" y="2908530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97182" y="2734304"/>
            <a:ext cx="454720" cy="56779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88755" y="2734304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396105" y="2749730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113444" y="4221882"/>
            <a:ext cx="420547" cy="53472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591452" y="3449085"/>
            <a:ext cx="454720" cy="56779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50014" y="2760423"/>
            <a:ext cx="454720" cy="567792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73900" y="3573127"/>
            <a:ext cx="302667" cy="272949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493999" y="3467617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51973" y="3484074"/>
            <a:ext cx="454720" cy="56779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29386" y="2769086"/>
            <a:ext cx="454720" cy="56779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411511" y="3476883"/>
            <a:ext cx="454720" cy="56779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759579" y="2734304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45716" y="2734584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308850" y="2734304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223247" y="2752583"/>
            <a:ext cx="454720" cy="5677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9067" y="3431385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3938003" y="414815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23570" y="4177410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49377" y="2769085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754488" y="2853354"/>
            <a:ext cx="302667" cy="27294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135384" y="2769085"/>
            <a:ext cx="454720" cy="567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1511" y="2728796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523249" y="2730814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158431" y="2732613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089170" y="272480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43746" y="3488076"/>
            <a:ext cx="454720" cy="567792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3238326" y="3377365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1422004" y="4160292"/>
            <a:ext cx="309498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dirty="0">
                <a:solidFill>
                  <a:prstClr val="black"/>
                </a:solidFill>
              </a:rPr>
              <a:t>(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3564114" y="4160292"/>
            <a:ext cx="309498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286163" y="4188813"/>
            <a:ext cx="454720" cy="567792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04379" y="4225635"/>
            <a:ext cx="454720" cy="567792"/>
          </a:xfrm>
          <a:prstGeom prst="rect">
            <a:avLst/>
          </a:prstGeom>
        </p:spPr>
      </p:pic>
      <p:sp>
        <p:nvSpPr>
          <p:cNvPr id="7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Ст.118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№658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10237155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Запишіть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вирази та </a:t>
            </a:r>
            <a:r>
              <a:rPr lang="ru-RU" sz="4000" b="1" dirty="0" err="1" smtClean="0">
                <a:solidFill>
                  <a:schemeClr val="bg1"/>
                </a:solidFill>
              </a:rPr>
              <a:t>обчисліть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їх </a:t>
            </a:r>
            <a:r>
              <a:rPr lang="ru-RU" sz="4000" b="1" dirty="0" smtClean="0">
                <a:solidFill>
                  <a:schemeClr val="bg1"/>
                </a:solidFill>
              </a:rPr>
              <a:t>значення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325489" y="1305233"/>
            <a:ext cx="4979245" cy="176452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77998" y="1325111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5283742" y="1458584"/>
            <a:ext cx="1703198" cy="74707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004379" y="1349017"/>
            <a:ext cx="445132" cy="56598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61" y="1197545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Округлений прямокутник 4"/>
          <p:cNvSpPr/>
          <p:nvPr/>
        </p:nvSpPr>
        <p:spPr>
          <a:xfrm>
            <a:off x="2291556" y="4756605"/>
            <a:ext cx="8629806" cy="16386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Суму чисел 500 і 300 </a:t>
            </a:r>
            <a:r>
              <a:rPr lang="ru-RU" sz="3200" b="1" dirty="0" err="1"/>
              <a:t>зменшити</a:t>
            </a:r>
            <a:r>
              <a:rPr lang="ru-RU" sz="3200" b="1" dirty="0"/>
              <a:t> на їх </a:t>
            </a:r>
            <a:r>
              <a:rPr lang="ru-RU" sz="3200" b="1" dirty="0" err="1"/>
              <a:t>різницю</a:t>
            </a:r>
            <a:r>
              <a:rPr lang="ru-RU" sz="3200" b="1" dirty="0"/>
              <a:t>. </a:t>
            </a:r>
            <a:r>
              <a:rPr lang="en-US" sz="3200" b="1" dirty="0"/>
              <a:t> </a:t>
            </a:r>
            <a:r>
              <a:rPr lang="ru-RU" sz="3200" b="1" dirty="0" err="1"/>
              <a:t>Добуток</a:t>
            </a:r>
            <a:r>
              <a:rPr lang="ru-RU" sz="3200" b="1" dirty="0"/>
              <a:t> чисел 8 і 4 </a:t>
            </a:r>
            <a:r>
              <a:rPr lang="ru-RU" sz="3200" b="1" dirty="0" err="1"/>
              <a:t>зменшити</a:t>
            </a:r>
            <a:r>
              <a:rPr lang="ru-RU" sz="3200" b="1" dirty="0"/>
              <a:t> на їх </a:t>
            </a:r>
            <a:r>
              <a:rPr lang="ru-RU" sz="3200" b="1" dirty="0" err="1"/>
              <a:t>частку</a:t>
            </a:r>
            <a:r>
              <a:rPr lang="ru-RU" sz="3200" b="1" dirty="0"/>
              <a:t>. </a:t>
            </a:r>
            <a:endParaRPr lang="uk-UA" sz="3200" b="1" dirty="0"/>
          </a:p>
          <a:p>
            <a:r>
              <a:rPr lang="ru-RU" sz="3200" b="1" dirty="0" err="1"/>
              <a:t>Частка</a:t>
            </a:r>
            <a:r>
              <a:rPr lang="ru-RU" sz="3200" b="1" dirty="0"/>
              <a:t> </a:t>
            </a:r>
            <a:r>
              <a:rPr lang="ru-RU" sz="3200" b="1" dirty="0" err="1"/>
              <a:t>суми</a:t>
            </a:r>
            <a:r>
              <a:rPr lang="ru-RU" sz="3200" b="1" dirty="0"/>
              <a:t> чисел 17 і 15 та числа 8.</a:t>
            </a:r>
          </a:p>
        </p:txBody>
      </p:sp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5" grpId="0"/>
      <p:bldP spid="5" grpId="0"/>
      <p:bldP spid="132" grpId="0"/>
      <p:bldP spid="135" grpId="0"/>
      <p:bldP spid="136" grpId="0"/>
      <p:bldP spid="145" grpId="0"/>
      <p:bldP spid="7" grpId="0"/>
      <p:bldP spid="9" grpId="0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7390" y="514337"/>
            <a:ext cx="8373064" cy="7029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Знайдіть</a:t>
            </a:r>
            <a: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значення </a:t>
            </a:r>
            <a:r>
              <a:rPr lang="ru-RU" sz="4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виразу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47389" y="1265562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798036" y="-635120"/>
            <a:ext cx="312405" cy="281731"/>
          </a:xfrm>
          <a:prstGeom prst="rect">
            <a:avLst/>
          </a:prstGeom>
        </p:spPr>
      </p:pic>
      <p:sp>
        <p:nvSpPr>
          <p:cNvPr id="6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Ст.118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№659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377902" y="1321208"/>
            <a:ext cx="5217067" cy="146051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7030A0"/>
                </a:solidFill>
              </a:rPr>
              <a:t>100 – а ∙ </a:t>
            </a:r>
            <a:r>
              <a:rPr lang="en-US" sz="3200" b="1" dirty="0" smtClean="0">
                <a:solidFill>
                  <a:srgbClr val="7030A0"/>
                </a:solidFill>
              </a:rPr>
              <a:t>b</a:t>
            </a:r>
            <a:r>
              <a:rPr lang="ru-RU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якщо</a:t>
            </a:r>
            <a:r>
              <a:rPr lang="ru-RU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а = 7, b = 5;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r>
              <a:rPr lang="ru-RU" sz="3200" b="1" dirty="0" smtClean="0">
                <a:solidFill>
                  <a:srgbClr val="7030A0"/>
                </a:solidFill>
              </a:rPr>
              <a:t>                    </a:t>
            </a:r>
            <a:r>
              <a:rPr lang="ru-RU" sz="3200" b="1" dirty="0" err="1" smtClean="0">
                <a:solidFill>
                  <a:srgbClr val="7030A0"/>
                </a:solidFill>
              </a:rPr>
              <a:t>якщо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а = 9, b = </a:t>
            </a:r>
            <a:r>
              <a:rPr lang="ru-RU" sz="3200" b="1" dirty="0" smtClean="0">
                <a:solidFill>
                  <a:srgbClr val="7030A0"/>
                </a:solidFill>
              </a:rPr>
              <a:t>6; 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                  </a:t>
            </a:r>
            <a:r>
              <a:rPr lang="ru-RU" sz="3200" b="1" dirty="0" err="1" smtClean="0">
                <a:solidFill>
                  <a:srgbClr val="7030A0"/>
                </a:solidFill>
              </a:rPr>
              <a:t>якщо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а </a:t>
            </a:r>
            <a:r>
              <a:rPr lang="ru-RU" sz="3200" b="1" dirty="0" smtClean="0">
                <a:solidFill>
                  <a:srgbClr val="7030A0"/>
                </a:solidFill>
              </a:rPr>
              <a:t>=10</a:t>
            </a:r>
            <a:r>
              <a:rPr lang="ru-RU" sz="3200" b="1" dirty="0">
                <a:solidFill>
                  <a:srgbClr val="7030A0"/>
                </a:solidFill>
              </a:rPr>
              <a:t>, b = 1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46" y="835384"/>
            <a:ext cx="3123190" cy="26108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6704" y="2914557"/>
            <a:ext cx="53930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Якщо</a:t>
            </a:r>
            <a:r>
              <a:rPr lang="ru-RU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а=7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smtClean="0">
                <a:solidFill>
                  <a:schemeClr val="bg1"/>
                </a:solidFill>
              </a:rPr>
              <a:t>b=5, то 100 – а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en-US" sz="3200" b="1" dirty="0" smtClean="0">
                <a:solidFill>
                  <a:schemeClr val="bg1"/>
                </a:solidFill>
              </a:rPr>
              <a:t>b</a:t>
            </a:r>
            <a:r>
              <a:rPr lang="uk-UA" sz="3200" b="1" dirty="0" smtClean="0">
                <a:solidFill>
                  <a:schemeClr val="bg1"/>
                </a:solidFill>
              </a:rPr>
              <a:t>=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156703" y="3976906"/>
            <a:ext cx="53930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Якщо</a:t>
            </a:r>
            <a:r>
              <a:rPr lang="ru-RU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а=9, b=6, то 100 – а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en-US" sz="3200" b="1" dirty="0" smtClean="0">
                <a:solidFill>
                  <a:schemeClr val="bg1"/>
                </a:solidFill>
              </a:rPr>
              <a:t>b</a:t>
            </a:r>
            <a:r>
              <a:rPr lang="uk-UA" sz="3200" b="1" dirty="0" smtClean="0">
                <a:solidFill>
                  <a:schemeClr val="bg1"/>
                </a:solidFill>
              </a:rPr>
              <a:t>=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131019" y="5077267"/>
            <a:ext cx="54948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Якщо</a:t>
            </a:r>
            <a:r>
              <a:rPr lang="ru-RU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а=10, b=1, то 100 – а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en-US" sz="3200" b="1" dirty="0" smtClean="0">
                <a:solidFill>
                  <a:schemeClr val="bg1"/>
                </a:solidFill>
              </a:rPr>
              <a:t>b</a:t>
            </a:r>
            <a:r>
              <a:rPr lang="uk-UA" sz="3200" b="1" dirty="0" smtClean="0">
                <a:solidFill>
                  <a:schemeClr val="bg1"/>
                </a:solidFill>
              </a:rPr>
              <a:t>=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514244" y="2914557"/>
            <a:ext cx="22160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100 – 7 ∙ 5 =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534495" y="3976905"/>
            <a:ext cx="22160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100 – 9 ∙ 6 =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612331" y="5077267"/>
            <a:ext cx="23206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100 –10 ∙ 1 =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730248" y="2929954"/>
            <a:ext cx="7804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65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750499" y="3976904"/>
            <a:ext cx="7804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46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932944" y="5077267"/>
            <a:ext cx="7804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90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82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127" y="602229"/>
            <a:ext cx="9730440" cy="73933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Порівняйте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4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151305" y="1678983"/>
            <a:ext cx="1847598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400 + 1</a:t>
            </a:r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632404" y="1682477"/>
            <a:ext cx="2157953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400 + 10</a:t>
            </a:r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632404" y="2651847"/>
            <a:ext cx="2075506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543 – 40</a:t>
            </a:r>
          </a:p>
        </p:txBody>
      </p:sp>
      <p:sp>
        <p:nvSpPr>
          <p:cNvPr id="4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151305" y="2613170"/>
            <a:ext cx="1811627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543 – 3</a:t>
            </a:r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809965" y="1628425"/>
            <a:ext cx="1951264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700 + 6</a:t>
            </a:r>
          </a:p>
        </p:txBody>
      </p:sp>
      <p:sp>
        <p:nvSpPr>
          <p:cNvPr id="5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397314" y="1628424"/>
            <a:ext cx="1814298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/>
              <a:t>70 + 6</a:t>
            </a:r>
          </a:p>
        </p:txBody>
      </p:sp>
      <p:sp>
        <p:nvSpPr>
          <p:cNvPr id="5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809963" y="2651846"/>
            <a:ext cx="1985107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/>
              <a:t>435 + 5</a:t>
            </a:r>
            <a:endParaRPr lang="uk-UA" sz="4000" b="1" dirty="0"/>
          </a:p>
        </p:txBody>
      </p:sp>
      <p:sp>
        <p:nvSpPr>
          <p:cNvPr id="6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303287" y="2694833"/>
            <a:ext cx="2126704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/>
              <a:t>435 + 50</a:t>
            </a:r>
            <a:endParaRPr lang="uk-UA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71573" y="2563248"/>
            <a:ext cx="567414" cy="101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solidFill>
                  <a:schemeClr val="accent3">
                    <a:lumMod val="50000"/>
                  </a:schemeClr>
                </a:solidFill>
              </a:rPr>
              <a:t>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98903" y="1456740"/>
            <a:ext cx="567414" cy="101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solidFill>
                  <a:schemeClr val="accent3">
                    <a:lumMod val="50000"/>
                  </a:schemeClr>
                </a:solidFill>
              </a:rPr>
              <a:t>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062732" y="2523147"/>
            <a:ext cx="567414" cy="101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solidFill>
                  <a:schemeClr val="accent3">
                    <a:lumMod val="50000"/>
                  </a:schemeClr>
                </a:solidFill>
              </a:rPr>
              <a:t>˃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829083" y="1354763"/>
            <a:ext cx="567414" cy="101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solidFill>
                  <a:schemeClr val="accent3">
                    <a:lumMod val="50000"/>
                  </a:schemeClr>
                </a:solidFill>
              </a:rPr>
              <a:t>˃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19" y="3627658"/>
            <a:ext cx="6331321" cy="1309603"/>
          </a:xfrm>
          <a:prstGeom prst="rect">
            <a:avLst/>
          </a:prstGeom>
        </p:spPr>
      </p:pic>
      <p:sp>
        <p:nvSpPr>
          <p:cNvPr id="3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Ст.118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№660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35" y="3933850"/>
            <a:ext cx="2705012" cy="26677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59104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7" grpId="0"/>
      <p:bldP spid="71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374204" y="744806"/>
            <a:ext cx="9326339" cy="6687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Знайди значення </a:t>
            </a:r>
            <a:r>
              <a:rPr lang="ru-RU" sz="4000" b="1" dirty="0" err="1" smtClean="0">
                <a:solidFill>
                  <a:schemeClr val="bg1"/>
                </a:solidFill>
              </a:rPr>
              <a:t>виразів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1466273" y="1731701"/>
            <a:ext cx="233429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56 : 8 ∙ 5=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429520" y="2540524"/>
            <a:ext cx="237104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4 ∙ 6 : </a:t>
            </a:r>
            <a:r>
              <a:rPr lang="uk-UA" sz="4000" b="1" dirty="0" smtClean="0">
                <a:solidFill>
                  <a:schemeClr val="bg1"/>
                </a:solidFill>
              </a:rPr>
              <a:t>8 =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255303" y="3465209"/>
            <a:ext cx="29985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48 – 48 : </a:t>
            </a:r>
            <a:r>
              <a:rPr lang="uk-UA" sz="4000" b="1" dirty="0" smtClean="0">
                <a:solidFill>
                  <a:schemeClr val="bg1"/>
                </a:solidFill>
              </a:rPr>
              <a:t>6 =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235080" y="4283961"/>
            <a:ext cx="314701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(48 – 48) : </a:t>
            </a:r>
            <a:r>
              <a:rPr lang="uk-UA" sz="4000" b="1" dirty="0" smtClean="0">
                <a:solidFill>
                  <a:schemeClr val="bg1"/>
                </a:solidFill>
              </a:rPr>
              <a:t>6 =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6792109" y="1700923"/>
            <a:ext cx="282831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30 + 15 : </a:t>
            </a:r>
            <a:r>
              <a:rPr lang="uk-UA" sz="4000" b="1" dirty="0" smtClean="0">
                <a:solidFill>
                  <a:schemeClr val="bg1"/>
                </a:solidFill>
              </a:rPr>
              <a:t>5 =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6792110" y="2540524"/>
            <a:ext cx="304433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4000" b="1" dirty="0">
                <a:solidFill>
                  <a:schemeClr val="bg1"/>
                </a:solidFill>
              </a:rPr>
              <a:t>(30 + 15) : </a:t>
            </a:r>
            <a:r>
              <a:rPr lang="uk-UA" sz="4000" b="1" dirty="0" smtClean="0">
                <a:solidFill>
                  <a:schemeClr val="bg1"/>
                </a:solidFill>
              </a:rPr>
              <a:t>5 =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3855" y="3471782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00566" y="2550453"/>
            <a:ext cx="4443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67215" y="1738274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>
                <a:solidFill>
                  <a:schemeClr val="bg1"/>
                </a:solidFill>
              </a:rPr>
              <a:t>35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3854" y="4306935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20423" y="1669968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36448" y="2537469"/>
            <a:ext cx="68344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Ст.118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№661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7604199" y="3407099"/>
            <a:ext cx="3298961" cy="321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9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79463" y="549474"/>
            <a:ext cx="1012142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3598878" y="1276617"/>
            <a:ext cx="7527173" cy="17281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На </a:t>
            </a:r>
            <a:r>
              <a:rPr lang="ru-RU" sz="3200" b="1" dirty="0" err="1">
                <a:solidFill>
                  <a:schemeClr val="bg1"/>
                </a:solidFill>
              </a:rPr>
              <a:t>пошиття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трьох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костюмів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витрачають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9м </a:t>
            </a:r>
            <a:r>
              <a:rPr lang="ru-RU" sz="3200" b="1" dirty="0" err="1">
                <a:solidFill>
                  <a:schemeClr val="bg1"/>
                </a:solidFill>
              </a:rPr>
              <a:t>тканини</a:t>
            </a:r>
            <a:r>
              <a:rPr lang="ru-RU" sz="3200" b="1" dirty="0">
                <a:solidFill>
                  <a:schemeClr val="bg1"/>
                </a:solidFill>
              </a:rPr>
              <a:t>. Скільки таких </a:t>
            </a:r>
            <a:r>
              <a:rPr lang="ru-RU" sz="3200" b="1" dirty="0" err="1">
                <a:solidFill>
                  <a:schemeClr val="bg1"/>
                </a:solidFill>
              </a:rPr>
              <a:t>костюмів</a:t>
            </a:r>
            <a:r>
              <a:rPr lang="ru-RU" sz="3200" b="1" dirty="0">
                <a:solidFill>
                  <a:schemeClr val="bg1"/>
                </a:solidFill>
              </a:rPr>
              <a:t> можна </a:t>
            </a:r>
            <a:r>
              <a:rPr lang="ru-RU" sz="3200" b="1" dirty="0" err="1">
                <a:solidFill>
                  <a:schemeClr val="bg1"/>
                </a:solidFill>
              </a:rPr>
              <a:t>пошити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із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30 </a:t>
            </a:r>
            <a:r>
              <a:rPr lang="ru-RU" sz="3200" b="1" dirty="0">
                <a:solidFill>
                  <a:schemeClr val="bg1"/>
                </a:solidFill>
              </a:rPr>
              <a:t>м </a:t>
            </a:r>
            <a:r>
              <a:rPr lang="ru-RU" sz="3200" b="1" dirty="0" err="1">
                <a:solidFill>
                  <a:schemeClr val="bg1"/>
                </a:solidFill>
              </a:rPr>
              <a:t>тканини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ᐈ Швея рисунки, фон профессия швея картинки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83" y="3004809"/>
            <a:ext cx="2352798" cy="22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Ст.118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№662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 5"/>
          <p:cNvSpPr/>
          <p:nvPr/>
        </p:nvSpPr>
        <p:spPr>
          <a:xfrm>
            <a:off x="979463" y="1557586"/>
            <a:ext cx="244385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 к. – 9 м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? к. – 30 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 5"/>
          <p:cNvSpPr/>
          <p:nvPr/>
        </p:nvSpPr>
        <p:spPr>
          <a:xfrm>
            <a:off x="932518" y="3511972"/>
            <a:ext cx="190789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1) 9 </a:t>
            </a:r>
            <a:r>
              <a:rPr lang="uk-UA" sz="3600" b="1" dirty="0">
                <a:solidFill>
                  <a:schemeClr val="bg1"/>
                </a:solidFill>
              </a:rPr>
              <a:t>: </a:t>
            </a:r>
            <a:r>
              <a:rPr lang="uk-UA" sz="3600" b="1" dirty="0" smtClean="0">
                <a:solidFill>
                  <a:schemeClr val="bg1"/>
                </a:solidFill>
              </a:rPr>
              <a:t>3 = 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 5"/>
          <p:cNvSpPr/>
          <p:nvPr/>
        </p:nvSpPr>
        <p:spPr>
          <a:xfrm>
            <a:off x="2806347" y="3511972"/>
            <a:ext cx="11400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 (м)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 5"/>
          <p:cNvSpPr/>
          <p:nvPr/>
        </p:nvSpPr>
        <p:spPr>
          <a:xfrm>
            <a:off x="3946403" y="3527927"/>
            <a:ext cx="30676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- на 1 костюм.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 5"/>
          <p:cNvSpPr/>
          <p:nvPr/>
        </p:nvSpPr>
        <p:spPr>
          <a:xfrm>
            <a:off x="932518" y="4151615"/>
            <a:ext cx="21419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2) 30 </a:t>
            </a:r>
            <a:r>
              <a:rPr lang="uk-UA" sz="3600" b="1" dirty="0">
                <a:solidFill>
                  <a:schemeClr val="bg1"/>
                </a:solidFill>
              </a:rPr>
              <a:t>: </a:t>
            </a:r>
            <a:r>
              <a:rPr lang="uk-UA" sz="3600" b="1" dirty="0" smtClean="0">
                <a:solidFill>
                  <a:schemeClr val="bg1"/>
                </a:solidFill>
              </a:rPr>
              <a:t>3 = 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 5"/>
          <p:cNvSpPr/>
          <p:nvPr/>
        </p:nvSpPr>
        <p:spPr>
          <a:xfrm>
            <a:off x="3074451" y="4151614"/>
            <a:ext cx="13965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10 (к.)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 5"/>
          <p:cNvSpPr/>
          <p:nvPr/>
        </p:nvSpPr>
        <p:spPr>
          <a:xfrm>
            <a:off x="910113" y="5198292"/>
            <a:ext cx="24438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Відповідь:</a:t>
            </a:r>
            <a:endParaRPr lang="uk-UA" sz="18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 5"/>
          <p:cNvSpPr/>
          <p:nvPr/>
        </p:nvSpPr>
        <p:spPr>
          <a:xfrm>
            <a:off x="3379068" y="5231735"/>
            <a:ext cx="72699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Із 30 м можна пошити 10 костюмів.</a:t>
            </a:r>
            <a:endParaRPr lang="uk-UA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14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7235</TotalTime>
  <Words>439</Words>
  <Application>Microsoft Office PowerPoint</Application>
  <PresentationFormat>Произвольный</PresentationFormat>
  <Paragraphs>117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644</cp:revision>
  <dcterms:created xsi:type="dcterms:W3CDTF">2025-08-27T14:01:18Z</dcterms:created>
  <dcterms:modified xsi:type="dcterms:W3CDTF">2025-12-17T11:25:41Z</dcterms:modified>
</cp:coreProperties>
</file>