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815" r:id="rId3"/>
    <p:sldId id="286" r:id="rId4"/>
    <p:sldId id="833" r:id="rId5"/>
    <p:sldId id="828" r:id="rId6"/>
    <p:sldId id="849" r:id="rId7"/>
    <p:sldId id="850" r:id="rId8"/>
    <p:sldId id="832" r:id="rId9"/>
    <p:sldId id="845" r:id="rId10"/>
    <p:sldId id="846" r:id="rId11"/>
    <p:sldId id="848" r:id="rId12"/>
    <p:sldId id="313" r:id="rId13"/>
    <p:sldId id="814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Периметр </a:t>
          </a:r>
          <a:r>
            <a:rPr lang="ru-RU" sz="3200" b="1" dirty="0" err="1" smtClean="0">
              <a:solidFill>
                <a:schemeClr val="bg1"/>
              </a:solidFill>
            </a:rPr>
            <a:t>прямокут-ника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Розв’язування задачі різними способами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Складання і </a:t>
          </a:r>
          <a:r>
            <a:rPr lang="ru-RU" sz="3200" b="1" dirty="0" err="1" smtClean="0">
              <a:solidFill>
                <a:schemeClr val="bg1"/>
              </a:solidFill>
            </a:rPr>
            <a:t>розв’язання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нерівності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Задачі </a:t>
          </a:r>
          <a:r>
            <a:rPr lang="ru-RU" sz="3200" b="1" dirty="0" err="1" smtClean="0">
              <a:solidFill>
                <a:schemeClr val="bg1"/>
              </a:solidFill>
            </a:rPr>
            <a:t>геометрич-ного</a:t>
          </a:r>
          <a:r>
            <a:rPr lang="ru-RU" sz="3200" b="1" dirty="0" smtClean="0">
              <a:solidFill>
                <a:schemeClr val="bg1"/>
              </a:solidFill>
            </a:rPr>
            <a:t> змісту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14856" custLinFactX="324717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7229" custLinFactX="-119245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01613" custLinFactX="-109033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07126" custLinFactX="-111756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365782" y="812992"/>
          <a:ext cx="4273486" cy="264750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Задачі </a:t>
          </a:r>
          <a:r>
            <a:rPr lang="ru-RU" sz="3200" b="1" kern="1200" dirty="0" err="1" smtClean="0">
              <a:solidFill>
                <a:schemeClr val="bg1"/>
              </a:solidFill>
            </a:rPr>
            <a:t>геометрич-ного</a:t>
          </a:r>
          <a:r>
            <a:rPr lang="ru-RU" sz="3200" b="1" kern="1200" dirty="0" smtClean="0">
              <a:solidFill>
                <a:schemeClr val="bg1"/>
              </a:solidFill>
            </a:rPr>
            <a:t> змісту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78775" y="854696"/>
        <a:ext cx="264750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670389" y="670389"/>
          <a:ext cx="4273486" cy="293270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Складання і </a:t>
          </a:r>
          <a:r>
            <a:rPr lang="ru-RU" sz="3200" b="1" kern="1200" dirty="0" err="1" smtClean="0">
              <a:solidFill>
                <a:schemeClr val="bg1"/>
              </a:solidFill>
            </a:rPr>
            <a:t>розв’язання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нерівності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93270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2103637" y="965621"/>
          <a:ext cx="4273486" cy="2342242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Периметр </a:t>
          </a:r>
          <a:r>
            <a:rPr lang="ru-RU" sz="3200" b="1" kern="1200" dirty="0" err="1" smtClean="0">
              <a:solidFill>
                <a:schemeClr val="bg1"/>
              </a:solidFill>
            </a:rPr>
            <a:t>прямокут-ника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069259" y="854696"/>
        <a:ext cx="2342242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619532" y="902082"/>
          <a:ext cx="4273486" cy="2469320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Розв’язування задачі різними способами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521615" y="854696"/>
        <a:ext cx="2469320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366" y="1125538"/>
            <a:ext cx="9044765" cy="76942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Задачі </a:t>
            </a:r>
            <a:r>
              <a:rPr lang="ru-RU" sz="4400" b="1" dirty="0" err="1">
                <a:solidFill>
                  <a:srgbClr val="7030A0"/>
                </a:solidFill>
              </a:rPr>
              <a:t>геометричного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</a:rPr>
              <a:t>змісту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Нумерація трицифрових чисел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smtClean="0">
                <a:solidFill>
                  <a:srgbClr val="7030A0"/>
                </a:solidFill>
              </a:rPr>
              <a:t>Урок 76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2992508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562278"/>
            <a:ext cx="9793088" cy="12736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Намалюй за </a:t>
            </a:r>
            <a:r>
              <a:rPr lang="ru-RU" sz="3600" b="1" dirty="0" err="1">
                <a:solidFill>
                  <a:schemeClr val="bg1"/>
                </a:solidFill>
              </a:rPr>
              <a:t>допомогою</a:t>
            </a:r>
            <a:r>
              <a:rPr lang="ru-RU" sz="3600" b="1" dirty="0">
                <a:solidFill>
                  <a:schemeClr val="bg1"/>
                </a:solidFill>
              </a:rPr>
              <a:t> циркуля </a:t>
            </a:r>
            <a:r>
              <a:rPr lang="ru-RU" sz="3600" b="1" dirty="0" err="1">
                <a:solidFill>
                  <a:schemeClr val="bg1"/>
                </a:solidFill>
              </a:rPr>
              <a:t>квітки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скориставшись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зразком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b="1" dirty="0" err="1">
                <a:solidFill>
                  <a:schemeClr val="bg1"/>
                </a:solidFill>
              </a:rPr>
              <a:t>Розфарбуй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пелюстки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34" name="Скругленный прямоугольник 37">
            <a:extLst>
              <a:ext uri="{FF2B5EF4-FFF2-40B4-BE49-F238E27FC236}">
                <a16:creationId xmlns:a16="http://schemas.microsoft.com/office/drawing/2014/main" xmlns="" id="{3380C19C-3219-4746-B49F-C3375A8BB361}"/>
              </a:ext>
            </a:extLst>
          </p:cNvPr>
          <p:cNvSpPr/>
          <p:nvPr/>
        </p:nvSpPr>
        <p:spPr>
          <a:xfrm>
            <a:off x="916978" y="1989633"/>
            <a:ext cx="4727493" cy="100811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7030A0"/>
                </a:solidFill>
              </a:rPr>
              <a:t>За центр кола </a:t>
            </a:r>
            <a:r>
              <a:rPr lang="ru-RU" sz="2800" b="1" dirty="0" err="1">
                <a:solidFill>
                  <a:srgbClr val="7030A0"/>
                </a:solidFill>
              </a:rPr>
              <a:t>візьми</a:t>
            </a:r>
            <a:r>
              <a:rPr lang="ru-RU" sz="2800" b="1" dirty="0">
                <a:solidFill>
                  <a:srgbClr val="7030A0"/>
                </a:solidFill>
              </a:rPr>
              <a:t> середину </a:t>
            </a:r>
            <a:r>
              <a:rPr lang="ru-RU" sz="2800" b="1" dirty="0" err="1" smtClean="0">
                <a:solidFill>
                  <a:srgbClr val="7030A0"/>
                </a:solidFill>
              </a:rPr>
              <a:t>сторони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квадрата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17" y="2997747"/>
            <a:ext cx="3229640" cy="3274746"/>
          </a:xfrm>
          <a:prstGeom prst="rect">
            <a:avLst/>
          </a:prstGeom>
        </p:spPr>
      </p:pic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Ст.120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№672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42" y="3043302"/>
            <a:ext cx="3239350" cy="3229191"/>
          </a:xfrm>
          <a:prstGeom prst="rect">
            <a:avLst/>
          </a:prstGeom>
        </p:spPr>
      </p:pic>
      <p:sp>
        <p:nvSpPr>
          <p:cNvPr id="37" name="Скругленный прямоугольник 37">
            <a:extLst>
              <a:ext uri="{FF2B5EF4-FFF2-40B4-BE49-F238E27FC236}">
                <a16:creationId xmlns:a16="http://schemas.microsoft.com/office/drawing/2014/main" xmlns="" id="{3380C19C-3219-4746-B49F-C3375A8BB361}"/>
              </a:ext>
            </a:extLst>
          </p:cNvPr>
          <p:cNvSpPr/>
          <p:nvPr/>
        </p:nvSpPr>
        <p:spPr>
          <a:xfrm>
            <a:off x="5877347" y="1952774"/>
            <a:ext cx="3944613" cy="100811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7030A0"/>
                </a:solidFill>
              </a:rPr>
              <a:t>За центр кола </a:t>
            </a:r>
            <a:r>
              <a:rPr lang="ru-RU" sz="2800" b="1" dirty="0" err="1">
                <a:solidFill>
                  <a:srgbClr val="7030A0"/>
                </a:solidFill>
              </a:rPr>
              <a:t>візьми</a:t>
            </a:r>
            <a:r>
              <a:rPr lang="ru-RU" sz="2800" b="1" dirty="0">
                <a:solidFill>
                  <a:srgbClr val="7030A0"/>
                </a:solidFill>
              </a:rPr>
              <a:t> вершину </a:t>
            </a:r>
            <a:r>
              <a:rPr lang="ru-RU" sz="2800" b="1" dirty="0" smtClean="0">
                <a:solidFill>
                  <a:srgbClr val="7030A0"/>
                </a:solidFill>
              </a:rPr>
              <a:t>квадрата.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19" y="3501802"/>
            <a:ext cx="2703702" cy="26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30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4" y="2781722"/>
            <a:ext cx="3104904" cy="3341915"/>
          </a:xfrm>
          <a:prstGeom prst="rect">
            <a:avLst/>
          </a:prstGeom>
        </p:spPr>
      </p:pic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34" name="Скругленный прямоугольник 37">
            <a:extLst>
              <a:ext uri="{FF2B5EF4-FFF2-40B4-BE49-F238E27FC236}">
                <a16:creationId xmlns:a16="http://schemas.microsoft.com/office/drawing/2014/main" xmlns="" id="{3380C19C-3219-4746-B49F-C3375A8BB361}"/>
              </a:ext>
            </a:extLst>
          </p:cNvPr>
          <p:cNvSpPr/>
          <p:nvPr/>
        </p:nvSpPr>
        <p:spPr>
          <a:xfrm>
            <a:off x="2347615" y="1989634"/>
            <a:ext cx="8598369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</a:rPr>
              <a:t>За центр кола </a:t>
            </a:r>
            <a:r>
              <a:rPr lang="ru-RU" sz="2800" b="1" dirty="0" err="1">
                <a:solidFill>
                  <a:schemeClr val="bg1"/>
                </a:solidFill>
              </a:rPr>
              <a:t>візьми</a:t>
            </a:r>
            <a:r>
              <a:rPr lang="ru-RU" sz="2800" b="1" dirty="0">
                <a:solidFill>
                  <a:schemeClr val="bg1"/>
                </a:solidFill>
              </a:rPr>
              <a:t> точку </a:t>
            </a:r>
            <a:r>
              <a:rPr lang="ru-RU" sz="2800" b="1" dirty="0" err="1">
                <a:solidFill>
                  <a:schemeClr val="bg1"/>
                </a:solidFill>
              </a:rPr>
              <a:t>перетину</a:t>
            </a:r>
            <a:r>
              <a:rPr lang="ru-RU" sz="2800" b="1" dirty="0">
                <a:solidFill>
                  <a:schemeClr val="bg1"/>
                </a:solidFill>
              </a:rPr>
              <a:t> кола й </a:t>
            </a:r>
            <a:r>
              <a:rPr lang="ru-RU" sz="2800" b="1" dirty="0" err="1">
                <a:solidFill>
                  <a:schemeClr val="bg1"/>
                </a:solidFill>
              </a:rPr>
              <a:t>півкола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07" y="2933368"/>
            <a:ext cx="6907865" cy="3038621"/>
          </a:xfrm>
          <a:prstGeom prst="rect">
            <a:avLst/>
          </a:prstGeom>
        </p:spPr>
      </p:pic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Ст.121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№672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23479" y="562278"/>
            <a:ext cx="9793088" cy="12736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Намалюй за </a:t>
            </a:r>
            <a:r>
              <a:rPr lang="ru-RU" sz="3600" b="1" dirty="0" err="1">
                <a:solidFill>
                  <a:schemeClr val="bg1"/>
                </a:solidFill>
              </a:rPr>
              <a:t>допомогою</a:t>
            </a:r>
            <a:r>
              <a:rPr lang="ru-RU" sz="3600" b="1" dirty="0">
                <a:solidFill>
                  <a:schemeClr val="bg1"/>
                </a:solidFill>
              </a:rPr>
              <a:t> циркуля </a:t>
            </a:r>
            <a:r>
              <a:rPr lang="ru-RU" sz="3600" b="1" dirty="0" err="1">
                <a:solidFill>
                  <a:schemeClr val="bg1"/>
                </a:solidFill>
              </a:rPr>
              <a:t>квітки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скориставшись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зразком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b="1" dirty="0" err="1">
                <a:solidFill>
                  <a:schemeClr val="bg1"/>
                </a:solidFill>
              </a:rPr>
              <a:t>Розфарбуй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пелюстки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12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8" y="175206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24372" y="1722196"/>
            <a:ext cx="5236211" cy="107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Як знайти периметр </a:t>
            </a:r>
            <a:r>
              <a:rPr lang="ru-RU" sz="3200" b="1" dirty="0" err="1" smtClean="0"/>
              <a:t>прямокутника</a:t>
            </a:r>
            <a:r>
              <a:rPr lang="uk-UA" sz="3200" b="1" dirty="0" smtClean="0"/>
              <a:t>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29" y="3251383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835533" y="3141763"/>
            <a:ext cx="5131296" cy="1548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Якою дією відповідаємо на запитання «</a:t>
            </a:r>
            <a:r>
              <a:rPr lang="uk-UA" sz="3200" b="1" smtClean="0"/>
              <a:t>Скільки всього </a:t>
            </a:r>
            <a:r>
              <a:rPr lang="uk-UA" sz="3200" b="1" dirty="0" smtClean="0"/>
              <a:t>…»?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50" y="4690579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847571" y="4941962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279" y="397238"/>
            <a:ext cx="9606279" cy="6806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«Мій олівець»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8280" y="1430102"/>
            <a:ext cx="1978711" cy="296636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09" y="1430102"/>
            <a:ext cx="1925404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07914" y="1430103"/>
            <a:ext cx="2482383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77" y="1430103"/>
            <a:ext cx="1733155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3736" y="4586061"/>
            <a:ext cx="1710893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2378" y="4596544"/>
            <a:ext cx="17358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було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6240" y="4577935"/>
            <a:ext cx="2524057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Маю почуття успіху!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6327" y="4616480"/>
            <a:ext cx="2304256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Готовий до нових знань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31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278" y="549474"/>
            <a:ext cx="9606279" cy="6806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8280" y="1430104"/>
            <a:ext cx="1978711" cy="296636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79" y="1449495"/>
            <a:ext cx="1751459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07914" y="1430105"/>
            <a:ext cx="2482383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071" y="1430104"/>
            <a:ext cx="1606397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3736" y="4586063"/>
            <a:ext cx="1710893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4238" y="4596546"/>
            <a:ext cx="17358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буде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411" y="4581696"/>
            <a:ext cx="2808312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 почуття успіху!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2256" y="4625773"/>
            <a:ext cx="2280335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гарні емоції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51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59668480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2385" y="605770"/>
            <a:ext cx="9926189" cy="12398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Скільки часу </a:t>
            </a:r>
            <a:r>
              <a:rPr lang="ru-RU" sz="3600" b="1" dirty="0" err="1">
                <a:solidFill>
                  <a:schemeClr val="bg1"/>
                </a:solidFill>
              </a:rPr>
              <a:t>пройшло</a:t>
            </a:r>
            <a:r>
              <a:rPr lang="ru-RU" sz="3600" b="1" dirty="0">
                <a:solidFill>
                  <a:schemeClr val="bg1"/>
                </a:solidFill>
              </a:rPr>
              <a:t> від початку </a:t>
            </a:r>
            <a:r>
              <a:rPr lang="ru-RU" sz="3600" b="1" dirty="0" err="1">
                <a:solidFill>
                  <a:schemeClr val="bg1"/>
                </a:solidFill>
              </a:rPr>
              <a:t>доби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</a:rPr>
              <a:t>якщо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зараз: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4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515545" y="2271025"/>
            <a:ext cx="3031913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2 год </a:t>
            </a:r>
            <a:r>
              <a:rPr lang="uk-UA" sz="3600" b="1" dirty="0" smtClean="0"/>
              <a:t>ночі =</a:t>
            </a:r>
            <a:endParaRPr lang="uk-UA" sz="3600" b="1" dirty="0"/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515545" y="3213961"/>
            <a:ext cx="3066817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5 год </a:t>
            </a:r>
            <a:r>
              <a:rPr lang="uk-UA" sz="3600" b="1" dirty="0" smtClean="0"/>
              <a:t>дня =</a:t>
            </a:r>
            <a:endParaRPr lang="uk-UA" sz="36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410888" y="4109566"/>
            <a:ext cx="3154428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7 год </a:t>
            </a:r>
            <a:r>
              <a:rPr lang="uk-UA" sz="3600" b="1" dirty="0" smtClean="0"/>
              <a:t>вечора=</a:t>
            </a:r>
            <a:endParaRPr lang="uk-UA" sz="3600" b="1" dirty="0"/>
          </a:p>
        </p:txBody>
      </p:sp>
      <p:pic>
        <p:nvPicPr>
          <p:cNvPr id="4098" name="Picture 2" descr="Найкоротший день і найдовша ніч року - День зимового сонцестоянн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4" y="2307165"/>
            <a:ext cx="2500136" cy="23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5" y="1845618"/>
            <a:ext cx="3017848" cy="3654820"/>
          </a:xfrm>
          <a:prstGeom prst="rect">
            <a:avLst/>
          </a:prstGeom>
        </p:spPr>
      </p:pic>
      <p:sp>
        <p:nvSpPr>
          <p:cNvPr id="4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Ст.119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№664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547458" y="2271577"/>
            <a:ext cx="1655332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2 </a:t>
            </a:r>
            <a:r>
              <a:rPr lang="uk-UA" sz="3600" b="1" dirty="0" smtClean="0"/>
              <a:t>год</a:t>
            </a:r>
            <a:endParaRPr lang="uk-UA" sz="3600" b="1" dirty="0"/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636635" y="3213960"/>
            <a:ext cx="1655332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/>
              <a:t>17 год</a:t>
            </a:r>
            <a:endParaRPr lang="uk-UA" sz="3600" b="1" dirty="0"/>
          </a:p>
        </p:txBody>
      </p:sp>
      <p:sp>
        <p:nvSpPr>
          <p:cNvPr id="6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617169" y="4088419"/>
            <a:ext cx="1655332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/>
              <a:t>19 год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364583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87240" y="-667961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621696" y="2752062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031502" y="1325111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8527" y="-696991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7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Ст.122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№2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10237155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Каліграфічна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хвилинка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149471" y="1353386"/>
            <a:ext cx="4999524" cy="170454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77998" y="1325111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5283742" y="1458584"/>
            <a:ext cx="1703198" cy="74707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56567" y="-661641"/>
            <a:ext cx="445132" cy="56598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61" y="1197545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круглений прямокутник 4"/>
          <p:cNvSpPr/>
          <p:nvPr/>
        </p:nvSpPr>
        <p:spPr>
          <a:xfrm>
            <a:off x="1339503" y="4378852"/>
            <a:ext cx="7036298" cy="1280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Не </a:t>
            </a:r>
            <a:r>
              <a:rPr lang="ru-RU" sz="3200" b="1" dirty="0" err="1"/>
              <a:t>виконуючи</a:t>
            </a:r>
            <a:r>
              <a:rPr lang="ru-RU" sz="3200" b="1" dirty="0"/>
              <a:t> </a:t>
            </a:r>
            <a:r>
              <a:rPr lang="ru-RU" sz="3200" b="1" dirty="0" err="1"/>
              <a:t>обчислень</a:t>
            </a:r>
            <a:r>
              <a:rPr lang="ru-RU" sz="3200" b="1" dirty="0"/>
              <a:t>, </a:t>
            </a:r>
            <a:r>
              <a:rPr lang="ru-RU" sz="3200" b="1" dirty="0" err="1" smtClean="0"/>
              <a:t>знайдіть</a:t>
            </a:r>
            <a:r>
              <a:rPr lang="ru-RU" sz="3200" b="1" dirty="0" smtClean="0"/>
              <a:t> </a:t>
            </a:r>
            <a:r>
              <a:rPr lang="ru-RU" sz="3200" b="1" dirty="0"/>
              <a:t>й </a:t>
            </a:r>
            <a:r>
              <a:rPr lang="ru-RU" sz="3200" b="1" dirty="0" err="1" smtClean="0"/>
              <a:t>запишіть</a:t>
            </a:r>
            <a:r>
              <a:rPr lang="ru-RU" sz="3200" b="1" dirty="0" smtClean="0"/>
              <a:t> </a:t>
            </a:r>
            <a:r>
              <a:rPr lang="ru-RU" sz="3200" b="1" dirty="0" err="1"/>
              <a:t>розв’язок</a:t>
            </a:r>
            <a:r>
              <a:rPr lang="ru-RU" sz="3200" b="1" dirty="0"/>
              <a:t> </a:t>
            </a:r>
            <a:r>
              <a:rPr lang="ru-RU" sz="3200" b="1" dirty="0" smtClean="0"/>
              <a:t>рівняння.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0845" y="3636749"/>
            <a:ext cx="74921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с </a:t>
            </a:r>
            <a:r>
              <a:rPr lang="ru-RU" sz="3200" b="1" dirty="0"/>
              <a:t>∙ 7 = 5 ∙ 7 </a:t>
            </a:r>
            <a:r>
              <a:rPr lang="ru-RU" sz="3200" b="1" dirty="0" smtClean="0"/>
              <a:t>       6 </a:t>
            </a:r>
            <a:r>
              <a:rPr lang="ru-RU" sz="3200" b="1" dirty="0"/>
              <a:t>∙ </a:t>
            </a:r>
            <a:r>
              <a:rPr lang="en-US" sz="3200" b="1" i="1" dirty="0" smtClean="0"/>
              <a:t>d</a:t>
            </a:r>
            <a:r>
              <a:rPr lang="en-US" sz="3200" b="1" dirty="0" smtClean="0"/>
              <a:t> </a:t>
            </a:r>
            <a:r>
              <a:rPr lang="en-US" sz="3200" b="1" dirty="0"/>
              <a:t>= </a:t>
            </a:r>
            <a:r>
              <a:rPr lang="uk-UA" sz="3200" b="1" dirty="0" smtClean="0"/>
              <a:t>8</a:t>
            </a:r>
            <a:r>
              <a:rPr lang="en-US" sz="3200" b="1" dirty="0" smtClean="0"/>
              <a:t> </a:t>
            </a:r>
            <a:r>
              <a:rPr lang="en-US" sz="3200" b="1" dirty="0"/>
              <a:t>∙ 6 </a:t>
            </a:r>
            <a:r>
              <a:rPr lang="uk-UA" sz="3200" b="1" dirty="0" smtClean="0"/>
              <a:t>       </a:t>
            </a:r>
            <a:r>
              <a:rPr lang="en-US" sz="3200" b="1" dirty="0" smtClean="0"/>
              <a:t>20 </a:t>
            </a:r>
            <a:r>
              <a:rPr lang="en-US" sz="3200" b="1" dirty="0"/>
              <a:t>∙ 3 = </a:t>
            </a:r>
            <a:r>
              <a:rPr lang="uk-UA" sz="3200" b="1" i="1" dirty="0" smtClean="0"/>
              <a:t>в</a:t>
            </a:r>
            <a:r>
              <a:rPr lang="en-US" sz="3200" b="1" dirty="0" smtClean="0"/>
              <a:t> </a:t>
            </a:r>
            <a:r>
              <a:rPr lang="en-US" sz="3200" b="1" dirty="0"/>
              <a:t>∙ 20</a:t>
            </a:r>
            <a:endParaRPr lang="ru-RU" sz="32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333355" y="2575264"/>
            <a:ext cx="509343" cy="76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353726" y="2616729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798812" y="2606844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77613" y="2912106"/>
            <a:ext cx="312405" cy="291645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16570" y="2774032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265302" y="2890136"/>
            <a:ext cx="312405" cy="291645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863831" y="2918683"/>
            <a:ext cx="312405" cy="291645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223446" y="2791945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3" grpId="0" animBg="1"/>
      <p:bldP spid="96" grpId="0"/>
      <p:bldP spid="99" grpId="0"/>
      <p:bldP spid="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65246"/>
            <a:ext cx="10153128" cy="7467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Складіть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до задачі </a:t>
            </a:r>
            <a:r>
              <a:rPr lang="ru-RU" sz="3600" b="1" dirty="0" err="1" smtClean="0">
                <a:solidFill>
                  <a:schemeClr val="bg1"/>
                </a:solidFill>
              </a:rPr>
              <a:t>вираз</a:t>
            </a:r>
            <a:r>
              <a:rPr lang="ru-RU" sz="3600" b="1" dirty="0" smtClean="0">
                <a:solidFill>
                  <a:schemeClr val="bg1"/>
                </a:solidFill>
              </a:rPr>
              <a:t> із </a:t>
            </a:r>
            <a:r>
              <a:rPr lang="ru-RU" sz="3600" b="1" dirty="0" err="1" smtClean="0">
                <a:solidFill>
                  <a:schemeClr val="bg1"/>
                </a:solidFill>
              </a:rPr>
              <a:t>буквеним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значенням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79298" y="-679389"/>
            <a:ext cx="407054" cy="5082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48357" y="-655911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4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Ст.122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№3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53251" y="-66938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848677" y="-676929"/>
            <a:ext cx="454720" cy="567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897" y="-695929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292454" y="-667961"/>
            <a:ext cx="454720" cy="56779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96223" y="-676929"/>
            <a:ext cx="454720" cy="567792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0195635" y="-7751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26083" y="2630209"/>
            <a:ext cx="830003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1) </a:t>
            </a:r>
            <a:r>
              <a:rPr lang="ru-RU" sz="3200" b="1" dirty="0"/>
              <a:t>Склади </a:t>
            </a:r>
            <a:r>
              <a:rPr lang="ru-RU" sz="3200" b="1" dirty="0" err="1"/>
              <a:t>вираз</a:t>
            </a:r>
            <a:r>
              <a:rPr lang="ru-RU" sz="3200" b="1" dirty="0"/>
              <a:t>, за допомогою </a:t>
            </a:r>
            <a:r>
              <a:rPr lang="ru-RU" sz="3200" b="1" dirty="0" err="1"/>
              <a:t>якого</a:t>
            </a:r>
            <a:r>
              <a:rPr lang="ru-RU" sz="3200" b="1" dirty="0"/>
              <a:t> можна </a:t>
            </a:r>
            <a:r>
              <a:rPr lang="ru-RU" sz="3200" b="1" dirty="0" err="1"/>
              <a:t>обчислити</a:t>
            </a:r>
            <a:r>
              <a:rPr lang="ru-RU" sz="3200" b="1" dirty="0"/>
              <a:t> </a:t>
            </a:r>
            <a:r>
              <a:rPr lang="ru-RU" sz="3200" b="1" dirty="0" err="1"/>
              <a:t>довжину</a:t>
            </a:r>
            <a:r>
              <a:rPr lang="ru-RU" sz="3200" b="1" dirty="0"/>
              <a:t> </a:t>
            </a:r>
            <a:r>
              <a:rPr lang="ru-RU" sz="3200" b="1" dirty="0" err="1"/>
              <a:t>водостічної</a:t>
            </a:r>
            <a:r>
              <a:rPr lang="ru-RU" sz="3200" b="1" dirty="0"/>
              <a:t> труби.</a:t>
            </a:r>
            <a:endParaRPr lang="uk-UA" sz="3200" b="1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939804" y="3762564"/>
            <a:ext cx="53430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2) Обчисли, </a:t>
            </a:r>
            <a:r>
              <a:rPr lang="ru-RU" sz="3200" b="1" dirty="0" err="1"/>
              <a:t>якщо</a:t>
            </a:r>
            <a:r>
              <a:rPr lang="ru-RU" sz="3200" b="1" dirty="0"/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/>
              <a:t> = 7,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/>
              <a:t> = 4.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9" name="Скругленный прямоугольник 37">
            <a:extLst>
              <a:ext uri="{FF2B5EF4-FFF2-40B4-BE49-F238E27FC236}">
                <a16:creationId xmlns:a16="http://schemas.microsoft.com/office/drawing/2014/main" xmlns="" id="{3380C19C-3219-4746-B49F-C3375A8BB361}"/>
              </a:ext>
            </a:extLst>
          </p:cNvPr>
          <p:cNvSpPr/>
          <p:nvPr/>
        </p:nvSpPr>
        <p:spPr>
          <a:xfrm>
            <a:off x="916979" y="1413570"/>
            <a:ext cx="10215612" cy="10276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/>
              <a:t>Водостічна</a:t>
            </a:r>
            <a:r>
              <a:rPr lang="ru-RU" sz="3200" b="1" dirty="0"/>
              <a:t> труба </a:t>
            </a:r>
            <a:r>
              <a:rPr lang="ru-RU" sz="3200" b="1" dirty="0" err="1"/>
              <a:t>складається</a:t>
            </a:r>
            <a:r>
              <a:rPr lang="ru-RU" sz="3200" b="1" dirty="0"/>
              <a:t> з </a:t>
            </a:r>
            <a:r>
              <a:rPr lang="ru-RU" sz="3200" b="1" dirty="0" err="1">
                <a:solidFill>
                  <a:srgbClr val="FFFF00"/>
                </a:solidFill>
              </a:rPr>
              <a:t>дев’яти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однакових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ланок</a:t>
            </a:r>
            <a:r>
              <a:rPr lang="ru-RU" sz="3200" b="1" dirty="0"/>
              <a:t> </a:t>
            </a:r>
            <a:r>
              <a:rPr lang="ru-RU" sz="3200" b="1" dirty="0" err="1" smtClean="0"/>
              <a:t>завдовжки</a:t>
            </a:r>
            <a:r>
              <a:rPr lang="ru-RU" sz="3200" b="1" dirty="0" smtClean="0"/>
              <a:t>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дм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та </a:t>
            </a:r>
            <a:r>
              <a:rPr lang="ru-RU" sz="3200" b="1" dirty="0" err="1"/>
              <a:t>однієї</a:t>
            </a:r>
            <a:r>
              <a:rPr lang="ru-RU" sz="3200" b="1" dirty="0"/>
              <a:t> ланки </a:t>
            </a:r>
            <a:r>
              <a:rPr lang="ru-RU" sz="3200" b="1" dirty="0" err="1"/>
              <a:t>завдовжки</a:t>
            </a:r>
            <a:r>
              <a:rPr lang="ru-RU" sz="3200" b="1" dirty="0"/>
              <a:t> </a:t>
            </a:r>
            <a:r>
              <a:rPr lang="ru-RU" sz="3200" b="1" i="1" dirty="0">
                <a:solidFill>
                  <a:srgbClr val="FFFF00"/>
                </a:solidFill>
              </a:rPr>
              <a:t>5 </a:t>
            </a:r>
            <a:r>
              <a:rPr lang="ru-RU" sz="3200" b="1" i="1" dirty="0" err="1">
                <a:solidFill>
                  <a:srgbClr val="FFFF00"/>
                </a:solidFill>
              </a:rPr>
              <a:t>дм</a:t>
            </a:r>
            <a:r>
              <a:rPr lang="ru-RU" sz="3200" b="1" dirty="0"/>
              <a:t>.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25507" y="-729406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36918" y="-731373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231380" y="3120463"/>
            <a:ext cx="18059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b="1" dirty="0" smtClean="0"/>
              <a:t> </a:t>
            </a:r>
            <a:r>
              <a:rPr lang="ru-RU" sz="3200" b="1" dirty="0"/>
              <a:t>∙ </a:t>
            </a:r>
            <a:r>
              <a:rPr lang="ru-RU" sz="3200" b="1" dirty="0" smtClean="0"/>
              <a:t>9 + 5</a:t>
            </a:r>
            <a:endParaRPr lang="ru-RU" sz="32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979463" y="4437906"/>
            <a:ext cx="18059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b="1" dirty="0" smtClean="0"/>
              <a:t> </a:t>
            </a:r>
            <a:r>
              <a:rPr lang="ru-RU" sz="3200" b="1" dirty="0"/>
              <a:t>∙ </a:t>
            </a:r>
            <a:r>
              <a:rPr lang="ru-RU" sz="3200" b="1" dirty="0" smtClean="0"/>
              <a:t>9 + 5 =</a:t>
            </a:r>
            <a:endParaRPr lang="ru-RU" sz="32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793238" y="4437905"/>
            <a:ext cx="18059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7</a:t>
            </a:r>
            <a:r>
              <a:rPr lang="ru-RU" sz="3200" b="1" dirty="0" smtClean="0"/>
              <a:t> </a:t>
            </a:r>
            <a:r>
              <a:rPr lang="ru-RU" sz="3200" b="1" dirty="0"/>
              <a:t>∙ </a:t>
            </a:r>
            <a:r>
              <a:rPr lang="ru-RU" sz="3200" b="1" dirty="0" smtClean="0"/>
              <a:t>9 + 5 =</a:t>
            </a:r>
            <a:endParaRPr lang="ru-RU" sz="32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599208" y="4437904"/>
            <a:ext cx="16836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63 </a:t>
            </a:r>
            <a:r>
              <a:rPr lang="ru-RU" sz="3200" b="1" dirty="0" smtClean="0"/>
              <a:t>+ 5 =</a:t>
            </a:r>
            <a:endParaRPr lang="ru-RU" sz="32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277845" y="4437906"/>
            <a:ext cx="7421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68</a:t>
            </a:r>
            <a:endParaRPr lang="ru-RU" sz="32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979463" y="5030339"/>
            <a:ext cx="18059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b="1" dirty="0" smtClean="0"/>
              <a:t> </a:t>
            </a:r>
            <a:r>
              <a:rPr lang="ru-RU" sz="3200" b="1" dirty="0"/>
              <a:t>∙ </a:t>
            </a:r>
            <a:r>
              <a:rPr lang="ru-RU" sz="3200" b="1" dirty="0" smtClean="0"/>
              <a:t>9 + 5 =</a:t>
            </a:r>
            <a:endParaRPr lang="ru-RU" sz="32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793238" y="5030338"/>
            <a:ext cx="18059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r>
              <a:rPr lang="ru-RU" sz="3200" b="1" dirty="0" smtClean="0"/>
              <a:t> </a:t>
            </a:r>
            <a:r>
              <a:rPr lang="ru-RU" sz="3200" b="1" dirty="0"/>
              <a:t>∙ </a:t>
            </a:r>
            <a:r>
              <a:rPr lang="ru-RU" sz="3200" b="1" dirty="0" smtClean="0"/>
              <a:t>9 + 5 =</a:t>
            </a:r>
            <a:endParaRPr lang="ru-RU" sz="32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4599208" y="5030337"/>
            <a:ext cx="16836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36 </a:t>
            </a:r>
            <a:r>
              <a:rPr lang="ru-RU" sz="3200" b="1" dirty="0" smtClean="0"/>
              <a:t>+ 5 =</a:t>
            </a:r>
            <a:endParaRPr lang="ru-RU" sz="32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277844" y="5022679"/>
            <a:ext cx="7421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41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76981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 animBg="1"/>
      <p:bldP spid="51" grpId="0" animBg="1"/>
      <p:bldP spid="52" grpId="0" animBg="1"/>
      <p:bldP spid="57" grpId="0" animBg="1"/>
      <p:bldP spid="58" grpId="0" animBg="1"/>
      <p:bldP spid="59" grpId="0" animBg="1"/>
      <p:bldP spid="61" grpId="0" animBg="1"/>
      <p:bldP spid="69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r="7868"/>
          <a:stretch/>
        </p:blipFill>
        <p:spPr>
          <a:xfrm>
            <a:off x="864000" y="4267951"/>
            <a:ext cx="10440000" cy="25462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67225" y="465246"/>
            <a:ext cx="10325406" cy="7467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Знайдіть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периметр </a:t>
            </a:r>
            <a:r>
              <a:rPr lang="uk-UA" sz="4000" b="1" dirty="0" smtClean="0">
                <a:solidFill>
                  <a:schemeClr val="bg1"/>
                </a:solidFill>
              </a:rPr>
              <a:t>прямокутник</a:t>
            </a:r>
            <a:r>
              <a:rPr lang="ru-RU" sz="4000" b="1" dirty="0" smtClean="0">
                <a:solidFill>
                  <a:schemeClr val="bg1"/>
                </a:solidFill>
              </a:rPr>
              <a:t>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300096" y="4617092"/>
            <a:ext cx="407054" cy="5082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005336" y="4557573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6952408" y="2387883"/>
            <a:ext cx="3056639" cy="13186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7646279" y="1764916"/>
            <a:ext cx="13957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/>
              <a:t>а</a:t>
            </a:r>
            <a:r>
              <a:rPr lang="uk-UA" sz="3200" b="1" dirty="0" smtClean="0"/>
              <a:t>=6см</a:t>
            </a:r>
            <a:endParaRPr lang="uk-UA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67225" y="4483975"/>
            <a:ext cx="476102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Р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625444" y="4727918"/>
            <a:ext cx="312405" cy="28173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63612" y="4726309"/>
            <a:ext cx="312405" cy="28173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543642" y="4749383"/>
            <a:ext cx="420932" cy="27656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53251" y="-66938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939071" y="4620084"/>
            <a:ext cx="454720" cy="567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70318" y="4557574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292454" y="-667961"/>
            <a:ext cx="454720" cy="56779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83697" y="4611709"/>
            <a:ext cx="454720" cy="567792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394495" y="4526795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04856" y="2367796"/>
            <a:ext cx="29083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Р = </a:t>
            </a:r>
            <a:r>
              <a:rPr lang="uk-UA" sz="3200" b="1" i="1" dirty="0" smtClean="0"/>
              <a:t>а + в + а + в</a:t>
            </a:r>
            <a:endParaRPr lang="uk-UA" sz="3200" b="1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1103586" y="3007081"/>
            <a:ext cx="288010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Р = </a:t>
            </a:r>
            <a:r>
              <a:rPr lang="uk-UA" sz="3200" b="1" i="1" dirty="0" smtClean="0"/>
              <a:t>а</a:t>
            </a:r>
            <a:r>
              <a:rPr lang="uk-UA" sz="3200" b="1" dirty="0" smtClean="0"/>
              <a:t> ∙ </a:t>
            </a:r>
            <a:r>
              <a:rPr lang="uk-UA" sz="3200" b="1" dirty="0"/>
              <a:t>2 + </a:t>
            </a:r>
            <a:r>
              <a:rPr lang="uk-UA" sz="3200" b="1" i="1" dirty="0" smtClean="0"/>
              <a:t>в</a:t>
            </a:r>
            <a:r>
              <a:rPr lang="uk-UA" sz="3200" b="1" dirty="0" smtClean="0"/>
              <a:t> </a:t>
            </a:r>
            <a:r>
              <a:rPr lang="uk-UA" sz="3200" b="1" dirty="0"/>
              <a:t>∙ 2 </a:t>
            </a:r>
          </a:p>
        </p:txBody>
      </p:sp>
      <p:sp>
        <p:nvSpPr>
          <p:cNvPr id="49" name="Скругленный прямоугольник 37">
            <a:extLst>
              <a:ext uri="{FF2B5EF4-FFF2-40B4-BE49-F238E27FC236}">
                <a16:creationId xmlns:a16="http://schemas.microsoft.com/office/drawing/2014/main" xmlns="" id="{3380C19C-3219-4746-B49F-C3375A8BB361}"/>
              </a:ext>
            </a:extLst>
          </p:cNvPr>
          <p:cNvSpPr/>
          <p:nvPr/>
        </p:nvSpPr>
        <p:spPr>
          <a:xfrm>
            <a:off x="1103588" y="1265562"/>
            <a:ext cx="6240549" cy="94009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Що таке </a:t>
            </a:r>
            <a:r>
              <a:rPr lang="ru-RU" sz="2800" b="1" dirty="0" err="1" smtClean="0">
                <a:solidFill>
                  <a:srgbClr val="7030A0"/>
                </a:solidFill>
              </a:rPr>
              <a:t>прямокутник</a:t>
            </a:r>
            <a:r>
              <a:rPr lang="ru-RU" sz="2800" b="1" dirty="0" smtClean="0">
                <a:solidFill>
                  <a:srgbClr val="7030A0"/>
                </a:solidFill>
              </a:rPr>
              <a:t>?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Як знайти периметр </a:t>
            </a:r>
            <a:r>
              <a:rPr lang="ru-RU" sz="2800" b="1" dirty="0" err="1" smtClean="0">
                <a:solidFill>
                  <a:srgbClr val="7030A0"/>
                </a:solidFill>
              </a:rPr>
              <a:t>прямокутника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32082" y="2714693"/>
            <a:ext cx="13807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/>
              <a:t>в</a:t>
            </a:r>
            <a:r>
              <a:rPr lang="uk-UA" sz="3200" b="1" dirty="0" smtClean="0"/>
              <a:t>=4см</a:t>
            </a:r>
            <a:endParaRPr lang="uk-UA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133101" y="3669982"/>
            <a:ext cx="288010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Р = (</a:t>
            </a:r>
            <a:r>
              <a:rPr lang="uk-UA" sz="3200" b="1" i="1" dirty="0" smtClean="0"/>
              <a:t>а</a:t>
            </a:r>
            <a:r>
              <a:rPr lang="uk-UA" sz="3200" b="1" dirty="0" smtClean="0"/>
              <a:t> </a:t>
            </a:r>
            <a:r>
              <a:rPr lang="uk-UA" sz="3200" b="1" dirty="0"/>
              <a:t>+ </a:t>
            </a:r>
            <a:r>
              <a:rPr lang="uk-UA" sz="3200" b="1" i="1" dirty="0" smtClean="0"/>
              <a:t>в)</a:t>
            </a:r>
            <a:r>
              <a:rPr lang="uk-UA" sz="3200" b="1" dirty="0" smtClean="0"/>
              <a:t> </a:t>
            </a:r>
            <a:r>
              <a:rPr lang="uk-UA" sz="3200" b="1" dirty="0"/>
              <a:t>∙ 2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90598" y="4561998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28750" y="4578773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14699" y="4583278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64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64" grpId="0"/>
      <p:bldP spid="65" grpId="0" animBg="1"/>
      <p:bldP spid="68" grpId="0" animBg="1"/>
      <p:bldP spid="45" grpId="0" animBg="1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835447" y="405458"/>
            <a:ext cx="1051316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задачу різними способами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907455" y="1108039"/>
            <a:ext cx="10441160" cy="16736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У </a:t>
            </a:r>
            <a:r>
              <a:rPr lang="ru-RU" sz="3200" b="1" dirty="0" err="1"/>
              <a:t>вагоні</a:t>
            </a:r>
            <a:r>
              <a:rPr lang="ru-RU" sz="3200" b="1" dirty="0"/>
              <a:t> </a:t>
            </a:r>
            <a:r>
              <a:rPr lang="ru-RU" sz="3200" b="1" dirty="0" err="1"/>
              <a:t>електрички</a:t>
            </a:r>
            <a:r>
              <a:rPr lang="ru-RU" sz="3200" b="1" dirty="0"/>
              <a:t> </a:t>
            </a:r>
            <a:r>
              <a:rPr lang="ru-RU" sz="3200" b="1" dirty="0" err="1"/>
              <a:t>сиділо</a:t>
            </a:r>
            <a:r>
              <a:rPr lang="ru-RU" sz="3200" b="1" dirty="0"/>
              <a:t> 15 </a:t>
            </a:r>
            <a:r>
              <a:rPr lang="ru-RU" sz="3200" b="1" dirty="0" err="1"/>
              <a:t>жінок</a:t>
            </a:r>
            <a:r>
              <a:rPr lang="ru-RU" sz="3200" b="1" dirty="0"/>
              <a:t> і 8 дітей. На </a:t>
            </a:r>
            <a:r>
              <a:rPr lang="ru-RU" sz="3200" b="1" dirty="0" err="1"/>
              <a:t>зупинці</a:t>
            </a:r>
            <a:r>
              <a:rPr lang="ru-RU" sz="3200" b="1" dirty="0"/>
              <a:t> </a:t>
            </a:r>
            <a:r>
              <a:rPr lang="ru-RU" sz="3200" b="1" dirty="0" err="1"/>
              <a:t>увійшло</a:t>
            </a:r>
            <a:r>
              <a:rPr lang="ru-RU" sz="3200" b="1" dirty="0"/>
              <a:t> ще 5 </a:t>
            </a:r>
            <a:r>
              <a:rPr lang="ru-RU" sz="3200" b="1" dirty="0" err="1"/>
              <a:t>жінок</a:t>
            </a:r>
            <a:r>
              <a:rPr lang="ru-RU" sz="3200" b="1" dirty="0"/>
              <a:t>, </a:t>
            </a:r>
            <a:r>
              <a:rPr lang="ru-RU" sz="3200" b="1" dirty="0" err="1"/>
              <a:t>кожна</a:t>
            </a:r>
            <a:r>
              <a:rPr lang="ru-RU" sz="3200" b="1" dirty="0"/>
              <a:t> з </a:t>
            </a:r>
            <a:r>
              <a:rPr lang="ru-RU" sz="3200" b="1" dirty="0" err="1"/>
              <a:t>дитиною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всього </a:t>
            </a:r>
            <a:r>
              <a:rPr lang="ru-RU" sz="3200" b="1" dirty="0" err="1"/>
              <a:t>жінок</a:t>
            </a:r>
            <a:r>
              <a:rPr lang="ru-RU" sz="3200" b="1" dirty="0"/>
              <a:t> і дітей стало у </a:t>
            </a:r>
            <a:r>
              <a:rPr lang="ru-RU" sz="3200" b="1" dirty="0" err="1"/>
              <a:t>вагоні</a:t>
            </a:r>
            <a:r>
              <a:rPr lang="ru-RU" sz="3200" b="1" dirty="0"/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 5"/>
          <p:cNvSpPr/>
          <p:nvPr/>
        </p:nvSpPr>
        <p:spPr>
          <a:xfrm>
            <a:off x="8036247" y="3476607"/>
            <a:ext cx="111601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15+5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 5"/>
          <p:cNvSpPr/>
          <p:nvPr/>
        </p:nvSpPr>
        <p:spPr>
          <a:xfrm>
            <a:off x="1555527" y="5519767"/>
            <a:ext cx="22820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Відповідь:</a:t>
            </a:r>
            <a:endParaRPr lang="uk-UA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871638"/>
              </p:ext>
            </p:extLst>
          </p:nvPr>
        </p:nvGraphicFramePr>
        <p:xfrm>
          <a:off x="916911" y="2896240"/>
          <a:ext cx="7119336" cy="185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4720"/>
                <a:gridCol w="1512168"/>
                <a:gridCol w="1728192"/>
                <a:gridCol w="2304256"/>
              </a:tblGrid>
              <a:tr h="579119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Сиділо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Увійшло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Стало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002060"/>
                          </a:solidFill>
                        </a:rPr>
                        <a:t>Жінки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8952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002060"/>
                          </a:solidFill>
                        </a:rPr>
                        <a:t>Діти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74306" y="3764297"/>
            <a:ext cx="117051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? пас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4644" y="3461195"/>
            <a:ext cx="950902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? </a:t>
            </a:r>
            <a:r>
              <a:rPr lang="uk-UA" sz="3600" b="1" dirty="0" smtClean="0">
                <a:solidFill>
                  <a:srgbClr val="002060"/>
                </a:solidFill>
              </a:rPr>
              <a:t>ж</a:t>
            </a:r>
            <a:r>
              <a:rPr lang="uk-UA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87851" y="4113715"/>
            <a:ext cx="880369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? </a:t>
            </a:r>
            <a:r>
              <a:rPr lang="uk-UA" sz="3600" b="1" dirty="0" smtClean="0">
                <a:solidFill>
                  <a:srgbClr val="002060"/>
                </a:solidFill>
              </a:rPr>
              <a:t>д</a:t>
            </a:r>
            <a:r>
              <a:rPr lang="uk-UA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8" name="Прямокутник 5"/>
          <p:cNvSpPr/>
          <p:nvPr/>
        </p:nvSpPr>
        <p:spPr>
          <a:xfrm>
            <a:off x="8036247" y="4160698"/>
            <a:ext cx="111601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8+5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29" name="Прямокутник 5"/>
          <p:cNvSpPr/>
          <p:nvPr/>
        </p:nvSpPr>
        <p:spPr>
          <a:xfrm>
            <a:off x="4228869" y="4724743"/>
            <a:ext cx="11773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5+5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30" name="Прямокутник 5"/>
          <p:cNvSpPr/>
          <p:nvPr/>
        </p:nvSpPr>
        <p:spPr>
          <a:xfrm>
            <a:off x="5691533" y="4772467"/>
            <a:ext cx="23295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15+8+5+5=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 5"/>
          <p:cNvSpPr/>
          <p:nvPr/>
        </p:nvSpPr>
        <p:spPr>
          <a:xfrm>
            <a:off x="3837591" y="5492129"/>
            <a:ext cx="57828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у вагоні стало </a:t>
            </a:r>
            <a:r>
              <a:rPr lang="uk-UA" sz="3600" b="1" smtClean="0">
                <a:solidFill>
                  <a:schemeClr val="bg1"/>
                </a:solidFill>
              </a:rPr>
              <a:t>33 пасажири. 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Ст.122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№4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536160" y="3552979"/>
            <a:ext cx="277014" cy="1150933"/>
          </a:xfrm>
          <a:prstGeom prst="righ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кутник 5"/>
          <p:cNvSpPr/>
          <p:nvPr/>
        </p:nvSpPr>
        <p:spPr>
          <a:xfrm>
            <a:off x="9096433" y="2830276"/>
            <a:ext cx="23961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15+5+8+5=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0345" y="3441131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15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67364" y="407841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8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02005" y="349757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02005" y="4134851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7" name="Прямокутник 5"/>
          <p:cNvSpPr/>
          <p:nvPr/>
        </p:nvSpPr>
        <p:spPr>
          <a:xfrm>
            <a:off x="2491631" y="4749136"/>
            <a:ext cx="12241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15+8</a:t>
            </a:r>
            <a:endParaRPr lang="uk-UA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82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/>
      <p:bldP spid="4" grpId="0"/>
      <p:bldP spid="26" grpId="0"/>
      <p:bldP spid="28" grpId="0" animBg="1"/>
      <p:bldP spid="29" grpId="0" animBg="1"/>
      <p:bldP spid="30" grpId="0" animBg="1"/>
      <p:bldP spid="23" grpId="0" animBg="1"/>
      <p:bldP spid="5" grpId="0" animBg="1"/>
      <p:bldP spid="31" grpId="0" animBg="1"/>
      <p:bldP spid="6" grpId="0"/>
      <p:bldP spid="32" grpId="0"/>
      <p:bldP spid="33" grpId="0"/>
      <p:bldP spid="34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396" y="627898"/>
            <a:ext cx="9781616" cy="12036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Побудуй за </a:t>
            </a:r>
            <a:r>
              <a:rPr lang="ru-RU" sz="3600" b="1" dirty="0" err="1">
                <a:solidFill>
                  <a:schemeClr val="bg1"/>
                </a:solidFill>
              </a:rPr>
              <a:t>допомогою</a:t>
            </a:r>
            <a:r>
              <a:rPr lang="ru-RU" sz="3600" b="1" dirty="0">
                <a:solidFill>
                  <a:schemeClr val="bg1"/>
                </a:solidFill>
              </a:rPr>
              <a:t> циркуля ромб, </a:t>
            </a:r>
            <a:r>
              <a:rPr lang="ru-RU" sz="3600" b="1" dirty="0" err="1">
                <a:solidFill>
                  <a:schemeClr val="bg1"/>
                </a:solidFill>
              </a:rPr>
              <a:t>скориставшись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зразком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01" y="1990665"/>
            <a:ext cx="6770783" cy="4013422"/>
          </a:xfrm>
          <a:prstGeom prst="rect">
            <a:avLst/>
          </a:prstGeom>
        </p:spPr>
      </p:pic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Ст.120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№671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5227" y="3336314"/>
            <a:ext cx="2578943" cy="26677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07735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7404</TotalTime>
  <Words>454</Words>
  <Application>Microsoft Office PowerPoint</Application>
  <PresentationFormat>Произвольный</PresentationFormat>
  <Paragraphs>121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663</cp:revision>
  <dcterms:created xsi:type="dcterms:W3CDTF">2025-08-27T14:01:18Z</dcterms:created>
  <dcterms:modified xsi:type="dcterms:W3CDTF">2025-12-19T10:13:09Z</dcterms:modified>
</cp:coreProperties>
</file>