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82" r:id="rId2"/>
    <p:sldId id="815" r:id="rId3"/>
    <p:sldId id="286" r:id="rId4"/>
    <p:sldId id="851" r:id="rId5"/>
    <p:sldId id="828" r:id="rId6"/>
    <p:sldId id="832" r:id="rId7"/>
    <p:sldId id="852" r:id="rId8"/>
    <p:sldId id="853" r:id="rId9"/>
    <p:sldId id="854" r:id="rId10"/>
    <p:sldId id="313" r:id="rId11"/>
    <p:sldId id="814" r:id="rId12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Знаходження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частини</a:t>
          </a:r>
          <a:r>
            <a:rPr lang="ru-RU" sz="3200" b="1" dirty="0" smtClean="0">
              <a:solidFill>
                <a:schemeClr val="bg1"/>
              </a:solidFill>
            </a:rPr>
            <a:t> від числа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Розв’язування задачі на подвійне збільшення (зменшення)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Знаходження</a:t>
          </a:r>
          <a:r>
            <a:rPr lang="ru-RU" sz="3200" b="1" dirty="0" smtClean="0">
              <a:solidFill>
                <a:schemeClr val="bg1"/>
              </a:solidFill>
            </a:rPr>
            <a:t> числа за його </a:t>
          </a:r>
          <a:r>
            <a:rPr lang="ru-RU" sz="3200" b="1" dirty="0" err="1" smtClean="0">
              <a:solidFill>
                <a:schemeClr val="bg1"/>
              </a:solidFill>
            </a:rPr>
            <a:t>частиною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Дії з іменованими числами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1928" custLinFactX="407353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7229" custLinFactX="-122240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3418" custLinFactX="-12994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8301" custLinFactX="-133042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420032" y="902755"/>
          <a:ext cx="4273486" cy="2467974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Дії з іменованими числами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322788" y="854696"/>
        <a:ext cx="2467974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904843" y="946708"/>
          <a:ext cx="4273486" cy="2380069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Знаходження</a:t>
          </a:r>
          <a:r>
            <a:rPr lang="ru-RU" sz="3200" b="1" kern="1200" dirty="0" smtClean="0">
              <a:solidFill>
                <a:schemeClr val="bg1"/>
              </a:solidFill>
            </a:rPr>
            <a:t> числа за його </a:t>
          </a:r>
          <a:r>
            <a:rPr lang="ru-RU" sz="3200" b="1" kern="1200" dirty="0" err="1" smtClean="0">
              <a:solidFill>
                <a:schemeClr val="bg1"/>
              </a:solidFill>
            </a:rPr>
            <a:t>частиною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1865" y="854697"/>
        <a:ext cx="2380069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716368" y="701749"/>
          <a:ext cx="4273486" cy="2869986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Знаходження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частини</a:t>
          </a:r>
          <a:r>
            <a:rPr lang="ru-RU" sz="3200" b="1" kern="1200" dirty="0" smtClean="0">
              <a:solidFill>
                <a:schemeClr val="bg1"/>
              </a:solidFill>
            </a:rPr>
            <a:t> від числа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418118" y="854696"/>
        <a:ext cx="2869986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620841" y="749611"/>
          <a:ext cx="4273486" cy="2774263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Розв’язування задачі на подвійне збільшення (зменшення)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370453" y="854696"/>
        <a:ext cx="2774263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366" y="1125538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7030A0"/>
                </a:solidFill>
              </a:rPr>
              <a:t>Узагальнення</a:t>
            </a:r>
            <a:r>
              <a:rPr lang="ru-RU" sz="4000" b="1" dirty="0" smtClean="0">
                <a:solidFill>
                  <a:srgbClr val="7030A0"/>
                </a:solidFill>
              </a:rPr>
              <a:t> і </a:t>
            </a:r>
            <a:r>
              <a:rPr lang="ru-RU" sz="4000" b="1" dirty="0" err="1" smtClean="0">
                <a:solidFill>
                  <a:srgbClr val="7030A0"/>
                </a:solidFill>
              </a:rPr>
              <a:t>систематизація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знань</a:t>
            </a:r>
            <a:r>
              <a:rPr lang="ru-RU" sz="4000" b="1" dirty="0" smtClean="0">
                <a:solidFill>
                  <a:srgbClr val="7030A0"/>
                </a:solidFill>
              </a:rPr>
              <a:t>. Робота </a:t>
            </a:r>
            <a:r>
              <a:rPr lang="ru-RU" sz="4000" b="1" dirty="0" err="1" smtClean="0">
                <a:solidFill>
                  <a:srgbClr val="7030A0"/>
                </a:solidFill>
              </a:rPr>
              <a:t>зіменованими</a:t>
            </a:r>
            <a:r>
              <a:rPr lang="ru-RU" sz="4000" b="1" dirty="0" smtClean="0">
                <a:solidFill>
                  <a:srgbClr val="7030A0"/>
                </a:solidFill>
              </a:rPr>
              <a:t> числами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Нумерація трицифрових чисел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78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2992508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8" y="175206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24372" y="1722196"/>
            <a:ext cx="5236211" cy="107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Як знайти </a:t>
            </a:r>
            <a:r>
              <a:rPr lang="ru-RU" sz="3200" b="1" dirty="0" err="1" smtClean="0"/>
              <a:t>частину</a:t>
            </a:r>
            <a:r>
              <a:rPr lang="ru-RU" sz="3200" b="1" dirty="0" smtClean="0"/>
              <a:t> від числа</a:t>
            </a:r>
            <a:r>
              <a:rPr lang="uk-UA" sz="3200" b="1" dirty="0" smtClean="0"/>
              <a:t>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29" y="3251383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835533" y="3141763"/>
            <a:ext cx="5131296" cy="1548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 знайти число за його частиною?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50" y="4690579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847571" y="4941962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279" y="397238"/>
            <a:ext cx="9606279" cy="6806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«Мій олівець»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8280" y="1430102"/>
            <a:ext cx="1978711" cy="296636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09" y="1430102"/>
            <a:ext cx="1925404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07914" y="1430103"/>
            <a:ext cx="2482383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77" y="1430103"/>
            <a:ext cx="1733155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3736" y="4586061"/>
            <a:ext cx="1710893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2378" y="4596544"/>
            <a:ext cx="17358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було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6240" y="4577935"/>
            <a:ext cx="2524057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Маю почуття успіху!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6327" y="4616480"/>
            <a:ext cx="2304256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Готовий до нових знань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31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278" y="549474"/>
            <a:ext cx="9606279" cy="6806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8280" y="1430104"/>
            <a:ext cx="1978711" cy="296636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79" y="1449495"/>
            <a:ext cx="1751459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07914" y="1430105"/>
            <a:ext cx="2482383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071" y="1430104"/>
            <a:ext cx="1606397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3736" y="4586063"/>
            <a:ext cx="1710893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4238" y="4596546"/>
            <a:ext cx="17358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буде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411" y="4581696"/>
            <a:ext cx="2808312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 почуття успіху!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2256" y="4625773"/>
            <a:ext cx="2280335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гарні емоції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51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28845530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Огородження мурашників у лісі | Facebook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69639" y="-681624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1181B929-F5F8-40C0-8A57-03C9A16C33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259" y="-605660"/>
            <a:ext cx="408546" cy="418881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10439856" y="-695930"/>
            <a:ext cx="408546" cy="543048"/>
            <a:chOff x="2361639" y="2985697"/>
            <a:chExt cx="408812" cy="542922"/>
          </a:xfrm>
        </p:grpSpPr>
        <p:pic>
          <p:nvPicPr>
            <p:cNvPr id="46" name="Рисунок 45">
              <a:extLst>
                <a:ext uri="{FF2B5EF4-FFF2-40B4-BE49-F238E27FC236}">
                  <a16:creationId xmlns="" xmlns:a16="http://schemas.microsoft.com/office/drawing/2014/main" id="{1181B929-F5F8-40C0-8A57-03C9A16C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61639" y="3109835"/>
              <a:ext cx="408812" cy="41878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="" xmlns:a16="http://schemas.microsoft.com/office/drawing/2014/main" id="{1181B929-F5F8-40C0-8A57-03C9A16C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61639" y="2985697"/>
              <a:ext cx="408812" cy="418784"/>
            </a:xfrm>
            <a:prstGeom prst="rect">
              <a:avLst/>
            </a:prstGeom>
          </p:spPr>
        </p:pic>
      </p:grpSp>
      <p:sp>
        <p:nvSpPr>
          <p:cNvPr id="27" name="Прямоугольник 26"/>
          <p:cNvSpPr/>
          <p:nvPr/>
        </p:nvSpPr>
        <p:spPr>
          <a:xfrm>
            <a:off x="1184425" y="632375"/>
            <a:ext cx="9804150" cy="7091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Заповніть </a:t>
            </a:r>
            <a:r>
              <a:rPr lang="uk-UA" sz="4000" b="1" dirty="0">
                <a:solidFill>
                  <a:schemeClr val="bg1"/>
                </a:solidFill>
              </a:rPr>
              <a:t>таблицю</a:t>
            </a:r>
          </a:p>
        </p:txBody>
      </p:sp>
      <p:sp>
        <p:nvSpPr>
          <p:cNvPr id="2" name="AutoShape 2" descr="Олия соняшникова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WLE - 2018 - Цвітіння магнолій у ботанічному саду ім. академіка О.В. Фоміна - 1.jpg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ороп | Всесвіт риболовлі | Fandom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Білий амур | Всесвіт риболовлі | Fandom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Vector Illustration Red Traktor Side View Stock Vector (Royalty Free)  290276276"/>
          <p:cNvSpPr>
            <a:spLocks noChangeAspect="1" noChangeArrowheads="1"/>
          </p:cNvSpPr>
          <p:nvPr/>
        </p:nvSpPr>
        <p:spPr bwMode="auto">
          <a:xfrm>
            <a:off x="764677" y="465245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 descr="Провід ПУНП розшифровка, аналоги дроти, технічні характеристики -  Galaktikadnepr.com.ua"/>
          <p:cNvSpPr>
            <a:spLocks noChangeAspect="1" noChangeArrowheads="1"/>
          </p:cNvSpPr>
          <p:nvPr/>
        </p:nvSpPr>
        <p:spPr bwMode="auto">
          <a:xfrm>
            <a:off x="916977" y="61768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843048"/>
              </p:ext>
            </p:extLst>
          </p:nvPr>
        </p:nvGraphicFramePr>
        <p:xfrm>
          <a:off x="3720864" y="1552953"/>
          <a:ext cx="7051687" cy="41483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3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82785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а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5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17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25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2785"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</a:rPr>
                        <a:t>в 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82785"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>
                          <a:solidFill>
                            <a:schemeClr val="bg1"/>
                          </a:solidFill>
                        </a:rPr>
                        <a:t>(а</a:t>
                      </a:r>
                      <a:r>
                        <a:rPr lang="uk-UA" sz="4400" b="1" baseline="0" dirty="0">
                          <a:solidFill>
                            <a:schemeClr val="bg1"/>
                          </a:solidFill>
                        </a:rPr>
                        <a:t> + в) : 7</a:t>
                      </a:r>
                      <a:r>
                        <a:rPr lang="uk-UA" sz="4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 marL="91380" marR="91380" marT="45731" marB="4573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 marL="91380" marR="91380" marT="45731" marB="4573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 marL="91380" marR="91380" marT="45731" marB="4573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/>
                    </a:p>
                  </a:txBody>
                  <a:tcPr marL="91380" marR="91380" marT="45731" marB="45731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956002" y="4552761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450607" y="4549803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942786" y="4549803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8" y="1557002"/>
            <a:ext cx="2675526" cy="26677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85994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34345" y="2781722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61996" y="134983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50806" y="-690974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84646" y="-703675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8527" y="-696991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10237155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3589"/>
          <a:stretch/>
        </p:blipFill>
        <p:spPr>
          <a:xfrm>
            <a:off x="3168000" y="1692000"/>
            <a:ext cx="4999524" cy="126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47068" y="-672324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5283742" y="1458584"/>
            <a:ext cx="1703198" cy="74707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56567" y="-661641"/>
            <a:ext cx="445132" cy="56598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61" y="1197545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43803" y="-659045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29022" y="-716182"/>
            <a:ext cx="454720" cy="56779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89617" y="4581922"/>
            <a:ext cx="586753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6088" indent="-446088">
              <a:buAutoNum type="arabicParenR"/>
            </a:pPr>
            <a:r>
              <a:rPr lang="uk-UA" sz="2800" b="1" dirty="0">
                <a:solidFill>
                  <a:schemeClr val="bg1"/>
                </a:solidFill>
                <a:ea typeface="Calibri" panose="020F0502020204030204" pitchFamily="34" charset="0"/>
              </a:rPr>
              <a:t>Скільки сантиметрів в </a:t>
            </a:r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1м</a:t>
            </a:r>
            <a:r>
              <a:rPr lang="uk-UA" sz="2800" b="1" dirty="0">
                <a:solidFill>
                  <a:schemeClr val="bg1"/>
                </a:solidFill>
                <a:ea typeface="Calibri" panose="020F0502020204030204" pitchFamily="34" charset="0"/>
              </a:rPr>
              <a:t>; в </a:t>
            </a:r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1дм</a:t>
            </a:r>
            <a:r>
              <a:rPr lang="uk-UA" sz="2800" b="1" dirty="0">
                <a:solidFill>
                  <a:schemeClr val="bg1"/>
                </a:solidFill>
                <a:ea typeface="Calibri" panose="020F0502020204030204" pitchFamily="34" charset="0"/>
              </a:rPr>
              <a:t>? </a:t>
            </a:r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 </a:t>
            </a:r>
          </a:p>
          <a:p>
            <a:pPr marL="446088" indent="-446088">
              <a:buAutoNum type="arabicParenR"/>
            </a:pPr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Скільки </a:t>
            </a:r>
            <a:r>
              <a:rPr lang="uk-UA" sz="2800" b="1" dirty="0">
                <a:solidFill>
                  <a:schemeClr val="bg1"/>
                </a:solidFill>
                <a:ea typeface="Calibri" panose="020F0502020204030204" pitchFamily="34" charset="0"/>
              </a:rPr>
              <a:t>кілограмів в 1 ц? </a:t>
            </a:r>
          </a:p>
          <a:p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3) Скільки </a:t>
            </a:r>
            <a:r>
              <a:rPr lang="uk-UA" sz="2800" b="1" dirty="0">
                <a:solidFill>
                  <a:schemeClr val="bg1"/>
                </a:solidFill>
                <a:ea typeface="Calibri" panose="020F0502020204030204" pitchFamily="34" charset="0"/>
              </a:rPr>
              <a:t>секунд в 1 хвилині? </a:t>
            </a:r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           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06456" y="276063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0930" y="2756992"/>
            <a:ext cx="454720" cy="56779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475570" y="2707676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71751" y="2752499"/>
            <a:ext cx="454720" cy="5677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59783" y="2717722"/>
            <a:ext cx="454720" cy="56779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204553" y="2707676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381275" y="2771348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653386" y="2750265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997860" y="2746618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371764" y="2721369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149479" y="2750265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522486" y="2750265"/>
            <a:ext cx="454720" cy="56779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7912163" y="274245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39699" y="3473465"/>
            <a:ext cx="408252" cy="50977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88596" y="3933850"/>
            <a:ext cx="7349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34877" y="3861842"/>
            <a:ext cx="408252" cy="50977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11611" y="3832831"/>
            <a:ext cx="454720" cy="56779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172378" y="3473465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58459" y="3461576"/>
            <a:ext cx="408252" cy="509770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/>
          <p:nvPr/>
        </p:nvCxnSpPr>
        <p:spPr>
          <a:xfrm>
            <a:off x="3207356" y="3921961"/>
            <a:ext cx="7349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30371" y="3820942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140292" y="3861842"/>
            <a:ext cx="454720" cy="56779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93908" y="342979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439209" y="3502476"/>
            <a:ext cx="408252" cy="509770"/>
          </a:xfrm>
          <a:prstGeom prst="rect">
            <a:avLst/>
          </a:prstGeom>
        </p:spPr>
      </p:pic>
      <p:cxnSp>
        <p:nvCxnSpPr>
          <p:cNvPr id="78" name="Прямая соединительная линия 77"/>
          <p:cNvCxnSpPr/>
          <p:nvPr/>
        </p:nvCxnSpPr>
        <p:spPr>
          <a:xfrm>
            <a:off x="4988106" y="3962861"/>
            <a:ext cx="10485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034387" y="3890853"/>
            <a:ext cx="408252" cy="50977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311121" y="3861842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667762" y="3820942"/>
            <a:ext cx="454720" cy="567792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988476" y="5122131"/>
            <a:ext cx="688878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4) Яку частину сантиметра становить 1мм?                                         </a:t>
            </a:r>
          </a:p>
          <a:p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5) Яку частину хвилини становить 1 с?                            </a:t>
            </a:r>
          </a:p>
          <a:p>
            <a:r>
              <a:rPr lang="uk-UA" sz="28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6) Яку </a:t>
            </a:r>
            <a:r>
              <a:rPr lang="uk-UA" sz="2800" b="1" dirty="0">
                <a:solidFill>
                  <a:schemeClr val="bg1"/>
                </a:solidFill>
                <a:ea typeface="Calibri" panose="020F0502020204030204" pitchFamily="34" charset="0"/>
              </a:rPr>
              <a:t>частину центнера становить 1 кг?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121475" y="350966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88476" y="1331890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0" grpId="0"/>
      <p:bldP spid="53" grpId="0"/>
      <p:bldP spid="57" grpId="0"/>
      <p:bldP spid="60" grpId="0"/>
      <p:bldP spid="66" grpId="0"/>
      <p:bldP spid="72" grpId="0"/>
      <p:bldP spid="82" grpId="0" animBg="1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79480" y="2811211"/>
            <a:ext cx="488181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Білі –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Грузді –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Рижики –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2247081" y="380291"/>
            <a:ext cx="8855171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1522465" y="1126993"/>
            <a:ext cx="10077665" cy="16736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Друзі</a:t>
            </a:r>
            <a:r>
              <a:rPr lang="ru-RU" sz="3200" b="1" dirty="0">
                <a:solidFill>
                  <a:schemeClr val="bg1"/>
                </a:solidFill>
              </a:rPr>
              <a:t> принесли з лісу 15 </a:t>
            </a:r>
            <a:r>
              <a:rPr lang="ru-RU" sz="3200" b="1" dirty="0" err="1">
                <a:solidFill>
                  <a:schemeClr val="bg1"/>
                </a:solidFill>
              </a:rPr>
              <a:t>білих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грибів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груздів</a:t>
            </a:r>
            <a:r>
              <a:rPr lang="ru-RU" sz="3200" b="1" dirty="0">
                <a:solidFill>
                  <a:schemeClr val="bg1"/>
                </a:solidFill>
              </a:rPr>
              <a:t> —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на 45 більше, </a:t>
            </a:r>
            <a:r>
              <a:rPr lang="ru-RU" sz="3200" b="1" dirty="0" err="1">
                <a:solidFill>
                  <a:schemeClr val="bg1"/>
                </a:solidFill>
              </a:rPr>
              <a:t>ніж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білих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грибів</a:t>
            </a:r>
            <a:r>
              <a:rPr lang="ru-RU" sz="3200" b="1" dirty="0">
                <a:solidFill>
                  <a:schemeClr val="bg1"/>
                </a:solidFill>
              </a:rPr>
              <a:t>, а </a:t>
            </a:r>
            <a:r>
              <a:rPr lang="ru-RU" sz="3200" b="1" dirty="0" err="1">
                <a:solidFill>
                  <a:schemeClr val="bg1"/>
                </a:solidFill>
              </a:rPr>
              <a:t>рижиків</a:t>
            </a:r>
            <a:r>
              <a:rPr lang="ru-RU" sz="3200" b="1" dirty="0">
                <a:solidFill>
                  <a:schemeClr val="bg1"/>
                </a:solidFill>
              </a:rPr>
              <a:t> — у 10 разів </a:t>
            </a:r>
            <a:r>
              <a:rPr lang="ru-RU" sz="3200" b="1" dirty="0" err="1">
                <a:solidFill>
                  <a:schemeClr val="bg1"/>
                </a:solidFill>
              </a:rPr>
              <a:t>менше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ніж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груздів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Скільки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рижиків</a:t>
            </a:r>
            <a:r>
              <a:rPr lang="ru-RU" sz="3200" b="1" dirty="0">
                <a:solidFill>
                  <a:schemeClr val="bg1"/>
                </a:solidFill>
              </a:rPr>
              <a:t> принесли </a:t>
            </a:r>
            <a:r>
              <a:rPr lang="ru-RU" sz="3200" b="1" dirty="0" err="1">
                <a:solidFill>
                  <a:schemeClr val="bg1"/>
                </a:solidFill>
              </a:rPr>
              <a:t>друзі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 5"/>
          <p:cNvSpPr/>
          <p:nvPr/>
        </p:nvSpPr>
        <p:spPr>
          <a:xfrm>
            <a:off x="1699543" y="4365898"/>
            <a:ext cx="218829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15 + 45 =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 5"/>
          <p:cNvSpPr/>
          <p:nvPr/>
        </p:nvSpPr>
        <p:spPr>
          <a:xfrm>
            <a:off x="1458870" y="5815294"/>
            <a:ext cx="22820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87679" y="3787925"/>
            <a:ext cx="254247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? </a:t>
            </a:r>
            <a:r>
              <a:rPr lang="uk-UA" sz="3200" b="1" dirty="0" smtClean="0">
                <a:solidFill>
                  <a:schemeClr val="bg1"/>
                </a:solidFill>
              </a:rPr>
              <a:t>гр., у 10р. &lt;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8" name="Прямокутник 5"/>
          <p:cNvSpPr/>
          <p:nvPr/>
        </p:nvSpPr>
        <p:spPr>
          <a:xfrm>
            <a:off x="3887837" y="4388400"/>
            <a:ext cx="14121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60 (гр.)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 5"/>
          <p:cNvSpPr/>
          <p:nvPr/>
        </p:nvSpPr>
        <p:spPr>
          <a:xfrm>
            <a:off x="3669881" y="5815294"/>
            <a:ext cx="49424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друзі принесли 6 рижиків. 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Ст.122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70716" y="2781722"/>
            <a:ext cx="1314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15гр.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Скласти текст за малюнком (7 - 9 речень) - Маленькі розум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241" y="2839157"/>
            <a:ext cx="3396742" cy="25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Білий гриб (сушений) - Vasyl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3" y="1040040"/>
            <a:ext cx="1295406" cy="14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4" y="2428661"/>
            <a:ext cx="1672589" cy="167406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8636"/>
            <a:ext cx="1522465" cy="15238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87678" y="3252839"/>
            <a:ext cx="246033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? </a:t>
            </a:r>
            <a:r>
              <a:rPr lang="uk-UA" sz="3200" b="1" dirty="0" smtClean="0">
                <a:solidFill>
                  <a:schemeClr val="bg1"/>
                </a:solidFill>
              </a:rPr>
              <a:t>гр., на 45 &gt;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803999" y="3063216"/>
            <a:ext cx="0" cy="47111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380063" y="3575203"/>
            <a:ext cx="0" cy="59837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507855" y="3063216"/>
            <a:ext cx="129099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803999" y="3596041"/>
            <a:ext cx="576064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кутник 5"/>
          <p:cNvSpPr/>
          <p:nvPr/>
        </p:nvSpPr>
        <p:spPr>
          <a:xfrm>
            <a:off x="1699648" y="4955723"/>
            <a:ext cx="21874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60 : 10 =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41" name="Прямокутник 5"/>
          <p:cNvSpPr/>
          <p:nvPr/>
        </p:nvSpPr>
        <p:spPr>
          <a:xfrm>
            <a:off x="3870029" y="4946026"/>
            <a:ext cx="13157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 (гр.)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42" name="Прямокутник 5"/>
          <p:cNvSpPr/>
          <p:nvPr/>
        </p:nvSpPr>
        <p:spPr>
          <a:xfrm>
            <a:off x="5324670" y="4406528"/>
            <a:ext cx="17125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- грузді.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43" name="Прямокутник 5"/>
          <p:cNvSpPr/>
          <p:nvPr/>
        </p:nvSpPr>
        <p:spPr>
          <a:xfrm>
            <a:off x="7940348" y="5143879"/>
            <a:ext cx="36597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(15+45) : 10 = 6 (гр.)</a:t>
            </a:r>
            <a:endParaRPr lang="uk-U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82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6" grpId="0"/>
      <p:bldP spid="28" grpId="0" animBg="1"/>
      <p:bldP spid="23" grpId="0" animBg="1"/>
      <p:bldP spid="32" grpId="0"/>
      <p:bldP spid="4" grpId="0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63244" y="587762"/>
                <a:ext cx="10497939" cy="1044460"/>
              </a:xfrm>
              <a:prstGeom prst="rect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chemeClr val="bg1"/>
                    </a:solidFill>
                  </a:rPr>
                  <a:t>Знайди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uk-UA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b="1" dirty="0">
                    <a:solidFill>
                      <a:schemeClr val="bg1"/>
                    </a:solidFill>
                  </a:rPr>
                  <a:t>від: 4 </a:t>
                </a:r>
                <a:r>
                  <a:rPr lang="ru-RU" sz="3600" b="1" dirty="0" err="1">
                    <a:solidFill>
                      <a:schemeClr val="bg1"/>
                    </a:solidFill>
                  </a:rPr>
                  <a:t>дм</a:t>
                </a:r>
                <a:r>
                  <a:rPr lang="ru-RU" sz="3600" b="1" dirty="0">
                    <a:solidFill>
                      <a:schemeClr val="bg1"/>
                    </a:solidFill>
                  </a:rPr>
                  <a:t> 5 см; 1 м 5 </a:t>
                </a:r>
                <a:r>
                  <a:rPr lang="ru-RU" sz="3600" b="1" dirty="0" err="1">
                    <a:solidFill>
                      <a:schemeClr val="bg1"/>
                    </a:solidFill>
                  </a:rPr>
                  <a:t>дм</a:t>
                </a:r>
                <a:r>
                  <a:rPr lang="ru-RU" sz="3600" b="1" dirty="0">
                    <a:solidFill>
                      <a:schemeClr val="bg1"/>
                    </a:solidFill>
                  </a:rPr>
                  <a:t>; 3 см 5 мм.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44" y="587762"/>
                <a:ext cx="10497939" cy="10444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Скругленный прямоугольник 9">
                <a:extLst>
                  <a:ext uri="{FF2B5EF4-FFF2-40B4-BE49-F238E27FC236}">
                    <a16:creationId xmlns="" xmlns:a16="http://schemas.microsoft.com/office/drawing/2014/main" id="{7BE113B6-F534-4DDE-B52F-FA451595F34D}"/>
                  </a:ext>
                </a:extLst>
              </p:cNvPr>
              <p:cNvSpPr/>
              <p:nvPr/>
            </p:nvSpPr>
            <p:spPr>
              <a:xfrm>
                <a:off x="1147670" y="1903860"/>
                <a:ext cx="2904882" cy="94164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uk-UA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200" b="1" dirty="0">
                    <a:solidFill>
                      <a:schemeClr val="bg1"/>
                    </a:solidFill>
                  </a:rPr>
                  <a:t>від </a:t>
                </a:r>
                <a:r>
                  <a:rPr lang="uk-UA" sz="3200" b="1" dirty="0"/>
                  <a:t>4 </a:t>
                </a:r>
                <a:r>
                  <a:rPr lang="uk-UA" sz="3200" b="1" dirty="0" err="1"/>
                  <a:t>дм</a:t>
                </a:r>
                <a:r>
                  <a:rPr lang="uk-UA" sz="3200" b="1" dirty="0"/>
                  <a:t> 5 </a:t>
                </a:r>
                <a:r>
                  <a:rPr lang="uk-UA" sz="3200" b="1" dirty="0" smtClean="0"/>
                  <a:t>см</a:t>
                </a:r>
                <a:endParaRPr lang="uk-UA" sz="3200" b="1" dirty="0"/>
              </a:p>
            </p:txBody>
          </p:sp>
        </mc:Choice>
        <mc:Fallback xmlns="">
          <p:sp>
            <p:nvSpPr>
              <p:cNvPr id="44" name="Скругленный прямоугольник 9">
                <a:extLst>
                  <a:ext uri="{FF2B5EF4-FFF2-40B4-BE49-F238E27FC236}">
                    <a16:creationId xmlns:a16="http://schemas.microsoft.com/office/drawing/2014/main" xmlns="" id="{7BE113B6-F534-4DDE-B52F-FA451595F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70" y="1903860"/>
                <a:ext cx="2904882" cy="941648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Скругленный прямоугольник 9">
                <a:extLst>
                  <a:ext uri="{FF2B5EF4-FFF2-40B4-BE49-F238E27FC236}">
                    <a16:creationId xmlns="" xmlns:a16="http://schemas.microsoft.com/office/drawing/2014/main" id="{7BE113B6-F534-4DDE-B52F-FA451595F34D}"/>
                  </a:ext>
                </a:extLst>
              </p:cNvPr>
              <p:cNvSpPr/>
              <p:nvPr/>
            </p:nvSpPr>
            <p:spPr>
              <a:xfrm>
                <a:off x="1117569" y="3067366"/>
                <a:ext cx="2934983" cy="8593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uk-UA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200" b="1" dirty="0">
                    <a:solidFill>
                      <a:schemeClr val="bg1"/>
                    </a:solidFill>
                  </a:rPr>
                  <a:t>від </a:t>
                </a:r>
                <a:r>
                  <a:rPr lang="uk-UA" sz="3200" b="1" dirty="0"/>
                  <a:t>1 м 5 </a:t>
                </a:r>
                <a:r>
                  <a:rPr lang="uk-UA" sz="3200" b="1" dirty="0" err="1"/>
                  <a:t>дм</a:t>
                </a:r>
                <a:r>
                  <a:rPr lang="uk-UA" sz="3200" b="1" dirty="0"/>
                  <a:t> </a:t>
                </a:r>
              </a:p>
            </p:txBody>
          </p:sp>
        </mc:Choice>
        <mc:Fallback xmlns="">
          <p:sp>
            <p:nvSpPr>
              <p:cNvPr id="45" name="Скругленный прямоугольник 9">
                <a:extLst>
                  <a:ext uri="{FF2B5EF4-FFF2-40B4-BE49-F238E27FC236}">
                    <a16:creationId xmlns:a16="http://schemas.microsoft.com/office/drawing/2014/main" xmlns="" id="{7BE113B6-F534-4DDE-B52F-FA451595F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69" y="3067366"/>
                <a:ext cx="2934983" cy="859321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Скругленный прямоугольник 9">
                <a:extLst>
                  <a:ext uri="{FF2B5EF4-FFF2-40B4-BE49-F238E27FC236}">
                    <a16:creationId xmlns="" xmlns:a16="http://schemas.microsoft.com/office/drawing/2014/main" id="{7BE113B6-F534-4DDE-B52F-FA451595F34D}"/>
                  </a:ext>
                </a:extLst>
              </p:cNvPr>
              <p:cNvSpPr/>
              <p:nvPr/>
            </p:nvSpPr>
            <p:spPr>
              <a:xfrm>
                <a:off x="1129551" y="4115733"/>
                <a:ext cx="2934982" cy="83494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uk-UA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200" b="1" dirty="0">
                    <a:solidFill>
                      <a:schemeClr val="bg1"/>
                    </a:solidFill>
                  </a:rPr>
                  <a:t>від </a:t>
                </a:r>
                <a:r>
                  <a:rPr lang="uk-UA" sz="3200" b="1" dirty="0"/>
                  <a:t>3 см 5 мм </a:t>
                </a:r>
              </a:p>
            </p:txBody>
          </p:sp>
        </mc:Choice>
        <mc:Fallback xmlns="">
          <p:sp>
            <p:nvSpPr>
              <p:cNvPr id="50" name="Скругленный прямоугольник 9">
                <a:extLst>
                  <a:ext uri="{FF2B5EF4-FFF2-40B4-BE49-F238E27FC236}">
                    <a16:creationId xmlns:a16="http://schemas.microsoft.com/office/drawing/2014/main" xmlns="" id="{7BE113B6-F534-4DDE-B52F-FA451595F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51" y="4115733"/>
                <a:ext cx="2934982" cy="834942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Ст.122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15" y="3645244"/>
            <a:ext cx="2703702" cy="2610861"/>
          </a:xfrm>
          <a:prstGeom prst="rect">
            <a:avLst/>
          </a:prstGeom>
        </p:spPr>
      </p:pic>
      <p:sp>
        <p:nvSpPr>
          <p:cNvPr id="6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048156" y="1903860"/>
            <a:ext cx="2190431" cy="9064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45 см : 5 =</a:t>
            </a:r>
            <a:endParaRPr lang="uk-UA" sz="3200" b="1" dirty="0"/>
          </a:p>
        </p:txBody>
      </p:sp>
      <p:sp>
        <p:nvSpPr>
          <p:cNvPr id="6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046398" y="3067366"/>
            <a:ext cx="2192189" cy="8420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15 </a:t>
            </a:r>
            <a:r>
              <a:rPr lang="uk-UA" sz="3200" b="1" dirty="0" err="1" smtClean="0"/>
              <a:t>дм</a:t>
            </a:r>
            <a:r>
              <a:rPr lang="uk-UA" sz="3200" b="1" dirty="0" smtClean="0"/>
              <a:t> : 5 = </a:t>
            </a:r>
            <a:endParaRPr lang="uk-UA" sz="3200" b="1" dirty="0"/>
          </a:p>
        </p:txBody>
      </p:sp>
      <p:sp>
        <p:nvSpPr>
          <p:cNvPr id="7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088100" y="4115734"/>
            <a:ext cx="2185871" cy="8349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35 мм : 5 =</a:t>
            </a:r>
            <a:endParaRPr lang="uk-UA" sz="3200" b="1" dirty="0"/>
          </a:p>
        </p:txBody>
      </p:sp>
      <p:sp>
        <p:nvSpPr>
          <p:cNvPr id="7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260176" y="1903860"/>
            <a:ext cx="1095215" cy="9064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9 см</a:t>
            </a:r>
            <a:endParaRPr lang="uk-UA" sz="3200" b="1" dirty="0"/>
          </a:p>
        </p:txBody>
      </p:sp>
      <p:sp>
        <p:nvSpPr>
          <p:cNvPr id="7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260175" y="3003022"/>
            <a:ext cx="1138493" cy="9064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3 </a:t>
            </a:r>
            <a:r>
              <a:rPr lang="uk-UA" sz="3200" b="1" dirty="0" err="1" smtClean="0"/>
              <a:t>дм</a:t>
            </a:r>
            <a:endParaRPr lang="uk-UA" sz="3200" b="1" dirty="0"/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273972" y="4079984"/>
            <a:ext cx="1186212" cy="9064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7 мм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72150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  <p:bldP spid="70" grpId="0" animBg="1"/>
      <p:bldP spid="72" grpId="0" animBg="1"/>
      <p:bldP spid="73" grpId="0" animBg="1"/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79464" y="510600"/>
            <a:ext cx="9649072" cy="111899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Довжина </a:t>
            </a:r>
            <a:r>
              <a:rPr lang="ru-RU" sz="3200" b="1" dirty="0" err="1">
                <a:solidFill>
                  <a:schemeClr val="bg1"/>
                </a:solidFill>
              </a:rPr>
              <a:t>третини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стрічки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дорівнює</a:t>
            </a:r>
            <a:r>
              <a:rPr lang="ru-RU" sz="3200" b="1" dirty="0">
                <a:solidFill>
                  <a:schemeClr val="bg1"/>
                </a:solidFill>
              </a:rPr>
              <a:t> 5 </a:t>
            </a:r>
            <a:r>
              <a:rPr lang="ru-RU" sz="3200" b="1" dirty="0" err="1">
                <a:solidFill>
                  <a:schemeClr val="bg1"/>
                </a:solidFill>
              </a:rPr>
              <a:t>дм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Яка </a:t>
            </a:r>
            <a:r>
              <a:rPr lang="ru-RU" sz="3200" b="1" dirty="0" err="1">
                <a:solidFill>
                  <a:schemeClr val="bg1"/>
                </a:solidFill>
              </a:rPr>
              <a:t>довжина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всієї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стрічки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9716">
            <a:off x="2808761" y="1220774"/>
            <a:ext cx="2451871" cy="24540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9716">
            <a:off x="6043547" y="1250321"/>
            <a:ext cx="2384639" cy="23867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9716">
            <a:off x="9151972" y="1214377"/>
            <a:ext cx="2384639" cy="2386745"/>
          </a:xfrm>
          <a:prstGeom prst="rect">
            <a:avLst/>
          </a:prstGeom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5593499" y="1718161"/>
            <a:ext cx="15765" cy="13791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658356" y="1709648"/>
            <a:ext cx="33252" cy="12831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11892" y="2774096"/>
            <a:ext cx="11208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/>
              <a:t>5 </a:t>
            </a:r>
            <a:r>
              <a:rPr lang="uk-UA" sz="3600" b="1" dirty="0" err="1"/>
              <a:t>дм</a:t>
            </a:r>
            <a:endParaRPr lang="uk-UA" sz="3600" b="1" dirty="0"/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704540" y="3509512"/>
            <a:ext cx="3202455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5 · 3 = 15 </a:t>
            </a:r>
            <a:r>
              <a:rPr lang="uk-UA" sz="3600" b="1" dirty="0" err="1"/>
              <a:t>дм</a:t>
            </a:r>
            <a:endParaRPr lang="uk-UA" sz="3600" b="1" dirty="0"/>
          </a:p>
        </p:txBody>
      </p:sp>
      <p:sp>
        <p:nvSpPr>
          <p:cNvPr id="23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2419623" y="4735570"/>
            <a:ext cx="9288576" cy="7612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>
                <a:solidFill>
                  <a:schemeClr val="bg1"/>
                </a:solidFill>
              </a:rPr>
              <a:t>Відповідь: довжина стрічки </a:t>
            </a:r>
            <a:r>
              <a:rPr lang="uk-UA" sz="3600" b="1">
                <a:solidFill>
                  <a:schemeClr val="bg1"/>
                </a:solidFill>
              </a:rPr>
              <a:t>15 </a:t>
            </a:r>
            <a:r>
              <a:rPr lang="uk-UA" sz="3600" b="1" smtClean="0">
                <a:solidFill>
                  <a:schemeClr val="bg1"/>
                </a:solidFill>
              </a:rPr>
              <a:t>дециметрів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5" y="1654303"/>
            <a:ext cx="3617534" cy="3627985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Ст.122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№7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61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2"/>
          <a:stretch/>
        </p:blipFill>
        <p:spPr>
          <a:xfrm flipH="1">
            <a:off x="691431" y="1590589"/>
            <a:ext cx="4853707" cy="4235905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" r="75910" b="63064"/>
          <a:stretch/>
        </p:blipFill>
        <p:spPr>
          <a:xfrm>
            <a:off x="5723258" y="1351928"/>
            <a:ext cx="5803507" cy="512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16100" y="527687"/>
            <a:ext cx="10231225" cy="80146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Виконайте </a:t>
            </a:r>
            <a:r>
              <a:rPr lang="uk-UA" sz="3600" b="1" dirty="0">
                <a:solidFill>
                  <a:schemeClr val="bg1"/>
                </a:solidFill>
              </a:rPr>
              <a:t>дії з іменованими </a:t>
            </a:r>
            <a:r>
              <a:rPr lang="uk-UA" sz="3600" b="1" dirty="0" smtClean="0">
                <a:solidFill>
                  <a:schemeClr val="bg1"/>
                </a:solidFill>
              </a:rPr>
              <a:t>числами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7" t="255" r="14207" b="89393"/>
          <a:stretch/>
        </p:blipFill>
        <p:spPr>
          <a:xfrm>
            <a:off x="7599431" y="4752109"/>
            <a:ext cx="641311" cy="606942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9812" r="85066" b="79836"/>
          <a:stretch/>
        </p:blipFill>
        <p:spPr>
          <a:xfrm>
            <a:off x="6957858" y="2567576"/>
            <a:ext cx="348116" cy="571650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9812" r="85066" b="79836"/>
          <a:stretch/>
        </p:blipFill>
        <p:spPr>
          <a:xfrm>
            <a:off x="7317665" y="1776709"/>
            <a:ext cx="348116" cy="571650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8" t="834" r="32840" b="88814"/>
          <a:stretch/>
        </p:blipFill>
        <p:spPr>
          <a:xfrm>
            <a:off x="9272875" y="4041699"/>
            <a:ext cx="396300" cy="606942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8846680" y="4148210"/>
            <a:ext cx="382909" cy="385371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8846680" y="3412658"/>
            <a:ext cx="382909" cy="385371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8835821" y="2637106"/>
            <a:ext cx="382909" cy="385371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9231588" y="1875833"/>
            <a:ext cx="382909" cy="385371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9366" r="91521" b="80282"/>
          <a:stretch/>
        </p:blipFill>
        <p:spPr>
          <a:xfrm>
            <a:off x="7713587" y="5554118"/>
            <a:ext cx="348116" cy="571650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9366" r="91521" b="80282"/>
          <a:stretch/>
        </p:blipFill>
        <p:spPr>
          <a:xfrm>
            <a:off x="7336102" y="4781283"/>
            <a:ext cx="348116" cy="571650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9366" r="91521" b="80282"/>
          <a:stretch/>
        </p:blipFill>
        <p:spPr>
          <a:xfrm>
            <a:off x="6969548" y="4019725"/>
            <a:ext cx="348116" cy="571650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9366" r="91521" b="80282"/>
          <a:stretch/>
        </p:blipFill>
        <p:spPr>
          <a:xfrm>
            <a:off x="7360020" y="3258948"/>
            <a:ext cx="348116" cy="571650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9147860" y="3265972"/>
            <a:ext cx="641311" cy="606942"/>
          </a:xfrm>
          <a:prstGeom prst="rect">
            <a:avLst/>
          </a:prstGeom>
        </p:spPr>
      </p:pic>
      <p:pic>
        <p:nvPicPr>
          <p:cNvPr id="146" name="Рисунок 1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1113" r="66535" b="88535"/>
          <a:stretch/>
        </p:blipFill>
        <p:spPr>
          <a:xfrm>
            <a:off x="9519838" y="4809134"/>
            <a:ext cx="641311" cy="606942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1113" r="66535" b="88535"/>
          <a:stretch/>
        </p:blipFill>
        <p:spPr>
          <a:xfrm>
            <a:off x="7268434" y="4034610"/>
            <a:ext cx="641311" cy="606942"/>
          </a:xfrm>
          <a:prstGeom prst="rect">
            <a:avLst/>
          </a:prstGeom>
        </p:spPr>
      </p:pic>
      <p:pic>
        <p:nvPicPr>
          <p:cNvPr id="155" name="Рисунок 1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1113" r="66535" b="88535"/>
          <a:stretch/>
        </p:blipFill>
        <p:spPr>
          <a:xfrm>
            <a:off x="7268435" y="2522611"/>
            <a:ext cx="641311" cy="606942"/>
          </a:xfrm>
          <a:prstGeom prst="rect">
            <a:avLst/>
          </a:prstGeom>
        </p:spPr>
      </p:pic>
      <p:pic>
        <p:nvPicPr>
          <p:cNvPr id="156" name="Рисунок 1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2371" r="92103" b="89171"/>
          <a:stretch/>
        </p:blipFill>
        <p:spPr>
          <a:xfrm>
            <a:off x="8134707" y="4855014"/>
            <a:ext cx="385114" cy="509816"/>
          </a:xfrm>
          <a:prstGeom prst="rect">
            <a:avLst/>
          </a:prstGeom>
        </p:spPr>
      </p:pic>
      <p:pic>
        <p:nvPicPr>
          <p:cNvPr id="157" name="Рисунок 1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2371" r="92103" b="89171"/>
          <a:stretch/>
        </p:blipFill>
        <p:spPr>
          <a:xfrm>
            <a:off x="9647938" y="4106074"/>
            <a:ext cx="385114" cy="509816"/>
          </a:xfrm>
          <a:prstGeom prst="rect">
            <a:avLst/>
          </a:prstGeom>
        </p:spPr>
      </p:pic>
      <p:pic>
        <p:nvPicPr>
          <p:cNvPr id="158" name="Рисунок 1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2371" r="92103" b="89171"/>
          <a:stretch/>
        </p:blipFill>
        <p:spPr>
          <a:xfrm>
            <a:off x="7736593" y="4090297"/>
            <a:ext cx="385114" cy="509816"/>
          </a:xfrm>
          <a:prstGeom prst="rect">
            <a:avLst/>
          </a:prstGeom>
        </p:spPr>
      </p:pic>
      <p:pic>
        <p:nvPicPr>
          <p:cNvPr id="159" name="Рисунок 1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2371" r="92103" b="89171"/>
          <a:stretch/>
        </p:blipFill>
        <p:spPr>
          <a:xfrm>
            <a:off x="7768597" y="2565453"/>
            <a:ext cx="385114" cy="509816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2371" r="92103" b="89171"/>
          <a:stretch/>
        </p:blipFill>
        <p:spPr>
          <a:xfrm>
            <a:off x="8121211" y="1805817"/>
            <a:ext cx="385114" cy="509816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21959" r="88954" b="67689"/>
          <a:stretch/>
        </p:blipFill>
        <p:spPr>
          <a:xfrm>
            <a:off x="9320197" y="2446689"/>
            <a:ext cx="641311" cy="606942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6106931" y="2475732"/>
            <a:ext cx="641311" cy="606942"/>
          </a:xfrm>
          <a:prstGeom prst="rect">
            <a:avLst/>
          </a:prstGeom>
        </p:spPr>
      </p:pic>
      <p:pic>
        <p:nvPicPr>
          <p:cNvPr id="168" name="Рисунок 16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2" t="91" r="59486" b="89557"/>
          <a:stretch/>
        </p:blipFill>
        <p:spPr>
          <a:xfrm>
            <a:off x="7749321" y="3220344"/>
            <a:ext cx="413675" cy="606942"/>
          </a:xfrm>
          <a:prstGeom prst="rect">
            <a:avLst/>
          </a:prstGeom>
        </p:spPr>
      </p:pic>
      <p:sp>
        <p:nvSpPr>
          <p:cNvPr id="190" name="Прямоугольник 189"/>
          <p:cNvSpPr/>
          <p:nvPr/>
        </p:nvSpPr>
        <p:spPr>
          <a:xfrm>
            <a:off x="9533823" y="3253973"/>
            <a:ext cx="1106534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міс.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9881916" y="4038886"/>
            <a:ext cx="758441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8038291" y="4038886"/>
            <a:ext cx="758441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8809403" y="5570924"/>
            <a:ext cx="868307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8024802" y="3269275"/>
            <a:ext cx="1057765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міс.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6573907" y="5563803"/>
            <a:ext cx="1162685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6578637" y="3262662"/>
            <a:ext cx="758441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6849536" y="4806074"/>
            <a:ext cx="677107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6436786" y="2520158"/>
            <a:ext cx="677107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9793310" y="2502415"/>
            <a:ext cx="758441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8071070" y="2502416"/>
            <a:ext cx="758441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6509994" y="1736461"/>
            <a:ext cx="758441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10305150" y="1750296"/>
            <a:ext cx="758441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8457267" y="1721546"/>
            <a:ext cx="758441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6" name="Рисунок 2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824" r="85473" b="89295"/>
          <a:stretch/>
        </p:blipFill>
        <p:spPr>
          <a:xfrm>
            <a:off x="8179140" y="5596113"/>
            <a:ext cx="395522" cy="520667"/>
          </a:xfrm>
          <a:prstGeom prst="rect">
            <a:avLst/>
          </a:prstGeom>
        </p:spPr>
      </p:pic>
      <p:pic>
        <p:nvPicPr>
          <p:cNvPr id="239" name="Рисунок 2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824" r="85473" b="89295"/>
          <a:stretch/>
        </p:blipFill>
        <p:spPr>
          <a:xfrm>
            <a:off x="6259007" y="5620382"/>
            <a:ext cx="395522" cy="520667"/>
          </a:xfrm>
          <a:prstGeom prst="rect">
            <a:avLst/>
          </a:prstGeom>
        </p:spPr>
      </p:pic>
      <p:pic>
        <p:nvPicPr>
          <p:cNvPr id="241" name="Рисунок 2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824" r="85473" b="89295"/>
          <a:stretch/>
        </p:blipFill>
        <p:spPr>
          <a:xfrm>
            <a:off x="6278117" y="4838075"/>
            <a:ext cx="395522" cy="520667"/>
          </a:xfrm>
          <a:prstGeom prst="rect">
            <a:avLst/>
          </a:prstGeom>
        </p:spPr>
      </p:pic>
      <p:pic>
        <p:nvPicPr>
          <p:cNvPr id="242" name="Рисунок 2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963" r="76193" b="89557"/>
          <a:stretch/>
        </p:blipFill>
        <p:spPr>
          <a:xfrm>
            <a:off x="6616150" y="4795118"/>
            <a:ext cx="468630" cy="555832"/>
          </a:xfrm>
          <a:prstGeom prst="rect">
            <a:avLst/>
          </a:prstGeom>
        </p:spPr>
      </p:pic>
      <p:pic>
        <p:nvPicPr>
          <p:cNvPr id="243" name="Рисунок 2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824" r="85473" b="89295"/>
          <a:stretch/>
        </p:blipFill>
        <p:spPr>
          <a:xfrm>
            <a:off x="6259007" y="4090297"/>
            <a:ext cx="395522" cy="520667"/>
          </a:xfrm>
          <a:prstGeom prst="rect">
            <a:avLst/>
          </a:prstGeom>
        </p:spPr>
      </p:pic>
      <p:pic>
        <p:nvPicPr>
          <p:cNvPr id="245" name="Рисунок 2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824" r="85473" b="89295"/>
          <a:stretch/>
        </p:blipFill>
        <p:spPr>
          <a:xfrm>
            <a:off x="6259007" y="3316855"/>
            <a:ext cx="395522" cy="520667"/>
          </a:xfrm>
          <a:prstGeom prst="rect">
            <a:avLst/>
          </a:prstGeom>
        </p:spPr>
      </p:pic>
      <p:pic>
        <p:nvPicPr>
          <p:cNvPr id="248" name="Рисунок 2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963" r="76193" b="89557"/>
          <a:stretch/>
        </p:blipFill>
        <p:spPr>
          <a:xfrm>
            <a:off x="7748611" y="1745287"/>
            <a:ext cx="468630" cy="555832"/>
          </a:xfrm>
          <a:prstGeom prst="rect">
            <a:avLst/>
          </a:prstGeom>
        </p:spPr>
      </p:pic>
      <p:sp>
        <p:nvSpPr>
          <p:cNvPr id="254" name="Прямоугольник 253"/>
          <p:cNvSpPr/>
          <p:nvPr/>
        </p:nvSpPr>
        <p:spPr>
          <a:xfrm>
            <a:off x="6433796" y="4030682"/>
            <a:ext cx="677107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9994034" y="4768978"/>
            <a:ext cx="489546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8444188" y="4784284"/>
            <a:ext cx="758441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7" name="Рисунок 28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9591005" y="5669913"/>
            <a:ext cx="382909" cy="385371"/>
          </a:xfrm>
          <a:prstGeom prst="rect">
            <a:avLst/>
          </a:prstGeom>
        </p:spPr>
      </p:pic>
      <p:pic>
        <p:nvPicPr>
          <p:cNvPr id="288" name="Рисунок 28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9211362" y="4923937"/>
            <a:ext cx="382909" cy="385371"/>
          </a:xfrm>
          <a:prstGeom prst="rect">
            <a:avLst/>
          </a:prstGeom>
        </p:spPr>
      </p:pic>
      <p:pic>
        <p:nvPicPr>
          <p:cNvPr id="308" name="Рисунок 30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1" t="886" r="22443" b="88762"/>
          <a:stretch/>
        </p:blipFill>
        <p:spPr>
          <a:xfrm>
            <a:off x="9918152" y="5551120"/>
            <a:ext cx="641311" cy="606942"/>
          </a:xfrm>
          <a:prstGeom prst="rect">
            <a:avLst/>
          </a:prstGeom>
        </p:spPr>
      </p:pic>
      <p:sp>
        <p:nvSpPr>
          <p:cNvPr id="313" name="Прямоугольник 312"/>
          <p:cNvSpPr/>
          <p:nvPr/>
        </p:nvSpPr>
        <p:spPr>
          <a:xfrm>
            <a:off x="10238806" y="5540582"/>
            <a:ext cx="1008519" cy="54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3" t="1159" r="41825" b="88489"/>
          <a:stretch/>
        </p:blipFill>
        <p:spPr>
          <a:xfrm>
            <a:off x="6236386" y="1741418"/>
            <a:ext cx="396300" cy="60694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4" t="44674" r="8313" b="44596"/>
          <a:stretch/>
        </p:blipFill>
        <p:spPr>
          <a:xfrm>
            <a:off x="9669175" y="1757741"/>
            <a:ext cx="786060" cy="62910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3" t="1159" r="41825" b="88489"/>
          <a:stretch/>
        </p:blipFill>
        <p:spPr>
          <a:xfrm>
            <a:off x="8513198" y="5557856"/>
            <a:ext cx="396300" cy="6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35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5" grpId="0"/>
      <p:bldP spid="213" grpId="0"/>
      <p:bldP spid="219" grpId="0"/>
      <p:bldP spid="263" grpId="0"/>
      <p:bldP spid="3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7599</TotalTime>
  <Words>424</Words>
  <Application>Microsoft Office PowerPoint</Application>
  <PresentationFormat>Произвольный</PresentationFormat>
  <Paragraphs>117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677</cp:revision>
  <dcterms:created xsi:type="dcterms:W3CDTF">2025-08-27T14:01:18Z</dcterms:created>
  <dcterms:modified xsi:type="dcterms:W3CDTF">2025-12-23T18:31:09Z</dcterms:modified>
</cp:coreProperties>
</file>