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82" r:id="rId2"/>
    <p:sldId id="815" r:id="rId3"/>
    <p:sldId id="286" r:id="rId4"/>
    <p:sldId id="851" r:id="rId5"/>
    <p:sldId id="828" r:id="rId6"/>
    <p:sldId id="832" r:id="rId7"/>
    <p:sldId id="859" r:id="rId8"/>
    <p:sldId id="860" r:id="rId9"/>
    <p:sldId id="857" r:id="rId10"/>
    <p:sldId id="858" r:id="rId11"/>
    <p:sldId id="313" r:id="rId12"/>
    <p:sldId id="814" r:id="rId13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Задача на </a:t>
          </a:r>
          <a:r>
            <a:rPr lang="ru-RU" sz="3200" b="1" dirty="0" err="1" smtClean="0">
              <a:solidFill>
                <a:schemeClr val="bg1"/>
              </a:solidFill>
            </a:rPr>
            <a:t>знаходже-ння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частини</a:t>
          </a:r>
          <a:r>
            <a:rPr lang="ru-RU" sz="3200" b="1" dirty="0" smtClean="0">
              <a:solidFill>
                <a:schemeClr val="bg1"/>
              </a:solidFill>
            </a:rPr>
            <a:t> від числа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dirty="0" smtClean="0">
              <a:solidFill>
                <a:schemeClr val="bg1"/>
              </a:solidFill>
            </a:rPr>
            <a:t> задачі з двома запитаннями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Знаходже-ння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іменова</a:t>
          </a:r>
          <a:r>
            <a:rPr lang="ru-RU" sz="3200" b="1" dirty="0" smtClean="0">
              <a:solidFill>
                <a:schemeClr val="bg1"/>
              </a:solidFill>
            </a:rPr>
            <a:t>-них чисел за їх </a:t>
          </a:r>
          <a:r>
            <a:rPr lang="ru-RU" sz="3200" b="1" dirty="0" err="1" smtClean="0">
              <a:solidFill>
                <a:schemeClr val="bg1"/>
              </a:solidFill>
            </a:rPr>
            <a:t>частинами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Розв’язува-ння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рівнянь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1928" custLinFactX="407353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7229" custLinFactX="-122240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3274" custLinFactX="-123278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8301" custLinFactX="-126527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500392" y="858810"/>
          <a:ext cx="4273486" cy="2555864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рівнянь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359203" y="854696"/>
        <a:ext cx="2555864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860202" y="904327"/>
          <a:ext cx="4273486" cy="2464830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Знаходже-ння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іменова</a:t>
          </a:r>
          <a:r>
            <a:rPr lang="ru-RU" sz="3200" b="1" kern="1200" dirty="0" smtClean="0">
              <a:solidFill>
                <a:schemeClr val="bg1"/>
              </a:solidFill>
            </a:rPr>
            <a:t>-них чисел за їх </a:t>
          </a:r>
          <a:r>
            <a:rPr lang="ru-RU" sz="3200" b="1" kern="1200" dirty="0" err="1" smtClean="0">
              <a:solidFill>
                <a:schemeClr val="bg1"/>
              </a:solidFill>
            </a:rPr>
            <a:t>частинами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4126" y="854696"/>
        <a:ext cx="2464830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788372" y="845772"/>
          <a:ext cx="4273486" cy="2581941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Задача на </a:t>
          </a:r>
          <a:r>
            <a:rPr lang="ru-RU" sz="3200" b="1" kern="1200" dirty="0" err="1" smtClean="0">
              <a:solidFill>
                <a:schemeClr val="bg1"/>
              </a:solidFill>
            </a:rPr>
            <a:t>знаходже-ння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частини</a:t>
          </a:r>
          <a:r>
            <a:rPr lang="ru-RU" sz="3200" b="1" kern="1200" dirty="0" smtClean="0">
              <a:solidFill>
                <a:schemeClr val="bg1"/>
              </a:solidFill>
            </a:rPr>
            <a:t> від числа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634145" y="854696"/>
        <a:ext cx="2581941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598229" y="700212"/>
          <a:ext cx="4273486" cy="2873061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kern="1200" dirty="0" smtClean="0">
              <a:solidFill>
                <a:schemeClr val="bg1"/>
              </a:solidFill>
            </a:rPr>
            <a:t> задачі з двома запитаннями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298442" y="854696"/>
        <a:ext cx="2873061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9366" y="1125538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7030A0"/>
                </a:solidFill>
              </a:rPr>
              <a:t>Узагальнення</a:t>
            </a:r>
            <a:r>
              <a:rPr lang="ru-RU" sz="4000" b="1" dirty="0" smtClean="0">
                <a:solidFill>
                  <a:srgbClr val="7030A0"/>
                </a:solidFill>
              </a:rPr>
              <a:t> і </a:t>
            </a:r>
            <a:r>
              <a:rPr lang="ru-RU" sz="4000" b="1" dirty="0" err="1" smtClean="0">
                <a:solidFill>
                  <a:srgbClr val="7030A0"/>
                </a:solidFill>
              </a:rPr>
              <a:t>систематизація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знань</a:t>
            </a:r>
            <a:r>
              <a:rPr lang="ru-RU" sz="4000" b="1" dirty="0" smtClean="0">
                <a:solidFill>
                  <a:srgbClr val="7030A0"/>
                </a:solidFill>
              </a:rPr>
              <a:t>. </a:t>
            </a:r>
            <a:r>
              <a:rPr lang="ru-RU" sz="4000" b="1" dirty="0" err="1" smtClean="0">
                <a:solidFill>
                  <a:srgbClr val="7030A0"/>
                </a:solidFill>
              </a:rPr>
              <a:t>Розв’язування</a:t>
            </a:r>
            <a:r>
              <a:rPr lang="ru-RU" sz="4000" b="1" dirty="0" smtClean="0">
                <a:solidFill>
                  <a:srgbClr val="7030A0"/>
                </a:solidFill>
              </a:rPr>
              <a:t> задач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6167" y="3789834"/>
            <a:ext cx="321211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4. </a:t>
            </a:r>
            <a:r>
              <a:rPr lang="uk-UA" sz="2400" b="1" dirty="0">
                <a:solidFill>
                  <a:srgbClr val="7030A0"/>
                </a:solidFill>
              </a:rPr>
              <a:t>Нумерація трицифрових чисел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79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2992508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" t="-268" r="71190" b="66076"/>
          <a:stretch/>
        </p:blipFill>
        <p:spPr>
          <a:xfrm>
            <a:off x="4729181" y="1544378"/>
            <a:ext cx="6921830" cy="48124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5" name="Прямоугольник 74"/>
          <p:cNvSpPr/>
          <p:nvPr/>
        </p:nvSpPr>
        <p:spPr>
          <a:xfrm>
            <a:off x="5247863" y="3441519"/>
            <a:ext cx="474917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000" i="1" dirty="0">
              <a:solidFill>
                <a:srgbClr val="2F2F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247863" y="2662708"/>
            <a:ext cx="474917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000" i="1" dirty="0">
              <a:solidFill>
                <a:srgbClr val="2F2F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980730" y="1895409"/>
            <a:ext cx="474917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000" i="1" dirty="0">
              <a:solidFill>
                <a:srgbClr val="2F2F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1" t="886" r="22443" b="88762"/>
          <a:stretch/>
        </p:blipFill>
        <p:spPr>
          <a:xfrm>
            <a:off x="5955365" y="5052117"/>
            <a:ext cx="641311" cy="606942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1" t="886" r="22443" b="88762"/>
          <a:stretch/>
        </p:blipFill>
        <p:spPr>
          <a:xfrm>
            <a:off x="5172608" y="1971857"/>
            <a:ext cx="641311" cy="606942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1" t="886" r="22443" b="88762"/>
          <a:stretch/>
        </p:blipFill>
        <p:spPr>
          <a:xfrm>
            <a:off x="7039575" y="1956126"/>
            <a:ext cx="641311" cy="606942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0" t="1076" r="40194" b="88572"/>
          <a:stretch/>
        </p:blipFill>
        <p:spPr>
          <a:xfrm>
            <a:off x="5908139" y="4314124"/>
            <a:ext cx="669428" cy="606942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6" t="13299" r="50180" b="76349"/>
          <a:stretch/>
        </p:blipFill>
        <p:spPr>
          <a:xfrm>
            <a:off x="5632435" y="2022859"/>
            <a:ext cx="333495" cy="571650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5637544" y="3649265"/>
            <a:ext cx="366826" cy="38537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6365605" y="2119059"/>
            <a:ext cx="366826" cy="385371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6" t="13299" r="50180" b="76349"/>
          <a:stretch/>
        </p:blipFill>
        <p:spPr>
          <a:xfrm>
            <a:off x="5623592" y="4331770"/>
            <a:ext cx="333495" cy="57165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4" t="71704" r="-8" b="17944"/>
          <a:stretch/>
        </p:blipFill>
        <p:spPr>
          <a:xfrm>
            <a:off x="6787333" y="2734308"/>
            <a:ext cx="333495" cy="57165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91" r="59486" b="89557"/>
          <a:stretch/>
        </p:blipFill>
        <p:spPr>
          <a:xfrm>
            <a:off x="6792664" y="1931229"/>
            <a:ext cx="396300" cy="606942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1" t="886" r="22443" b="88762"/>
          <a:stretch/>
        </p:blipFill>
        <p:spPr>
          <a:xfrm>
            <a:off x="7038112" y="2743955"/>
            <a:ext cx="641311" cy="606942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1" t="886" r="22443" b="88762"/>
          <a:stretch/>
        </p:blipFill>
        <p:spPr>
          <a:xfrm>
            <a:off x="6313653" y="2732405"/>
            <a:ext cx="641311" cy="606942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1" t="886" r="22443" b="88762"/>
          <a:stretch/>
        </p:blipFill>
        <p:spPr>
          <a:xfrm>
            <a:off x="5196130" y="4298306"/>
            <a:ext cx="641311" cy="606942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1" t="886" r="22443" b="88762"/>
          <a:stretch/>
        </p:blipFill>
        <p:spPr>
          <a:xfrm>
            <a:off x="7054954" y="4296479"/>
            <a:ext cx="641311" cy="606942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0" t="1076" r="40194" b="88572"/>
          <a:stretch/>
        </p:blipFill>
        <p:spPr>
          <a:xfrm>
            <a:off x="5901207" y="3518618"/>
            <a:ext cx="669428" cy="606942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5635873" y="2872697"/>
            <a:ext cx="366826" cy="385371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91" r="59486" b="89557"/>
          <a:stretch/>
        </p:blipFill>
        <p:spPr>
          <a:xfrm>
            <a:off x="5677975" y="5027428"/>
            <a:ext cx="396300" cy="606942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91" r="59486" b="89557"/>
          <a:stretch/>
        </p:blipFill>
        <p:spPr>
          <a:xfrm>
            <a:off x="6795247" y="5027303"/>
            <a:ext cx="396300" cy="606942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91" r="59486" b="89557"/>
          <a:stretch/>
        </p:blipFill>
        <p:spPr>
          <a:xfrm>
            <a:off x="6783541" y="4253331"/>
            <a:ext cx="396300" cy="606942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91" r="59486" b="89557"/>
          <a:stretch/>
        </p:blipFill>
        <p:spPr>
          <a:xfrm>
            <a:off x="6027531" y="2677292"/>
            <a:ext cx="396300" cy="606942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6389959" y="4412858"/>
            <a:ext cx="366826" cy="385371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1" t="886" r="22443" b="88762"/>
          <a:stretch/>
        </p:blipFill>
        <p:spPr>
          <a:xfrm>
            <a:off x="7069983" y="5052116"/>
            <a:ext cx="641311" cy="606942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6382827" y="5166328"/>
            <a:ext cx="366826" cy="385371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2371" r="92103" b="89171"/>
          <a:stretch/>
        </p:blipFill>
        <p:spPr>
          <a:xfrm>
            <a:off x="9409954" y="4365370"/>
            <a:ext cx="385114" cy="509816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2371" r="92103" b="89171"/>
          <a:stretch/>
        </p:blipFill>
        <p:spPr>
          <a:xfrm>
            <a:off x="10201684" y="3589105"/>
            <a:ext cx="385114" cy="509816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4" t="71704" r="-8" b="17944"/>
          <a:stretch/>
        </p:blipFill>
        <p:spPr>
          <a:xfrm>
            <a:off x="9796325" y="4303535"/>
            <a:ext cx="333495" cy="571650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6" t="13299" r="50180" b="76349"/>
          <a:stretch/>
        </p:blipFill>
        <p:spPr>
          <a:xfrm>
            <a:off x="10154210" y="2779247"/>
            <a:ext cx="333495" cy="571650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4" t="71704" r="-8" b="17944"/>
          <a:stretch/>
        </p:blipFill>
        <p:spPr>
          <a:xfrm>
            <a:off x="9428485" y="2012466"/>
            <a:ext cx="333495" cy="571650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1" t="886" r="22443" b="88762"/>
          <a:stretch/>
        </p:blipFill>
        <p:spPr>
          <a:xfrm>
            <a:off x="10084783" y="4285889"/>
            <a:ext cx="641311" cy="606942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4" t="1406" r="50954" b="89713"/>
          <a:stretch/>
        </p:blipFill>
        <p:spPr>
          <a:xfrm>
            <a:off x="10871483" y="5086280"/>
            <a:ext cx="395522" cy="520667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1" t="886" r="22443" b="88762"/>
          <a:stretch/>
        </p:blipFill>
        <p:spPr>
          <a:xfrm>
            <a:off x="9679647" y="1956125"/>
            <a:ext cx="641311" cy="606942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4" t="1406" r="50954" b="89713"/>
          <a:stretch/>
        </p:blipFill>
        <p:spPr>
          <a:xfrm>
            <a:off x="10118035" y="5095252"/>
            <a:ext cx="395522" cy="520667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4" t="1406" r="50954" b="89713"/>
          <a:stretch/>
        </p:blipFill>
        <p:spPr>
          <a:xfrm>
            <a:off x="10871483" y="4323318"/>
            <a:ext cx="395522" cy="520667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4" t="1406" r="50954" b="89713"/>
          <a:stretch/>
        </p:blipFill>
        <p:spPr>
          <a:xfrm>
            <a:off x="10503407" y="2006932"/>
            <a:ext cx="395522" cy="520667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91" r="59486" b="89557"/>
          <a:stretch/>
        </p:blipFill>
        <p:spPr>
          <a:xfrm>
            <a:off x="9022751" y="4254952"/>
            <a:ext cx="396300" cy="606942"/>
          </a:xfrm>
          <a:prstGeom prst="rect">
            <a:avLst/>
          </a:prstGeom>
        </p:spPr>
      </p:pic>
      <p:pic>
        <p:nvPicPr>
          <p:cNvPr id="145" name="Рисунок 1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91" r="59486" b="89557"/>
          <a:stretch/>
        </p:blipFill>
        <p:spPr>
          <a:xfrm>
            <a:off x="9764923" y="3465549"/>
            <a:ext cx="396300" cy="606942"/>
          </a:xfrm>
          <a:prstGeom prst="rect">
            <a:avLst/>
          </a:prstGeom>
        </p:spPr>
      </p:pic>
      <p:pic>
        <p:nvPicPr>
          <p:cNvPr id="149" name="Рисунок 1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10490457" y="5191988"/>
            <a:ext cx="366826" cy="385371"/>
          </a:xfrm>
          <a:prstGeom prst="rect">
            <a:avLst/>
          </a:prstGeom>
        </p:spPr>
      </p:pic>
      <p:pic>
        <p:nvPicPr>
          <p:cNvPr id="151" name="Рисунок 1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10515464" y="4445566"/>
            <a:ext cx="366826" cy="385371"/>
          </a:xfrm>
          <a:prstGeom prst="rect">
            <a:avLst/>
          </a:prstGeom>
        </p:spPr>
      </p:pic>
      <p:pic>
        <p:nvPicPr>
          <p:cNvPr id="157" name="Рисунок 1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9357637" y="3644503"/>
            <a:ext cx="366826" cy="385371"/>
          </a:xfrm>
          <a:prstGeom prst="rect">
            <a:avLst/>
          </a:prstGeom>
        </p:spPr>
      </p:pic>
      <p:pic>
        <p:nvPicPr>
          <p:cNvPr id="158" name="Рисунок 1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9371416" y="2883928"/>
            <a:ext cx="366826" cy="385371"/>
          </a:xfrm>
          <a:prstGeom prst="rect">
            <a:avLst/>
          </a:prstGeom>
        </p:spPr>
      </p:pic>
      <p:pic>
        <p:nvPicPr>
          <p:cNvPr id="159" name="Рисунок 1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10105003" y="2115999"/>
            <a:ext cx="366826" cy="385371"/>
          </a:xfrm>
          <a:prstGeom prst="rect">
            <a:avLst/>
          </a:prstGeom>
        </p:spPr>
      </p:pic>
      <p:sp>
        <p:nvSpPr>
          <p:cNvPr id="166" name="Прямоугольник 165"/>
          <p:cNvSpPr/>
          <p:nvPr/>
        </p:nvSpPr>
        <p:spPr>
          <a:xfrm>
            <a:off x="8969473" y="3439503"/>
            <a:ext cx="474917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000" i="1" dirty="0">
              <a:solidFill>
                <a:srgbClr val="2F2F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8971583" y="2700271"/>
            <a:ext cx="474917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000" i="1" dirty="0">
              <a:solidFill>
                <a:srgbClr val="2F2F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8953568" y="1918475"/>
            <a:ext cx="474917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000" i="1" dirty="0">
              <a:solidFill>
                <a:srgbClr val="2F2F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9" name="Рисунок 1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1" t="886" r="22443" b="88762"/>
          <a:stretch/>
        </p:blipFill>
        <p:spPr>
          <a:xfrm>
            <a:off x="9682385" y="2755497"/>
            <a:ext cx="641311" cy="606942"/>
          </a:xfrm>
          <a:prstGeom prst="rect">
            <a:avLst/>
          </a:prstGeom>
        </p:spPr>
      </p:pic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4" t="1406" r="50954" b="89713"/>
          <a:stretch/>
        </p:blipFill>
        <p:spPr>
          <a:xfrm>
            <a:off x="10515464" y="2792977"/>
            <a:ext cx="395522" cy="520667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1156482" y="621482"/>
            <a:ext cx="9760085" cy="75989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рівняння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316" y="1865654"/>
            <a:ext cx="2893748" cy="2610861"/>
          </a:xfrm>
          <a:prstGeom prst="rect">
            <a:avLst/>
          </a:prstGeom>
        </p:spPr>
      </p:pic>
      <p:cxnSp>
        <p:nvCxnSpPr>
          <p:cNvPr id="54" name="Прямая соединительная линия 53"/>
          <p:cNvCxnSpPr/>
          <p:nvPr/>
        </p:nvCxnSpPr>
        <p:spPr>
          <a:xfrm>
            <a:off x="5252724" y="4013027"/>
            <a:ext cx="2207459" cy="16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937204" y="4021450"/>
            <a:ext cx="2329801" cy="16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9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1123479" y="1521711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8" y="175206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87645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15968" y="1722196"/>
            <a:ext cx="5544616" cy="1074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Як знайти </a:t>
            </a:r>
            <a:r>
              <a:rPr lang="ru-RU" sz="3200" b="1" dirty="0" err="1" smtClean="0"/>
              <a:t>від’ємник</a:t>
            </a:r>
            <a:r>
              <a:rPr lang="uk-UA" sz="3200" b="1" dirty="0" smtClean="0"/>
              <a:t>? доданок? множник? ділене?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29" y="3251383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835533" y="3141763"/>
            <a:ext cx="5131296" cy="1548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Якою дією дізнаємось, у скільки разів більше?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50" y="4690579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847571" y="4941962"/>
            <a:ext cx="5104176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8279" y="397238"/>
            <a:ext cx="9606279" cy="6806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«Мій олівець»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1953"/>
          <a:stretch/>
        </p:blipFill>
        <p:spPr bwMode="auto">
          <a:xfrm>
            <a:off x="1238280" y="1430102"/>
            <a:ext cx="1978711" cy="296636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09" y="1430102"/>
            <a:ext cx="1925404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007914" y="1430103"/>
            <a:ext cx="2482383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877" y="1430103"/>
            <a:ext cx="1733155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3736" y="4586061"/>
            <a:ext cx="1710893" cy="105560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2378" y="4596544"/>
            <a:ext cx="17358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було легко!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6240" y="4577935"/>
            <a:ext cx="2524057" cy="10556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Маю почуття успіху!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6327" y="4616480"/>
            <a:ext cx="2304256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Готовий до нових знань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31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8278" y="549474"/>
            <a:ext cx="9606279" cy="6806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1953"/>
          <a:stretch/>
        </p:blipFill>
        <p:spPr bwMode="auto">
          <a:xfrm>
            <a:off x="1238280" y="1430104"/>
            <a:ext cx="1978711" cy="296636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79" y="1449495"/>
            <a:ext cx="1751459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007914" y="1430105"/>
            <a:ext cx="2482383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071" y="1430104"/>
            <a:ext cx="1606397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3736" y="4586063"/>
            <a:ext cx="1710893" cy="105560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цікаво!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4238" y="4596546"/>
            <a:ext cx="17358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буде легко!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411" y="4581696"/>
            <a:ext cx="2808312" cy="10556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 почуття успіху!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2256" y="4625773"/>
            <a:ext cx="2280335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гарні емоції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51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72323487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Огородження мурашників у лісі | Facebook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69639" y="-681624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1181B929-F5F8-40C0-8A57-03C9A16C33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259" y="-605660"/>
            <a:ext cx="408546" cy="418881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10439856" y="-695930"/>
            <a:ext cx="408546" cy="543048"/>
            <a:chOff x="2361639" y="2985697"/>
            <a:chExt cx="408812" cy="542922"/>
          </a:xfrm>
        </p:grpSpPr>
        <p:pic>
          <p:nvPicPr>
            <p:cNvPr id="46" name="Рисунок 45">
              <a:extLst>
                <a:ext uri="{FF2B5EF4-FFF2-40B4-BE49-F238E27FC236}">
                  <a16:creationId xmlns="" xmlns:a16="http://schemas.microsoft.com/office/drawing/2014/main" id="{1181B929-F5F8-40C0-8A57-03C9A16C3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61639" y="3109835"/>
              <a:ext cx="408812" cy="418784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="" xmlns:a16="http://schemas.microsoft.com/office/drawing/2014/main" id="{1181B929-F5F8-40C0-8A57-03C9A16C3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61639" y="2985697"/>
              <a:ext cx="408812" cy="418784"/>
            </a:xfrm>
            <a:prstGeom prst="rect">
              <a:avLst/>
            </a:prstGeom>
          </p:spPr>
        </p:pic>
      </p:grpSp>
      <p:sp>
        <p:nvSpPr>
          <p:cNvPr id="27" name="Прямоугольник 26"/>
          <p:cNvSpPr/>
          <p:nvPr/>
        </p:nvSpPr>
        <p:spPr>
          <a:xfrm>
            <a:off x="1184425" y="632375"/>
            <a:ext cx="9804150" cy="7091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Заповніть </a:t>
            </a:r>
            <a:r>
              <a:rPr lang="uk-UA" sz="4000" b="1" dirty="0">
                <a:solidFill>
                  <a:schemeClr val="bg1"/>
                </a:solidFill>
              </a:rPr>
              <a:t>таблицю</a:t>
            </a:r>
          </a:p>
        </p:txBody>
      </p:sp>
      <p:sp>
        <p:nvSpPr>
          <p:cNvPr id="2" name="AutoShape 2" descr="Олия соняшникова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2" name="AutoShape 2" descr="WLE - 2018 - Цвітіння магнолій у ботанічному саду ім. академіка О.В. Фоміна - 1.jpg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ороп | Всесвіт риболовлі | Fandom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Білий амур | Всесвіт риболовлі | Fandom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Vector Illustration Red Traktor Side View Stock Vector (Royalty Free)  290276276"/>
          <p:cNvSpPr>
            <a:spLocks noChangeAspect="1" noChangeArrowheads="1"/>
          </p:cNvSpPr>
          <p:nvPr/>
        </p:nvSpPr>
        <p:spPr bwMode="auto">
          <a:xfrm>
            <a:off x="764677" y="465245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 descr="Провід ПУНП розшифровка, аналоги дроти, технічні характеристики -  Galaktikadnepr.com.ua"/>
          <p:cNvSpPr>
            <a:spLocks noChangeAspect="1" noChangeArrowheads="1"/>
          </p:cNvSpPr>
          <p:nvPr/>
        </p:nvSpPr>
        <p:spPr bwMode="auto">
          <a:xfrm>
            <a:off x="916977" y="61768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626938"/>
              </p:ext>
            </p:extLst>
          </p:nvPr>
        </p:nvGraphicFramePr>
        <p:xfrm>
          <a:off x="3720864" y="1552953"/>
          <a:ext cx="7051687" cy="41483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3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82785">
                <a:tc>
                  <a:txBody>
                    <a:bodyPr/>
                    <a:lstStyle/>
                    <a:p>
                      <a:pPr algn="ctr"/>
                      <a:r>
                        <a:rPr lang="uk-UA" sz="4400" dirty="0"/>
                        <a:t>а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/>
                        <a:t>50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/>
                        <a:t>67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chemeClr val="lt1"/>
                          </a:solidFill>
                        </a:rPr>
                        <a:t>25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2785"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>
                          <a:solidFill>
                            <a:schemeClr val="bg1"/>
                          </a:solidFill>
                        </a:rPr>
                        <a:t>в 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marL="91380" marR="91380" marT="45731" marB="45731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chemeClr val="bg1"/>
                          </a:solidFill>
                        </a:rPr>
                        <a:t>42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marL="91380" marR="91380" marT="45731" marB="45731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marL="91380" marR="91380" marT="45731" marB="45731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marL="91380" marR="91380" marT="45731" marB="45731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82785"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>
                          <a:solidFill>
                            <a:schemeClr val="bg1"/>
                          </a:solidFill>
                        </a:rPr>
                        <a:t>(а</a:t>
                      </a:r>
                      <a:r>
                        <a:rPr lang="uk-UA" sz="4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uk-UA" sz="4400" b="1" baseline="0" dirty="0" smtClean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uk-UA" sz="4400" b="1" baseline="0" dirty="0">
                          <a:solidFill>
                            <a:schemeClr val="bg1"/>
                          </a:solidFill>
                        </a:rPr>
                        <a:t>в) </a:t>
                      </a:r>
                      <a:r>
                        <a:rPr lang="uk-UA" sz="4400" b="1" baseline="0" dirty="0" smtClean="0">
                          <a:solidFill>
                            <a:schemeClr val="bg1"/>
                          </a:solidFill>
                        </a:rPr>
                        <a:t>∙ 9</a:t>
                      </a:r>
                      <a:r>
                        <a:rPr lang="uk-UA" sz="4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marL="91380" marR="91380" marT="45731" marB="4573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 marL="91380" marR="91380" marT="45731" marB="4573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 marL="91380" marR="91380" marT="45731" marB="4573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 marL="91380" marR="91380" marT="45731" marB="45731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826159" y="4552761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72</a:t>
            </a:r>
            <a:endParaRPr lang="ru-RU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320764" y="4549803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63</a:t>
            </a:r>
            <a:endParaRPr lang="ru-RU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812943" y="4549803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81</a:t>
            </a:r>
            <a:endParaRPr lang="ru-RU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78" y="1557002"/>
            <a:ext cx="2675526" cy="26677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85994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16674" y="3847261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61996" y="134983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16716" y="-610753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50806" y="-690974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84646" y="-703675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68527" y="-696991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10237155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3589"/>
          <a:stretch/>
        </p:blipFill>
        <p:spPr>
          <a:xfrm>
            <a:off x="3168000" y="1692000"/>
            <a:ext cx="4999524" cy="1260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50207" y="3833480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5344076" y="1428110"/>
            <a:ext cx="1703198" cy="74707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056567" y="-661641"/>
            <a:ext cx="445132" cy="56598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61" y="1197545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268495" y="-836768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9727" y="-89952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031502" y="1349834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29022" y="-71618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51911" y="-716182"/>
            <a:ext cx="454720" cy="56779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146691" y="2742311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62550" y="2707676"/>
            <a:ext cx="7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249062" y="3760370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34410" y="376037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39699" y="2789649"/>
            <a:ext cx="408252" cy="50977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09243" y="3213770"/>
            <a:ext cx="7349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34877" y="3133898"/>
            <a:ext cx="408252" cy="50977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689468" y="3075876"/>
            <a:ext cx="454720" cy="567792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112294" y="3794211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97794" y="3876273"/>
            <a:ext cx="408252" cy="509770"/>
          </a:xfrm>
          <a:prstGeom prst="rect">
            <a:avLst/>
          </a:prstGeom>
        </p:spPr>
      </p:pic>
      <p:cxnSp>
        <p:nvCxnSpPr>
          <p:cNvPr id="68" name="Прямая соединительная линия 67"/>
          <p:cNvCxnSpPr/>
          <p:nvPr/>
        </p:nvCxnSpPr>
        <p:spPr>
          <a:xfrm>
            <a:off x="1397358" y="4339658"/>
            <a:ext cx="7349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657574" y="4189254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267495" y="4230154"/>
            <a:ext cx="454720" cy="56779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2132302" y="4819135"/>
            <a:ext cx="105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13493" y="2795872"/>
            <a:ext cx="408252" cy="509770"/>
          </a:xfrm>
          <a:prstGeom prst="rect">
            <a:avLst/>
          </a:prstGeom>
        </p:spPr>
      </p:pic>
      <p:cxnSp>
        <p:nvCxnSpPr>
          <p:cNvPr id="78" name="Прямая соединительная линия 77"/>
          <p:cNvCxnSpPr/>
          <p:nvPr/>
        </p:nvCxnSpPr>
        <p:spPr>
          <a:xfrm>
            <a:off x="6026750" y="3242584"/>
            <a:ext cx="10485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105241" y="3165556"/>
            <a:ext cx="408252" cy="50977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274151" y="3094172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620582" y="3094172"/>
            <a:ext cx="454720" cy="567792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7137365" y="379421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21367" y="5258005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77696" y="2940810"/>
            <a:ext cx="312405" cy="291645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541963" y="2940809"/>
            <a:ext cx="312405" cy="29164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50207" y="2775956"/>
            <a:ext cx="408252" cy="50977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512235" y="2742452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961219" y="2809558"/>
            <a:ext cx="408252" cy="50977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8223247" y="2713441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39004" y="3985335"/>
            <a:ext cx="312405" cy="291645"/>
          </a:xfrm>
          <a:prstGeom prst="rect">
            <a:avLst/>
          </a:prstGeom>
        </p:spPr>
      </p:pic>
      <p:cxnSp>
        <p:nvCxnSpPr>
          <p:cNvPr id="86" name="Прямая соединительная линия 85"/>
          <p:cNvCxnSpPr/>
          <p:nvPr/>
        </p:nvCxnSpPr>
        <p:spPr>
          <a:xfrm>
            <a:off x="6091448" y="4280178"/>
            <a:ext cx="10485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760147" y="4158388"/>
            <a:ext cx="454720" cy="56779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416456" y="4152048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160783" y="4200519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541963" y="3971553"/>
            <a:ext cx="312405" cy="291645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953130" y="3838909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43559" y="4941962"/>
            <a:ext cx="408252" cy="509770"/>
          </a:xfrm>
          <a:prstGeom prst="rect">
            <a:avLst/>
          </a:prstGeom>
        </p:spPr>
      </p:pic>
      <p:cxnSp>
        <p:nvCxnSpPr>
          <p:cNvPr id="93" name="Прямая соединительная линия 92"/>
          <p:cNvCxnSpPr/>
          <p:nvPr/>
        </p:nvCxnSpPr>
        <p:spPr>
          <a:xfrm>
            <a:off x="1352612" y="5374010"/>
            <a:ext cx="7596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6067201" y="5374010"/>
            <a:ext cx="692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53448" y="5316027"/>
            <a:ext cx="408252" cy="50977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91997" y="4923283"/>
            <a:ext cx="408252" cy="50977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99830" y="5051024"/>
            <a:ext cx="312405" cy="291645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903225" y="5066621"/>
            <a:ext cx="312405" cy="29164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05776" y="4941962"/>
            <a:ext cx="408252" cy="509770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3828538" y="4873680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міс.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111059" y="5299690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416456" y="5258005"/>
            <a:ext cx="454720" cy="567792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6746424" y="4855002"/>
            <a:ext cx="123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330236" y="4926211"/>
            <a:ext cx="454720" cy="567792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8629355" y="4873679"/>
            <a:ext cx="97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57" grpId="0"/>
      <p:bldP spid="60" grpId="0"/>
      <p:bldP spid="66" grpId="0"/>
      <p:bldP spid="72" grpId="0"/>
      <p:bldP spid="83" grpId="0"/>
      <p:bldP spid="59" grpId="0"/>
      <p:bldP spid="76" grpId="0"/>
      <p:bldP spid="101" grpId="0"/>
      <p:bldP spid="105" grpId="0"/>
      <p:bldP spid="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267495" y="380291"/>
            <a:ext cx="983475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Розв’яжіть</a:t>
            </a:r>
            <a:r>
              <a:rPr lang="ru-RU" sz="4000" b="1" dirty="0" smtClean="0">
                <a:solidFill>
                  <a:schemeClr val="bg1"/>
                </a:solidFill>
              </a:rPr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1255046" y="1137942"/>
            <a:ext cx="9762749" cy="21587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З </a:t>
            </a:r>
            <a:r>
              <a:rPr lang="ru-RU" sz="3200" b="1" dirty="0" err="1"/>
              <a:t>однієї</a:t>
            </a:r>
            <a:r>
              <a:rPr lang="ru-RU" sz="3200" b="1" dirty="0"/>
              <a:t> грядки </a:t>
            </a:r>
            <a:r>
              <a:rPr lang="ru-RU" sz="3200" b="1" dirty="0" err="1"/>
              <a:t>зібрали</a:t>
            </a:r>
            <a:r>
              <a:rPr lang="ru-RU" sz="3200" b="1" dirty="0"/>
              <a:t> 8 кг </a:t>
            </a:r>
            <a:r>
              <a:rPr lang="ru-RU" sz="3200" b="1" dirty="0" err="1"/>
              <a:t>суниць</a:t>
            </a:r>
            <a:r>
              <a:rPr lang="ru-RU" sz="3200" b="1" dirty="0"/>
              <a:t>, а з іншої — у 2 рази більше. </a:t>
            </a:r>
            <a:r>
              <a:rPr lang="ru-RU" sz="3200" b="1" dirty="0" err="1"/>
              <a:t>Третю</a:t>
            </a:r>
            <a:r>
              <a:rPr lang="ru-RU" sz="3200" b="1" dirty="0"/>
              <a:t> </a:t>
            </a:r>
            <a:r>
              <a:rPr lang="ru-RU" sz="3200" b="1" dirty="0" err="1"/>
              <a:t>частину</a:t>
            </a:r>
            <a:r>
              <a:rPr lang="ru-RU" sz="3200" b="1" dirty="0"/>
              <a:t> </a:t>
            </a:r>
            <a:r>
              <a:rPr lang="ru-RU" sz="3200" b="1" dirty="0" err="1"/>
              <a:t>суниць</a:t>
            </a:r>
            <a:r>
              <a:rPr lang="ru-RU" sz="3200" b="1" dirty="0"/>
              <a:t> </a:t>
            </a:r>
            <a:r>
              <a:rPr lang="ru-RU" sz="3200" b="1" dirty="0" err="1"/>
              <a:t>використали</a:t>
            </a:r>
            <a:r>
              <a:rPr lang="ru-RU" sz="3200" b="1" dirty="0"/>
              <a:t> для </a:t>
            </a:r>
            <a:r>
              <a:rPr lang="ru-RU" sz="3200" b="1" dirty="0" err="1"/>
              <a:t>приготування</a:t>
            </a:r>
            <a:r>
              <a:rPr lang="ru-RU" sz="3200" b="1" dirty="0"/>
              <a:t> </a:t>
            </a:r>
            <a:r>
              <a:rPr lang="ru-RU" sz="3200" b="1" dirty="0" err="1"/>
              <a:t>варення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кілограмів</a:t>
            </a:r>
            <a:r>
              <a:rPr lang="ru-RU" sz="3200" b="1" dirty="0"/>
              <a:t> </a:t>
            </a:r>
            <a:r>
              <a:rPr lang="ru-RU" sz="3200" b="1" dirty="0" err="1"/>
              <a:t>суниць</a:t>
            </a:r>
            <a:r>
              <a:rPr lang="ru-RU" sz="3200" b="1" dirty="0"/>
              <a:t> </a:t>
            </a:r>
            <a:r>
              <a:rPr lang="ru-RU" sz="3200" b="1" dirty="0" err="1"/>
              <a:t>використали</a:t>
            </a:r>
            <a:r>
              <a:rPr lang="ru-RU" sz="3200" b="1" dirty="0"/>
              <a:t> для </a:t>
            </a:r>
            <a:r>
              <a:rPr lang="ru-RU" sz="3200" b="1" dirty="0" err="1"/>
              <a:t>приготування</a:t>
            </a:r>
            <a:r>
              <a:rPr lang="ru-RU" sz="3200" b="1" dirty="0"/>
              <a:t> </a:t>
            </a:r>
            <a:r>
              <a:rPr lang="ru-RU" sz="3200" b="1" dirty="0" err="1"/>
              <a:t>варення</a:t>
            </a:r>
            <a:r>
              <a:rPr lang="ru-RU" sz="3200" b="1" dirty="0"/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 5"/>
          <p:cNvSpPr/>
          <p:nvPr/>
        </p:nvSpPr>
        <p:spPr>
          <a:xfrm>
            <a:off x="1728675" y="3455737"/>
            <a:ext cx="204139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1) 8 ∙ 2 =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 5"/>
          <p:cNvSpPr/>
          <p:nvPr/>
        </p:nvSpPr>
        <p:spPr>
          <a:xfrm>
            <a:off x="1692114" y="5436266"/>
            <a:ext cx="2091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Відповідь: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8" name="Прямокутник 5"/>
          <p:cNvSpPr/>
          <p:nvPr/>
        </p:nvSpPr>
        <p:spPr>
          <a:xfrm>
            <a:off x="3783437" y="3455737"/>
            <a:ext cx="14121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16 (кг)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 5"/>
          <p:cNvSpPr/>
          <p:nvPr/>
        </p:nvSpPr>
        <p:spPr>
          <a:xfrm>
            <a:off x="3798527" y="5436266"/>
            <a:ext cx="69740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для варення використали 8 кг суниць. 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Ст.123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№8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0" name="Прямокутник 5"/>
          <p:cNvSpPr/>
          <p:nvPr/>
        </p:nvSpPr>
        <p:spPr>
          <a:xfrm>
            <a:off x="1748292" y="4130607"/>
            <a:ext cx="19926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2) 16 + 8 =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41" name="Прямокутник 5"/>
          <p:cNvSpPr/>
          <p:nvPr/>
        </p:nvSpPr>
        <p:spPr>
          <a:xfrm>
            <a:off x="3779321" y="4127207"/>
            <a:ext cx="13935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24 (кг)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42" name="Прямокутник 5"/>
          <p:cNvSpPr/>
          <p:nvPr/>
        </p:nvSpPr>
        <p:spPr>
          <a:xfrm>
            <a:off x="5197644" y="3468144"/>
            <a:ext cx="24955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- з ІІ грядки.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43" name="Прямокутник 5"/>
          <p:cNvSpPr/>
          <p:nvPr/>
        </p:nvSpPr>
        <p:spPr>
          <a:xfrm>
            <a:off x="1699648" y="4737842"/>
            <a:ext cx="20412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3) 24 : 3 =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9" name="Прямокутник 5"/>
          <p:cNvSpPr/>
          <p:nvPr/>
        </p:nvSpPr>
        <p:spPr>
          <a:xfrm>
            <a:off x="5172917" y="4127206"/>
            <a:ext cx="25202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- з 2 грядок.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30" name="Прямокутник 5"/>
          <p:cNvSpPr/>
          <p:nvPr/>
        </p:nvSpPr>
        <p:spPr>
          <a:xfrm>
            <a:off x="3738772" y="4737841"/>
            <a:ext cx="13935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8 (кг)</a:t>
            </a:r>
            <a:endParaRPr lang="uk-U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82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 animBg="1"/>
      <p:bldP spid="23" grpId="0" animBg="1"/>
      <p:bldP spid="40" grpId="0" animBg="1"/>
      <p:bldP spid="41" grpId="0" animBg="1"/>
      <p:bldP spid="42" grpId="0" animBg="1"/>
      <p:bldP spid="43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267495" y="380291"/>
            <a:ext cx="983475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Розв’яжіть</a:t>
            </a:r>
            <a:r>
              <a:rPr lang="ru-RU" sz="4000" b="1" dirty="0" smtClean="0">
                <a:solidFill>
                  <a:schemeClr val="bg1"/>
                </a:solidFill>
              </a:rPr>
              <a:t> задачу </a:t>
            </a:r>
            <a:r>
              <a:rPr lang="ru-RU" sz="4000" b="1" dirty="0" err="1" smtClean="0">
                <a:solidFill>
                  <a:schemeClr val="bg1"/>
                </a:solidFill>
              </a:rPr>
              <a:t>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1255046" y="1137942"/>
            <a:ext cx="9762749" cy="18598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/>
              <a:t>Якщо</a:t>
            </a:r>
            <a:r>
              <a:rPr lang="ru-RU" sz="3200" b="1" dirty="0"/>
              <a:t> </a:t>
            </a:r>
            <a:r>
              <a:rPr lang="ru-RU" sz="3200" b="1" dirty="0" err="1"/>
              <a:t>висушити</a:t>
            </a:r>
            <a:r>
              <a:rPr lang="ru-RU" sz="3200" b="1" dirty="0"/>
              <a:t> </a:t>
            </a:r>
            <a:r>
              <a:rPr lang="ru-RU" sz="3200" b="1" dirty="0" err="1"/>
              <a:t>гриби</a:t>
            </a:r>
            <a:r>
              <a:rPr lang="ru-RU" sz="3200" b="1" dirty="0"/>
              <a:t>, то їх </a:t>
            </a:r>
            <a:r>
              <a:rPr lang="ru-RU" sz="3200" b="1" dirty="0" err="1"/>
              <a:t>маса</a:t>
            </a:r>
            <a:r>
              <a:rPr lang="ru-RU" sz="3200" b="1" dirty="0"/>
              <a:t> стане в 4 рази </a:t>
            </a:r>
            <a:r>
              <a:rPr lang="ru-RU" sz="3200" b="1" dirty="0" err="1"/>
              <a:t>меншою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кілограмів</a:t>
            </a:r>
            <a:r>
              <a:rPr lang="ru-RU" sz="3200" b="1" dirty="0"/>
              <a:t> сухих </a:t>
            </a:r>
            <a:r>
              <a:rPr lang="ru-RU" sz="3200" b="1" dirty="0" err="1"/>
              <a:t>грибів</a:t>
            </a:r>
            <a:r>
              <a:rPr lang="ru-RU" sz="3200" b="1" dirty="0"/>
              <a:t> можна </a:t>
            </a:r>
            <a:r>
              <a:rPr lang="ru-RU" sz="3200" b="1" dirty="0" err="1" smtClean="0"/>
              <a:t>отримати</a:t>
            </a:r>
            <a:r>
              <a:rPr lang="ru-RU" sz="3200" b="1" dirty="0" smtClean="0"/>
              <a:t> </a:t>
            </a:r>
            <a:r>
              <a:rPr lang="ru-RU" sz="3200" b="1" dirty="0"/>
              <a:t>із 12 кг </a:t>
            </a:r>
            <a:r>
              <a:rPr lang="ru-RU" sz="3200" b="1" dirty="0" err="1"/>
              <a:t>свіжих</a:t>
            </a:r>
            <a:r>
              <a:rPr lang="ru-RU" sz="3200" b="1" dirty="0"/>
              <a:t>? А з 8 кг?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 5"/>
          <p:cNvSpPr/>
          <p:nvPr/>
        </p:nvSpPr>
        <p:spPr>
          <a:xfrm>
            <a:off x="1483520" y="3247120"/>
            <a:ext cx="19442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1) 12 : 4 =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 5"/>
          <p:cNvSpPr/>
          <p:nvPr/>
        </p:nvSpPr>
        <p:spPr>
          <a:xfrm>
            <a:off x="1249932" y="5108076"/>
            <a:ext cx="2091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Відповідь: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8" name="Прямокутник 5"/>
          <p:cNvSpPr/>
          <p:nvPr/>
        </p:nvSpPr>
        <p:spPr>
          <a:xfrm>
            <a:off x="3457148" y="3253444"/>
            <a:ext cx="13487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 (кг)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 5"/>
          <p:cNvSpPr/>
          <p:nvPr/>
        </p:nvSpPr>
        <p:spPr>
          <a:xfrm>
            <a:off x="3341255" y="5113585"/>
            <a:ext cx="570310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3кг сухих грибів із 12 свіжих і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2кг сухих із 8кг свіжих грибів.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Ст.123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№9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0" name="Прямокутник 5"/>
          <p:cNvSpPr/>
          <p:nvPr/>
        </p:nvSpPr>
        <p:spPr>
          <a:xfrm>
            <a:off x="1504510" y="3838219"/>
            <a:ext cx="19232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2) 8 : 4 =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41" name="Прямокутник 5"/>
          <p:cNvSpPr/>
          <p:nvPr/>
        </p:nvSpPr>
        <p:spPr>
          <a:xfrm>
            <a:off x="3427736" y="3850625"/>
            <a:ext cx="13935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 (кг)</a:t>
            </a:r>
            <a:endParaRPr lang="uk-UA" sz="16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07" y="3016395"/>
            <a:ext cx="2880320" cy="17951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28"/>
          <a:stretch/>
        </p:blipFill>
        <p:spPr bwMode="auto">
          <a:xfrm>
            <a:off x="8362451" y="2997746"/>
            <a:ext cx="2664000" cy="176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972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 animBg="1"/>
      <p:bldP spid="23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267495" y="380291"/>
            <a:ext cx="983475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Розв’яжіть</a:t>
            </a:r>
            <a:r>
              <a:rPr lang="ru-RU" sz="4000" b="1" dirty="0" smtClean="0">
                <a:solidFill>
                  <a:schemeClr val="bg1"/>
                </a:solidFill>
              </a:rPr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1699543" y="1137942"/>
            <a:ext cx="9301481" cy="21091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У </a:t>
            </a:r>
            <a:r>
              <a:rPr lang="ru-RU" sz="3200" b="1" dirty="0" err="1"/>
              <a:t>майстерні</a:t>
            </a:r>
            <a:r>
              <a:rPr lang="ru-RU" sz="3200" b="1" dirty="0"/>
              <a:t> </a:t>
            </a:r>
            <a:r>
              <a:rPr lang="ru-RU" sz="3200" b="1" dirty="0" err="1"/>
              <a:t>працювало</a:t>
            </a:r>
            <a:r>
              <a:rPr lang="ru-RU" sz="3200" b="1" dirty="0"/>
              <a:t> 18 </a:t>
            </a:r>
            <a:r>
              <a:rPr lang="ru-RU" sz="3200" b="1" dirty="0" err="1"/>
              <a:t>слюсарів</a:t>
            </a:r>
            <a:r>
              <a:rPr lang="ru-RU" sz="3200" b="1" dirty="0"/>
              <a:t>, а учнів — на 9 </a:t>
            </a:r>
            <a:r>
              <a:rPr lang="ru-RU" sz="3200" b="1" dirty="0" err="1"/>
              <a:t>осіб</a:t>
            </a:r>
            <a:r>
              <a:rPr lang="ru-RU" sz="3200" b="1" dirty="0"/>
              <a:t> </a:t>
            </a:r>
            <a:r>
              <a:rPr lang="ru-RU" sz="3200" b="1" dirty="0" err="1"/>
              <a:t>менше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всього</a:t>
            </a:r>
            <a:r>
              <a:rPr lang="ru-RU" sz="3200" b="1" dirty="0"/>
              <a:t> </a:t>
            </a:r>
            <a:r>
              <a:rPr lang="ru-RU" sz="3200" b="1" dirty="0" err="1"/>
              <a:t>осіб</a:t>
            </a:r>
            <a:r>
              <a:rPr lang="ru-RU" sz="3200" b="1" dirty="0"/>
              <a:t> </a:t>
            </a:r>
            <a:r>
              <a:rPr lang="ru-RU" sz="3200" b="1" dirty="0" err="1"/>
              <a:t>працювало</a:t>
            </a:r>
            <a:r>
              <a:rPr lang="ru-RU" sz="3200" b="1" dirty="0"/>
              <a:t> в </a:t>
            </a:r>
            <a:r>
              <a:rPr lang="ru-RU" sz="3200" b="1" dirty="0" err="1"/>
              <a:t>майстерні</a:t>
            </a:r>
            <a:r>
              <a:rPr lang="ru-RU" sz="3200" b="1" dirty="0"/>
              <a:t>? </a:t>
            </a:r>
            <a:r>
              <a:rPr lang="ru-RU" sz="3200" b="1" dirty="0">
                <a:solidFill>
                  <a:srgbClr val="FFFF00"/>
                </a:solidFill>
              </a:rPr>
              <a:t>У </a:t>
            </a:r>
            <a:r>
              <a:rPr lang="ru-RU" sz="3200" b="1" dirty="0" err="1">
                <a:solidFill>
                  <a:srgbClr val="FFFF00"/>
                </a:solidFill>
              </a:rPr>
              <a:t>скільки</a:t>
            </a:r>
            <a:r>
              <a:rPr lang="ru-RU" sz="3200" b="1" dirty="0">
                <a:solidFill>
                  <a:srgbClr val="FFFF00"/>
                </a:solidFill>
              </a:rPr>
              <a:t> разів більше </a:t>
            </a:r>
            <a:r>
              <a:rPr lang="ru-RU" sz="3200" b="1" dirty="0" err="1"/>
              <a:t>працювало</a:t>
            </a:r>
            <a:r>
              <a:rPr lang="ru-RU" sz="3200" b="1" dirty="0"/>
              <a:t> </a:t>
            </a:r>
            <a:r>
              <a:rPr lang="ru-RU" sz="3200" b="1" dirty="0" err="1" smtClean="0"/>
              <a:t>слюсарів</a:t>
            </a:r>
            <a:r>
              <a:rPr lang="ru-RU" sz="3200" b="1" dirty="0"/>
              <a:t>, </a:t>
            </a:r>
            <a:r>
              <a:rPr lang="ru-RU" sz="3200" b="1" dirty="0" err="1"/>
              <a:t>ніж</a:t>
            </a:r>
            <a:r>
              <a:rPr lang="ru-RU" sz="3200" b="1" dirty="0"/>
              <a:t> учнів?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 5"/>
          <p:cNvSpPr/>
          <p:nvPr/>
        </p:nvSpPr>
        <p:spPr>
          <a:xfrm>
            <a:off x="1483520" y="3247120"/>
            <a:ext cx="19442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1) 18 – 9 =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 5"/>
          <p:cNvSpPr/>
          <p:nvPr/>
        </p:nvSpPr>
        <p:spPr>
          <a:xfrm>
            <a:off x="1509075" y="5158944"/>
            <a:ext cx="2091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Відповідь: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8" name="Прямокутник 5"/>
          <p:cNvSpPr/>
          <p:nvPr/>
        </p:nvSpPr>
        <p:spPr>
          <a:xfrm>
            <a:off x="3457148" y="3253444"/>
            <a:ext cx="13387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9 (уч.)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 5"/>
          <p:cNvSpPr/>
          <p:nvPr/>
        </p:nvSpPr>
        <p:spPr>
          <a:xfrm>
            <a:off x="3600398" y="5158944"/>
            <a:ext cx="740062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27 </a:t>
            </a:r>
            <a:r>
              <a:rPr lang="uk-UA" sz="3200" b="1" dirty="0">
                <a:solidFill>
                  <a:schemeClr val="bg1"/>
                </a:solidFill>
              </a:rPr>
              <a:t>осіб всього у </a:t>
            </a:r>
            <a:r>
              <a:rPr lang="uk-UA" sz="3200" b="1" dirty="0" smtClean="0">
                <a:solidFill>
                  <a:schemeClr val="bg1"/>
                </a:solidFill>
              </a:rPr>
              <a:t>майстерні. У 2 р.</a:t>
            </a:r>
            <a:r>
              <a:rPr lang="uk-UA" sz="3200" b="1" dirty="0">
                <a:solidFill>
                  <a:schemeClr val="bg1"/>
                </a:solidFill>
              </a:rPr>
              <a:t> більше слюсарів за учнів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Ст.123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№10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0" name="Прямокутник 5"/>
          <p:cNvSpPr/>
          <p:nvPr/>
        </p:nvSpPr>
        <p:spPr>
          <a:xfrm>
            <a:off x="1504510" y="3838219"/>
            <a:ext cx="19232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2) 18 + 9 =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41" name="Прямокутник 5"/>
          <p:cNvSpPr/>
          <p:nvPr/>
        </p:nvSpPr>
        <p:spPr>
          <a:xfrm>
            <a:off x="3427736" y="3850625"/>
            <a:ext cx="144015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27 (ос.)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 5"/>
          <p:cNvSpPr/>
          <p:nvPr/>
        </p:nvSpPr>
        <p:spPr>
          <a:xfrm>
            <a:off x="1504510" y="4440567"/>
            <a:ext cx="19232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3) 18 : 9 =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 5"/>
          <p:cNvSpPr/>
          <p:nvPr/>
        </p:nvSpPr>
        <p:spPr>
          <a:xfrm>
            <a:off x="3427736" y="4452973"/>
            <a:ext cx="13681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 (р.)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 5"/>
          <p:cNvSpPr/>
          <p:nvPr/>
        </p:nvSpPr>
        <p:spPr>
          <a:xfrm>
            <a:off x="4795888" y="3284207"/>
            <a:ext cx="25922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- у майстерні.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4" name="Прямокутник 5"/>
          <p:cNvSpPr/>
          <p:nvPr/>
        </p:nvSpPr>
        <p:spPr>
          <a:xfrm>
            <a:off x="4867895" y="3831895"/>
            <a:ext cx="388843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- всього у майстерні.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кутник 5"/>
          <p:cNvSpPr/>
          <p:nvPr/>
        </p:nvSpPr>
        <p:spPr>
          <a:xfrm>
            <a:off x="4795888" y="4452973"/>
            <a:ext cx="489654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- більше слюсарів за </a:t>
            </a:r>
            <a:r>
              <a:rPr lang="uk-UA" sz="3200" b="1" dirty="0" smtClean="0">
                <a:solidFill>
                  <a:schemeClr val="bg1"/>
                </a:solidFill>
              </a:rPr>
              <a:t>учнів.</a:t>
            </a:r>
            <a:endParaRPr lang="uk-U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78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 animBg="1"/>
      <p:bldP spid="23" grpId="0" animBg="1"/>
      <p:bldP spid="40" grpId="0" animBg="1"/>
      <p:bldP spid="41" grpId="0" animBg="1"/>
      <p:bldP spid="15" grpId="0" animBg="1"/>
      <p:bldP spid="18" grpId="0" animBg="1"/>
      <p:bldP spid="20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" t="-268" r="64826" b="66076"/>
          <a:stretch/>
        </p:blipFill>
        <p:spPr>
          <a:xfrm>
            <a:off x="3322402" y="1508275"/>
            <a:ext cx="8442834" cy="48124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8" name="Прямоугольник 47"/>
          <p:cNvSpPr/>
          <p:nvPr/>
        </p:nvSpPr>
        <p:spPr>
          <a:xfrm>
            <a:off x="1156482" y="621482"/>
            <a:ext cx="9760085" cy="75989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рівняння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818254" y="3425114"/>
            <a:ext cx="474917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000" i="1" dirty="0">
              <a:solidFill>
                <a:srgbClr val="2F2F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801600" y="2663239"/>
            <a:ext cx="474917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000" i="1" dirty="0">
              <a:solidFill>
                <a:srgbClr val="2F2F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973285" y="1866997"/>
            <a:ext cx="474917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000" i="1" dirty="0">
              <a:solidFill>
                <a:srgbClr val="2F2F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0" t="1076" r="40194" b="88572"/>
          <a:stretch/>
        </p:blipFill>
        <p:spPr>
          <a:xfrm>
            <a:off x="5988549" y="2717043"/>
            <a:ext cx="669428" cy="60694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963" r="76193" b="89557"/>
          <a:stretch/>
        </p:blipFill>
        <p:spPr>
          <a:xfrm>
            <a:off x="4242345" y="1937786"/>
            <a:ext cx="468630" cy="55583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4" t="1406" r="50954" b="89713"/>
          <a:stretch/>
        </p:blipFill>
        <p:spPr>
          <a:xfrm>
            <a:off x="5739623" y="1948803"/>
            <a:ext cx="395522" cy="52066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8" t="834" r="32840" b="88814"/>
          <a:stretch/>
        </p:blipFill>
        <p:spPr>
          <a:xfrm>
            <a:off x="3877893" y="1935754"/>
            <a:ext cx="396300" cy="606942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0" t="1076" r="40194" b="88572"/>
          <a:stretch/>
        </p:blipFill>
        <p:spPr>
          <a:xfrm>
            <a:off x="5259413" y="5041937"/>
            <a:ext cx="669428" cy="60694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4" t="1406" r="50954" b="89713"/>
          <a:stretch/>
        </p:blipFill>
        <p:spPr>
          <a:xfrm>
            <a:off x="4965320" y="5070949"/>
            <a:ext cx="395522" cy="52066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0" t="1076" r="40194" b="88572"/>
          <a:stretch/>
        </p:blipFill>
        <p:spPr>
          <a:xfrm>
            <a:off x="4858771" y="3510061"/>
            <a:ext cx="669428" cy="606942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4" t="1406" r="50954" b="89713"/>
          <a:stretch/>
        </p:blipFill>
        <p:spPr>
          <a:xfrm>
            <a:off x="5699702" y="2744545"/>
            <a:ext cx="395522" cy="52066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0" t="1076" r="40194" b="88572"/>
          <a:stretch/>
        </p:blipFill>
        <p:spPr>
          <a:xfrm>
            <a:off x="6006328" y="1926800"/>
            <a:ext cx="669428" cy="60694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9366" r="91521" b="80282"/>
          <a:stretch/>
        </p:blipFill>
        <p:spPr>
          <a:xfrm>
            <a:off x="5325198" y="2724266"/>
            <a:ext cx="333495" cy="57165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9366" r="91521" b="80282"/>
          <a:stretch/>
        </p:blipFill>
        <p:spPr>
          <a:xfrm>
            <a:off x="4631825" y="1939723"/>
            <a:ext cx="333495" cy="57165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5347887" y="2052493"/>
            <a:ext cx="366826" cy="385371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4216701" y="3598053"/>
            <a:ext cx="366826" cy="385371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4216701" y="2849916"/>
            <a:ext cx="366826" cy="385371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963" r="76193" b="89557"/>
          <a:stretch/>
        </p:blipFill>
        <p:spPr>
          <a:xfrm>
            <a:off x="4992310" y="2709381"/>
            <a:ext cx="468630" cy="55583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1824" r="85473" b="89295"/>
          <a:stretch/>
        </p:blipFill>
        <p:spPr>
          <a:xfrm>
            <a:off x="4631825" y="3535978"/>
            <a:ext cx="395522" cy="520667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8" t="834" r="32840" b="88814"/>
          <a:stretch/>
        </p:blipFill>
        <p:spPr>
          <a:xfrm>
            <a:off x="4633309" y="2695109"/>
            <a:ext cx="396300" cy="606942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963" r="76193" b="89557"/>
          <a:stretch/>
        </p:blipFill>
        <p:spPr>
          <a:xfrm>
            <a:off x="4232127" y="4258869"/>
            <a:ext cx="468630" cy="55583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4" t="1406" r="50954" b="89713"/>
          <a:stretch/>
        </p:blipFill>
        <p:spPr>
          <a:xfrm>
            <a:off x="6095158" y="4291881"/>
            <a:ext cx="395522" cy="520667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8" t="834" r="32840" b="88814"/>
          <a:stretch/>
        </p:blipFill>
        <p:spPr>
          <a:xfrm>
            <a:off x="3880217" y="4258640"/>
            <a:ext cx="396300" cy="606942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0" t="1076" r="40194" b="88572"/>
          <a:stretch/>
        </p:blipFill>
        <p:spPr>
          <a:xfrm>
            <a:off x="6379842" y="4279814"/>
            <a:ext cx="669428" cy="606942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9366" r="91521" b="80282"/>
          <a:stretch/>
        </p:blipFill>
        <p:spPr>
          <a:xfrm>
            <a:off x="4610974" y="4263394"/>
            <a:ext cx="333495" cy="571650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5716577" y="4370081"/>
            <a:ext cx="366826" cy="385371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0" t="1076" r="40194" b="88572"/>
          <a:stretch/>
        </p:blipFill>
        <p:spPr>
          <a:xfrm>
            <a:off x="5232250" y="4261488"/>
            <a:ext cx="669428" cy="606942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1824" r="85473" b="89295"/>
          <a:stretch/>
        </p:blipFill>
        <p:spPr>
          <a:xfrm>
            <a:off x="5028464" y="4300947"/>
            <a:ext cx="395522" cy="520667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4" t="1406" r="50954" b="89713"/>
          <a:stretch/>
        </p:blipFill>
        <p:spPr>
          <a:xfrm>
            <a:off x="6104593" y="5051570"/>
            <a:ext cx="395522" cy="520667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0" t="1076" r="40194" b="88572"/>
          <a:stretch/>
        </p:blipFill>
        <p:spPr>
          <a:xfrm>
            <a:off x="6341154" y="5027846"/>
            <a:ext cx="669428" cy="606942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5725653" y="5170200"/>
            <a:ext cx="366826" cy="385371"/>
          </a:xfrm>
          <a:prstGeom prst="rect">
            <a:avLst/>
          </a:prstGeom>
        </p:spPr>
      </p:pic>
      <p:sp>
        <p:nvSpPr>
          <p:cNvPr id="118" name="Прямоугольник 117"/>
          <p:cNvSpPr/>
          <p:nvPr/>
        </p:nvSpPr>
        <p:spPr>
          <a:xfrm>
            <a:off x="8317843" y="3421009"/>
            <a:ext cx="474917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uk-UA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000" i="1" dirty="0">
              <a:solidFill>
                <a:srgbClr val="2F2F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8317843" y="2636718"/>
            <a:ext cx="474917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uk-UA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000" i="1" dirty="0">
              <a:solidFill>
                <a:srgbClr val="2F2F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8332491" y="1865654"/>
            <a:ext cx="474917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uk-UA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000" i="1" dirty="0">
              <a:solidFill>
                <a:srgbClr val="2F2F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1" t="886" r="22443" b="88762"/>
          <a:stretch/>
        </p:blipFill>
        <p:spPr>
          <a:xfrm>
            <a:off x="9412220" y="1935754"/>
            <a:ext cx="641311" cy="606942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91" r="59486" b="89557"/>
          <a:stretch/>
        </p:blipFill>
        <p:spPr>
          <a:xfrm>
            <a:off x="10261759" y="1895127"/>
            <a:ext cx="396300" cy="606942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1824" r="85473" b="89295"/>
          <a:stretch/>
        </p:blipFill>
        <p:spPr>
          <a:xfrm>
            <a:off x="9159917" y="1990707"/>
            <a:ext cx="395522" cy="520667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1" t="886" r="22443" b="88762"/>
          <a:stretch/>
        </p:blipFill>
        <p:spPr>
          <a:xfrm>
            <a:off x="10518875" y="2717043"/>
            <a:ext cx="641311" cy="606942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9812" r="85066" b="79836"/>
          <a:stretch/>
        </p:blipFill>
        <p:spPr>
          <a:xfrm>
            <a:off x="9121359" y="4318411"/>
            <a:ext cx="333495" cy="571650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9812" r="85066" b="79836"/>
          <a:stretch/>
        </p:blipFill>
        <p:spPr>
          <a:xfrm>
            <a:off x="8741707" y="2008238"/>
            <a:ext cx="333495" cy="571650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9366" r="91521" b="80282"/>
          <a:stretch/>
        </p:blipFill>
        <p:spPr>
          <a:xfrm>
            <a:off x="9844331" y="2701506"/>
            <a:ext cx="333495" cy="571650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9861053" y="2053713"/>
            <a:ext cx="366826" cy="385371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91" r="59486" b="89557"/>
          <a:stretch/>
        </p:blipFill>
        <p:spPr>
          <a:xfrm>
            <a:off x="11017038" y="4214673"/>
            <a:ext cx="396300" cy="606942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91" r="59486" b="89557"/>
          <a:stretch/>
        </p:blipFill>
        <p:spPr>
          <a:xfrm>
            <a:off x="10626186" y="4205607"/>
            <a:ext cx="396300" cy="606942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91" r="59486" b="89557"/>
          <a:stretch/>
        </p:blipFill>
        <p:spPr>
          <a:xfrm>
            <a:off x="9499065" y="2664716"/>
            <a:ext cx="396300" cy="606942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91" r="59486" b="89557"/>
          <a:stretch/>
        </p:blipFill>
        <p:spPr>
          <a:xfrm>
            <a:off x="9114741" y="2673905"/>
            <a:ext cx="396300" cy="606942"/>
          </a:xfrm>
          <a:prstGeom prst="rect">
            <a:avLst/>
          </a:prstGeom>
        </p:spPr>
      </p:pic>
      <p:pic>
        <p:nvPicPr>
          <p:cNvPr id="144" name="Рисунок 1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91" r="59486" b="89557"/>
          <a:stretch/>
        </p:blipFill>
        <p:spPr>
          <a:xfrm>
            <a:off x="10643940" y="1891686"/>
            <a:ext cx="396300" cy="606942"/>
          </a:xfrm>
          <a:prstGeom prst="rect">
            <a:avLst/>
          </a:prstGeom>
        </p:spPr>
      </p:pic>
      <p:pic>
        <p:nvPicPr>
          <p:cNvPr id="146" name="Рисунок 1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10226202" y="4378423"/>
            <a:ext cx="366826" cy="385371"/>
          </a:xfrm>
          <a:prstGeom prst="rect">
            <a:avLst/>
          </a:prstGeom>
        </p:spPr>
      </p:pic>
      <p:pic>
        <p:nvPicPr>
          <p:cNvPr id="147" name="Рисунок 1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8722246" y="3599525"/>
            <a:ext cx="366826" cy="385371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8725042" y="2861144"/>
            <a:ext cx="366826" cy="385371"/>
          </a:xfrm>
          <a:prstGeom prst="rect">
            <a:avLst/>
          </a:prstGeom>
        </p:spPr>
      </p:pic>
      <p:pic>
        <p:nvPicPr>
          <p:cNvPr id="150" name="Рисунок 1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963" r="76193" b="89557"/>
          <a:stretch/>
        </p:blipFill>
        <p:spPr>
          <a:xfrm>
            <a:off x="8338778" y="4256717"/>
            <a:ext cx="468630" cy="555832"/>
          </a:xfrm>
          <a:prstGeom prst="rect">
            <a:avLst/>
          </a:prstGeom>
        </p:spPr>
      </p:pic>
      <p:pic>
        <p:nvPicPr>
          <p:cNvPr id="152" name="Рисунок 1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1824" r="85473" b="89295"/>
          <a:stretch/>
        </p:blipFill>
        <p:spPr>
          <a:xfrm>
            <a:off x="9521621" y="4322951"/>
            <a:ext cx="395522" cy="520667"/>
          </a:xfrm>
          <a:prstGeom prst="rect">
            <a:avLst/>
          </a:prstGeom>
        </p:spPr>
      </p:pic>
      <p:pic>
        <p:nvPicPr>
          <p:cNvPr id="153" name="Рисунок 1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963" r="76193" b="89557"/>
          <a:stretch/>
        </p:blipFill>
        <p:spPr>
          <a:xfrm>
            <a:off x="9113091" y="3487036"/>
            <a:ext cx="468630" cy="555832"/>
          </a:xfrm>
          <a:prstGeom prst="rect">
            <a:avLst/>
          </a:prstGeom>
        </p:spPr>
      </p:pic>
      <p:pic>
        <p:nvPicPr>
          <p:cNvPr id="154" name="Рисунок 1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1824" r="85473" b="89295"/>
          <a:stretch/>
        </p:blipFill>
        <p:spPr>
          <a:xfrm>
            <a:off x="10261009" y="2750991"/>
            <a:ext cx="395522" cy="520667"/>
          </a:xfrm>
          <a:prstGeom prst="rect">
            <a:avLst/>
          </a:prstGeom>
        </p:spPr>
      </p:pic>
      <p:pic>
        <p:nvPicPr>
          <p:cNvPr id="155" name="Рисунок 1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0" t="1076" r="40194" b="88572"/>
          <a:stretch/>
        </p:blipFill>
        <p:spPr>
          <a:xfrm>
            <a:off x="8639670" y="4284080"/>
            <a:ext cx="669428" cy="606942"/>
          </a:xfrm>
          <a:prstGeom prst="rect">
            <a:avLst/>
          </a:prstGeom>
        </p:spPr>
      </p:pic>
      <p:pic>
        <p:nvPicPr>
          <p:cNvPr id="156" name="Рисунок 1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0" t="1076" r="40194" b="88572"/>
          <a:stretch/>
        </p:blipFill>
        <p:spPr>
          <a:xfrm>
            <a:off x="9359025" y="3483367"/>
            <a:ext cx="669428" cy="606942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1" t="886" r="22443" b="88762"/>
          <a:stretch/>
        </p:blipFill>
        <p:spPr>
          <a:xfrm>
            <a:off x="9772154" y="4263871"/>
            <a:ext cx="641311" cy="606942"/>
          </a:xfrm>
          <a:prstGeom prst="rect">
            <a:avLst/>
          </a:prstGeom>
        </p:spPr>
      </p:pic>
      <p:pic>
        <p:nvPicPr>
          <p:cNvPr id="161" name="Рисунок 16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91" r="59486" b="89557"/>
          <a:stretch/>
        </p:blipFill>
        <p:spPr>
          <a:xfrm>
            <a:off x="9910809" y="4988159"/>
            <a:ext cx="396300" cy="606942"/>
          </a:xfrm>
          <a:prstGeom prst="rect">
            <a:avLst/>
          </a:prstGeom>
        </p:spPr>
      </p:pic>
      <p:pic>
        <p:nvPicPr>
          <p:cNvPr id="162" name="Рисунок 1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91" r="59486" b="89557"/>
          <a:stretch/>
        </p:blipFill>
        <p:spPr>
          <a:xfrm>
            <a:off x="9511041" y="4984674"/>
            <a:ext cx="396300" cy="606942"/>
          </a:xfrm>
          <a:prstGeom prst="rect">
            <a:avLst/>
          </a:prstGeom>
        </p:spPr>
      </p:pic>
      <p:pic>
        <p:nvPicPr>
          <p:cNvPr id="163" name="Рисунок 1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91" r="59486" b="89557"/>
          <a:stretch/>
        </p:blipFill>
        <p:spPr>
          <a:xfrm>
            <a:off x="11015892" y="4986824"/>
            <a:ext cx="396300" cy="606942"/>
          </a:xfrm>
          <a:prstGeom prst="rect">
            <a:avLst/>
          </a:prstGeom>
        </p:spPr>
      </p:pic>
      <p:pic>
        <p:nvPicPr>
          <p:cNvPr id="164" name="Рисунок 16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91" r="59486" b="89557"/>
          <a:stretch/>
        </p:blipFill>
        <p:spPr>
          <a:xfrm>
            <a:off x="10650615" y="4975247"/>
            <a:ext cx="396300" cy="606942"/>
          </a:xfrm>
          <a:prstGeom prst="rect">
            <a:avLst/>
          </a:prstGeom>
        </p:spPr>
      </p:pic>
      <p:pic>
        <p:nvPicPr>
          <p:cNvPr id="165" name="Рисунок 1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10236263" y="5152722"/>
            <a:ext cx="366826" cy="385371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316" y="1865654"/>
            <a:ext cx="2893748" cy="2610861"/>
          </a:xfrm>
          <a:prstGeom prst="rect">
            <a:avLst/>
          </a:prstGeom>
        </p:spPr>
      </p:pic>
      <p:cxnSp>
        <p:nvCxnSpPr>
          <p:cNvPr id="76" name="Прямая соединительная линия 75"/>
          <p:cNvCxnSpPr/>
          <p:nvPr/>
        </p:nvCxnSpPr>
        <p:spPr>
          <a:xfrm>
            <a:off x="3818254" y="3968049"/>
            <a:ext cx="2993857" cy="16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8338778" y="3969280"/>
            <a:ext cx="2993857" cy="16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1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7807</TotalTime>
  <Words>427</Words>
  <Application>Microsoft Office PowerPoint</Application>
  <PresentationFormat>Произвольный</PresentationFormat>
  <Paragraphs>113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691</cp:revision>
  <dcterms:created xsi:type="dcterms:W3CDTF">2025-08-27T14:01:18Z</dcterms:created>
  <dcterms:modified xsi:type="dcterms:W3CDTF">2025-12-25T09:29:52Z</dcterms:modified>
</cp:coreProperties>
</file>