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421" r:id="rId3"/>
    <p:sldId id="423" r:id="rId4"/>
    <p:sldId id="424" r:id="rId5"/>
    <p:sldId id="420" r:id="rId6"/>
    <p:sldId id="410" r:id="rId7"/>
    <p:sldId id="42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FFFF00"/>
    <a:srgbClr val="709E32"/>
    <a:srgbClr val="FF66FF"/>
    <a:srgbClr val="FF7C80"/>
    <a:srgbClr val="E3FE4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4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3658" y="1184724"/>
            <a:ext cx="6770914" cy="2349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Діагностувальна робота </a:t>
            </a:r>
          </a:p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Диктант </a:t>
            </a:r>
          </a:p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І </a:t>
            </a:r>
            <a:r>
              <a:rPr lang="uk-UA" sz="4400" b="1" dirty="0" smtClean="0">
                <a:solidFill>
                  <a:srgbClr val="0070C0"/>
                </a:solidFill>
              </a:rPr>
              <a:t>семестр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1246" y="4888588"/>
            <a:ext cx="2693759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3 клас </a:t>
            </a:r>
          </a:p>
        </p:txBody>
      </p:sp>
      <p:pic>
        <p:nvPicPr>
          <p:cNvPr id="5" name="Picture 4" descr="D:\Картинки до тестів\Тварини\Мишка взим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0" y="2702820"/>
            <a:ext cx="3105169" cy="310516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8828" y="493441"/>
            <a:ext cx="10167258" cy="778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2366" y="1449417"/>
            <a:ext cx="6884461" cy="228147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Холодно зараз в </a:t>
            </a:r>
            <a:r>
              <a:rPr lang="ru-RU" sz="3200" b="1" dirty="0" err="1">
                <a:solidFill>
                  <a:srgbClr val="002060"/>
                </a:solidFill>
              </a:rPr>
              <a:t>лісах</a:t>
            </a:r>
            <a:r>
              <a:rPr lang="ru-RU" sz="3200" b="1" dirty="0">
                <a:solidFill>
                  <a:srgbClr val="002060"/>
                </a:solidFill>
              </a:rPr>
              <a:t> і лугах.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Холодно зайчикам, </a:t>
            </a:r>
            <a:r>
              <a:rPr lang="ru-RU" sz="3200" b="1" dirty="0" smtClean="0">
                <a:solidFill>
                  <a:srgbClr val="002060"/>
                </a:solidFill>
              </a:rPr>
              <a:t>лисам</a:t>
            </a:r>
            <a:r>
              <a:rPr lang="ru-RU" sz="3200" b="1" dirty="0">
                <a:solidFill>
                  <a:srgbClr val="002060"/>
                </a:solidFill>
              </a:rPr>
              <a:t>, птахам.</a:t>
            </a:r>
          </a:p>
          <a:p>
            <a:r>
              <a:rPr lang="ru-RU" sz="3200" b="1" dirty="0" err="1">
                <a:solidFill>
                  <a:srgbClr val="002060"/>
                </a:solidFill>
              </a:rPr>
              <a:t>Затишно</a:t>
            </a:r>
            <a:r>
              <a:rPr lang="ru-RU" sz="3200" b="1" dirty="0">
                <a:solidFill>
                  <a:srgbClr val="002060"/>
                </a:solidFill>
              </a:rPr>
              <a:t>, тепло в </a:t>
            </a:r>
            <a:r>
              <a:rPr lang="ru-RU" sz="3200" b="1" dirty="0" err="1">
                <a:solidFill>
                  <a:srgbClr val="002060"/>
                </a:solidFill>
              </a:rPr>
              <a:t>класі</a:t>
            </a:r>
            <a:r>
              <a:rPr lang="ru-RU" sz="3200" b="1" dirty="0">
                <a:solidFill>
                  <a:srgbClr val="002060"/>
                </a:solidFill>
              </a:rPr>
              <a:t> у нас.</a:t>
            </a:r>
          </a:p>
          <a:p>
            <a:r>
              <a:rPr lang="ru-RU" sz="3200" b="1" dirty="0" err="1">
                <a:solidFill>
                  <a:srgbClr val="002060"/>
                </a:solidFill>
              </a:rPr>
              <a:t>Друзі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мої</a:t>
            </a:r>
            <a:r>
              <a:rPr lang="ru-RU" sz="3200" b="1" dirty="0">
                <a:solidFill>
                  <a:srgbClr val="002060"/>
                </a:solidFill>
              </a:rPr>
              <a:t>, я </a:t>
            </a:r>
            <a:r>
              <a:rPr lang="ru-RU" sz="3200" b="1" dirty="0" err="1">
                <a:solidFill>
                  <a:srgbClr val="002060"/>
                </a:solidFill>
              </a:rPr>
              <a:t>вітаю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всіх</a:t>
            </a:r>
            <a:r>
              <a:rPr lang="ru-RU" sz="3200" b="1" dirty="0">
                <a:solidFill>
                  <a:srgbClr val="002060"/>
                </a:solidFill>
              </a:rPr>
              <a:t> вас</a:t>
            </a:r>
            <a:r>
              <a:rPr lang="ru-RU" sz="3200" b="1" dirty="0" smtClean="0">
                <a:solidFill>
                  <a:srgbClr val="002060"/>
                </a:solidFill>
              </a:rPr>
              <a:t>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https://images.shafastatic.net/142135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2935654"/>
            <a:ext cx="4965697" cy="316034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2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0842" y="600577"/>
            <a:ext cx="9871958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83629" y="1600891"/>
            <a:ext cx="5889171" cy="119181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3200" b="1" dirty="0" smtClean="0">
                <a:solidFill>
                  <a:srgbClr val="0070C0"/>
                </a:solidFill>
              </a:rPr>
              <a:t>ми будемо писати диктант «Мишка» 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00843" y="1502919"/>
            <a:ext cx="3710644" cy="35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4513" y="3018438"/>
            <a:ext cx="5889171" cy="228147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Диктант</a:t>
            </a:r>
            <a:r>
              <a:rPr lang="ru-RU" sz="3200" b="1" dirty="0" smtClean="0">
                <a:solidFill>
                  <a:srgbClr val="0070C0"/>
                </a:solidFill>
              </a:rPr>
              <a:t> – це </a:t>
            </a:r>
            <a:r>
              <a:rPr lang="ru-RU" sz="3200" b="1" dirty="0" err="1" smtClean="0">
                <a:solidFill>
                  <a:srgbClr val="0070C0"/>
                </a:solidFill>
              </a:rPr>
              <a:t>письмова</a:t>
            </a:r>
            <a:r>
              <a:rPr lang="ru-RU" sz="3200" b="1" dirty="0" smtClean="0">
                <a:solidFill>
                  <a:srgbClr val="0070C0"/>
                </a:solidFill>
              </a:rPr>
              <a:t> робота для </a:t>
            </a:r>
            <a:r>
              <a:rPr lang="ru-RU" sz="3200" b="1" dirty="0" err="1" smtClean="0">
                <a:solidFill>
                  <a:srgbClr val="0070C0"/>
                </a:solidFill>
              </a:rPr>
              <a:t>перевірки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грамотності, що </a:t>
            </a:r>
            <a:r>
              <a:rPr lang="ru-RU" sz="3200" b="1" dirty="0" err="1">
                <a:solidFill>
                  <a:srgbClr val="0070C0"/>
                </a:solidFill>
              </a:rPr>
              <a:t>полягає</a:t>
            </a:r>
            <a:r>
              <a:rPr lang="ru-RU" sz="3200" b="1" dirty="0">
                <a:solidFill>
                  <a:srgbClr val="0070C0"/>
                </a:solidFill>
              </a:rPr>
              <a:t> в </a:t>
            </a:r>
            <a:r>
              <a:rPr lang="ru-RU" sz="3200" b="1" dirty="0" err="1">
                <a:solidFill>
                  <a:srgbClr val="0070C0"/>
                </a:solidFill>
              </a:rPr>
              <a:t>записуванні</a:t>
            </a:r>
            <a:r>
              <a:rPr lang="ru-RU" sz="3200" b="1" dirty="0">
                <a:solidFill>
                  <a:srgbClr val="0070C0"/>
                </a:solidFill>
              </a:rPr>
              <a:t> тексту, який </a:t>
            </a:r>
            <a:r>
              <a:rPr lang="ru-RU" sz="3200" b="1" dirty="0" err="1" smtClean="0">
                <a:solidFill>
                  <a:srgbClr val="0070C0"/>
                </a:solidFill>
              </a:rPr>
              <a:t>диктується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518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0842" y="600577"/>
            <a:ext cx="9871958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Алгоритм виконання роботи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23754" y="1502919"/>
            <a:ext cx="5889171" cy="57888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Читання тексту диктанту 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00843" y="1502919"/>
            <a:ext cx="3710644" cy="35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3629" y="2163886"/>
            <a:ext cx="5889171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Аналізуємо його: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написання складних слів,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розділові знаки в реченнях,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правила запису речень, абзаци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253" y="4269160"/>
            <a:ext cx="6509661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3. Слухання і запис кожного речення окремо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з перевіркою після запису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254" y="5455397"/>
            <a:ext cx="5889171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4. Перевірка всього тексту після запису диктанту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38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1857" y="599721"/>
            <a:ext cx="9742714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Розгляньте ілюстрацію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33566" y="1517191"/>
            <a:ext cx="5261005" cy="296251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Яка пора року зображена?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Кого ви бачите в центрі ілюстрації? Де сидить мишка? Що вона робить?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Що знаходиться під дубом, на вашу думку?</a:t>
            </a:r>
          </a:p>
        </p:txBody>
      </p:sp>
      <p:pic>
        <p:nvPicPr>
          <p:cNvPr id="1028" name="Picture 4" descr="D:\Картинки до тестів\Тварини\Мишка взим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7" y="1577369"/>
            <a:ext cx="4332514" cy="43325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612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30" y="545361"/>
            <a:ext cx="10221684" cy="709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7944" y="1834905"/>
            <a:ext cx="10156370" cy="403187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Мишка</a:t>
            </a:r>
            <a:endParaRPr lang="ru-RU" sz="3200" b="1" dirty="0">
              <a:solidFill>
                <a:srgbClr val="002060"/>
              </a:solidFill>
            </a:endParaRPr>
          </a:p>
          <a:p>
            <a:pPr algn="just"/>
            <a:r>
              <a:rPr lang="uk-UA" sz="3200" b="1" dirty="0">
                <a:solidFill>
                  <a:srgbClr val="002060"/>
                </a:solidFill>
              </a:rPr>
              <a:t>    </a:t>
            </a:r>
            <a:r>
              <a:rPr lang="ru-RU" sz="3200" b="1" dirty="0">
                <a:solidFill>
                  <a:srgbClr val="002060"/>
                </a:solidFill>
              </a:rPr>
              <a:t>Під старим </a:t>
            </a:r>
            <a:r>
              <a:rPr lang="ru-RU" sz="3200" b="1" dirty="0" err="1">
                <a:solidFill>
                  <a:srgbClr val="002060"/>
                </a:solidFill>
              </a:rPr>
              <a:t>могутнім</a:t>
            </a:r>
            <a:r>
              <a:rPr lang="ru-RU" sz="3200" b="1" dirty="0">
                <a:solidFill>
                  <a:srgbClr val="002060"/>
                </a:solidFill>
              </a:rPr>
              <a:t> дубом мишка </a:t>
            </a:r>
            <a:r>
              <a:rPr lang="ru-RU" sz="3200" b="1" dirty="0" err="1">
                <a:solidFill>
                  <a:srgbClr val="002060"/>
                </a:solidFill>
              </a:rPr>
              <a:t>вирила</a:t>
            </a:r>
            <a:r>
              <a:rPr lang="ru-RU" sz="3200" b="1" dirty="0">
                <a:solidFill>
                  <a:srgbClr val="002060"/>
                </a:solidFill>
              </a:rPr>
              <a:t> собі </a:t>
            </a:r>
            <a:r>
              <a:rPr lang="ru-RU" sz="3200" b="1" dirty="0" err="1">
                <a:solidFill>
                  <a:srgbClr val="002060"/>
                </a:solidFill>
              </a:rPr>
              <a:t>нірку</a:t>
            </a:r>
            <a:r>
              <a:rPr lang="ru-RU" sz="3200" b="1" dirty="0">
                <a:solidFill>
                  <a:srgbClr val="002060"/>
                </a:solidFill>
              </a:rPr>
              <a:t>. Із сухих трави­нок і </a:t>
            </a:r>
            <a:r>
              <a:rPr lang="ru-RU" sz="3200" b="1" dirty="0" err="1">
                <a:solidFill>
                  <a:srgbClr val="002060"/>
                </a:solidFill>
              </a:rPr>
              <a:t>моху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вимостила</a:t>
            </a:r>
            <a:r>
              <a:rPr lang="ru-RU" sz="3200" b="1" dirty="0">
                <a:solidFill>
                  <a:srgbClr val="002060"/>
                </a:solidFill>
              </a:rPr>
              <a:t> собі </a:t>
            </a:r>
            <a:r>
              <a:rPr lang="ru-RU" sz="3200" b="1" dirty="0" err="1">
                <a:solidFill>
                  <a:srgbClr val="002060"/>
                </a:solidFill>
              </a:rPr>
              <a:t>кубельце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uk-UA" sz="3200" b="1" dirty="0">
                <a:solidFill>
                  <a:srgbClr val="002060"/>
                </a:solidFill>
              </a:rPr>
              <a:t>   </a:t>
            </a:r>
            <a:r>
              <a:rPr lang="ru-RU" sz="3200" b="1" dirty="0" err="1">
                <a:solidFill>
                  <a:srgbClr val="002060"/>
                </a:solidFill>
              </a:rPr>
              <a:t>Випав</a:t>
            </a:r>
            <a:r>
              <a:rPr lang="ru-RU" sz="3200" b="1" dirty="0">
                <a:solidFill>
                  <a:srgbClr val="002060"/>
                </a:solidFill>
              </a:rPr>
              <a:t> на землю перший </a:t>
            </a:r>
            <a:r>
              <a:rPr lang="ru-RU" sz="3200" b="1" dirty="0" err="1">
                <a:solidFill>
                  <a:srgbClr val="002060"/>
                </a:solidFill>
              </a:rPr>
              <a:t>сніг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Вилізла</a:t>
            </a:r>
            <a:r>
              <a:rPr lang="ru-RU" sz="3200" b="1" dirty="0">
                <a:solidFill>
                  <a:srgbClr val="002060"/>
                </a:solidFill>
              </a:rPr>
              <a:t> з </a:t>
            </a:r>
            <a:r>
              <a:rPr lang="ru-RU" sz="3200" b="1" dirty="0" err="1">
                <a:solidFill>
                  <a:srgbClr val="002060"/>
                </a:solidFill>
              </a:rPr>
              <a:t>нірки</a:t>
            </a:r>
            <a:r>
              <a:rPr lang="ru-RU" sz="3200" b="1" dirty="0">
                <a:solidFill>
                  <a:srgbClr val="002060"/>
                </a:solidFill>
              </a:rPr>
              <a:t> мишка й </a:t>
            </a:r>
            <a:r>
              <a:rPr lang="ru-RU" sz="3200" b="1" dirty="0" err="1">
                <a:solidFill>
                  <a:srgbClr val="002060"/>
                </a:solidFill>
              </a:rPr>
              <a:t>озирнулася</a:t>
            </a:r>
            <a:r>
              <a:rPr lang="ru-RU" sz="3200" b="1" dirty="0">
                <a:solidFill>
                  <a:srgbClr val="002060"/>
                </a:solidFill>
              </a:rPr>
              <a:t>. Тихо в лісі. </a:t>
            </a:r>
            <a:r>
              <a:rPr lang="ru-RU" sz="3200" b="1" dirty="0" err="1">
                <a:solidFill>
                  <a:srgbClr val="002060"/>
                </a:solidFill>
              </a:rPr>
              <a:t>Залізла</a:t>
            </a:r>
            <a:r>
              <a:rPr lang="ru-RU" sz="3200" b="1" dirty="0">
                <a:solidFill>
                  <a:srgbClr val="002060"/>
                </a:solidFill>
              </a:rPr>
              <a:t> вона на </a:t>
            </a:r>
            <a:r>
              <a:rPr lang="ru-RU" sz="3200" b="1" dirty="0" err="1">
                <a:solidFill>
                  <a:srgbClr val="002060"/>
                </a:solidFill>
              </a:rPr>
              <a:t>пеньок</a:t>
            </a:r>
            <a:r>
              <a:rPr lang="ru-RU" sz="3200" b="1" dirty="0">
                <a:solidFill>
                  <a:srgbClr val="002060"/>
                </a:solidFill>
              </a:rPr>
              <a:t> і </a:t>
            </a:r>
            <a:r>
              <a:rPr lang="ru-RU" sz="3200" b="1" dirty="0" err="1">
                <a:solidFill>
                  <a:srgbClr val="002060"/>
                </a:solidFill>
              </a:rPr>
              <a:t>знайшла</a:t>
            </a:r>
            <a:r>
              <a:rPr lang="ru-RU" sz="3200" b="1" dirty="0">
                <a:solidFill>
                  <a:srgbClr val="002060"/>
                </a:solidFill>
              </a:rPr>
              <a:t> там </a:t>
            </a:r>
            <a:r>
              <a:rPr lang="ru-RU" sz="3200" b="1" dirty="0" err="1">
                <a:solidFill>
                  <a:srgbClr val="002060"/>
                </a:solidFill>
              </a:rPr>
              <a:t>сухе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насіннячко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Пола­сувала</a:t>
            </a:r>
            <a:r>
              <a:rPr lang="ru-RU" sz="3200" b="1" dirty="0">
                <a:solidFill>
                  <a:srgbClr val="002060"/>
                </a:solidFill>
              </a:rPr>
              <a:t> мишка й стала </a:t>
            </a:r>
            <a:r>
              <a:rPr lang="ru-RU" sz="3200" b="1" dirty="0" err="1">
                <a:solidFill>
                  <a:srgbClr val="002060"/>
                </a:solidFill>
              </a:rPr>
              <a:t>сніжком</a:t>
            </a:r>
            <a:r>
              <a:rPr lang="ru-RU" sz="3200" b="1" dirty="0">
                <a:solidFill>
                  <a:srgbClr val="002060"/>
                </a:solidFill>
              </a:rPr>
              <a:t> очі </a:t>
            </a:r>
            <a:r>
              <a:rPr lang="ru-RU" sz="3200" b="1" dirty="0" err="1">
                <a:solidFill>
                  <a:srgbClr val="002060"/>
                </a:solidFill>
              </a:rPr>
              <a:t>протирати</a:t>
            </a:r>
            <a:r>
              <a:rPr lang="ru-RU" sz="3200" b="1" dirty="0">
                <a:solidFill>
                  <a:srgbClr val="002060"/>
                </a:solidFill>
              </a:rPr>
              <a:t>. Потім свою шубку почис­тила. І знову в </a:t>
            </a:r>
            <a:r>
              <a:rPr lang="ru-RU" sz="3200" b="1" dirty="0" err="1">
                <a:solidFill>
                  <a:srgbClr val="002060"/>
                </a:solidFill>
              </a:rPr>
              <a:t>нірку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</a:t>
            </a:r>
            <a:r>
              <a:rPr lang="uk-UA" sz="3200" b="1" i="1" dirty="0" smtClean="0">
                <a:solidFill>
                  <a:srgbClr val="002060"/>
                </a:solidFill>
              </a:rPr>
              <a:t>(55слів)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7943" y="1236892"/>
            <a:ext cx="10156371" cy="5019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Чому текст має саме таку назву? Запишіть текст під диктовку.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7944" y="1834905"/>
            <a:ext cx="1015637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D:\Картинки до тестів\Тварини\Мишка взим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8" y="1973056"/>
            <a:ext cx="3755570" cy="375557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110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624092"/>
            <a:ext cx="8732066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4203455"/>
            <a:ext cx="1752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складно!</a:t>
            </a:r>
            <a:endParaRPr lang="ru-RU" sz="28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59" y="1576212"/>
            <a:ext cx="1356876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2" y="1576212"/>
            <a:ext cx="1451563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7" y="1606558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30795" y="1590173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515357" y="1621773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4172112"/>
            <a:ext cx="1703725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Все було легко!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4147935"/>
            <a:ext cx="2412618" cy="138499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Я </a:t>
            </a:r>
            <a:r>
              <a:rPr lang="uk-UA" sz="2800" b="1" dirty="0"/>
              <a:t>трошки </a:t>
            </a:r>
            <a:r>
              <a:rPr lang="uk-UA" sz="2800" b="1" dirty="0" smtClean="0"/>
              <a:t>втомилась /втомився!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4127383"/>
            <a:ext cx="16990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У </a:t>
            </a:r>
            <a:r>
              <a:rPr lang="uk-UA" sz="2800" b="1" dirty="0"/>
              <a:t>мене все </a:t>
            </a:r>
            <a:r>
              <a:rPr lang="uk-UA" sz="2800" b="1" dirty="0" smtClean="0"/>
              <a:t>вийшло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4147935"/>
            <a:ext cx="1612004" cy="95410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цікаво!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347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11462</TotalTime>
  <Words>255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692</cp:revision>
  <dcterms:created xsi:type="dcterms:W3CDTF">2018-01-05T16:38:53Z</dcterms:created>
  <dcterms:modified xsi:type="dcterms:W3CDTF">2025-12-16T10:16:34Z</dcterms:modified>
</cp:coreProperties>
</file>