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415" r:id="rId3"/>
    <p:sldId id="416" r:id="rId4"/>
    <p:sldId id="420" r:id="rId5"/>
    <p:sldId id="410" r:id="rId6"/>
    <p:sldId id="41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3242"/>
    <a:srgbClr val="295FFF"/>
    <a:srgbClr val="FFFF00"/>
    <a:srgbClr val="709E32"/>
    <a:srgbClr val="FF66FF"/>
    <a:srgbClr val="FF7C80"/>
    <a:srgbClr val="E3FE40"/>
    <a:srgbClr val="00B050"/>
    <a:srgbClr val="C55A11"/>
    <a:srgbClr val="1694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96" autoAdjust="0"/>
    <p:restoredTop sz="94660"/>
  </p:normalViewPr>
  <p:slideViewPr>
    <p:cSldViewPr snapToGrid="0">
      <p:cViewPr varScale="1">
        <p:scale>
          <a:sx n="88" d="100"/>
          <a:sy n="88" d="100"/>
        </p:scale>
        <p:origin x="-54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2BE04B-0FEE-474E-98E3-E5C059B0E3D6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8AAFC-F45B-4763-9C1F-8029DFCE03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451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6D62-0A69-489C-AD8A-DBBB454FE69F}" type="datetime1">
              <a:rPr lang="uk-UA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2CC5-B2C6-4302-92FF-8C073FD115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242421"/>
      </p:ext>
    </p:extLst>
  </p:cSld>
  <p:clrMapOvr>
    <a:masterClrMapping/>
  </p:clrMapOvr>
  <p:transition spd="med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41F5A-B942-463D-BFFB-A6C0BF2A95D9}" type="datetime1">
              <a:rPr lang="uk-UA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2CC5-B2C6-4302-92FF-8C073FD115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421197"/>
      </p:ext>
    </p:extLst>
  </p:cSld>
  <p:clrMapOvr>
    <a:masterClrMapping/>
  </p:clrMapOvr>
  <p:transition spd="med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5CA3-AACC-4614-BF69-00E689DA5E5C}" type="datetime1">
              <a:rPr lang="uk-UA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2CC5-B2C6-4302-92FF-8C073FD115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756189"/>
      </p:ext>
    </p:extLst>
  </p:cSld>
  <p:clrMapOvr>
    <a:masterClrMapping/>
  </p:clrMapOvr>
  <p:transition spd="med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7AFC-C01B-4F35-8E90-7CDC7BDC9F41}" type="datetime1">
              <a:rPr lang="uk-UA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2CC5-B2C6-4302-92FF-8C073FD115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445653"/>
      </p:ext>
    </p:extLst>
  </p:cSld>
  <p:clrMapOvr>
    <a:masterClrMapping/>
  </p:clrMapOvr>
  <p:transition spd="med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7DF8-A1C4-4191-9BCE-6255C9741248}" type="datetime1">
              <a:rPr lang="uk-UA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2CC5-B2C6-4302-92FF-8C073FD115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646997"/>
      </p:ext>
    </p:extLst>
  </p:cSld>
  <p:clrMapOvr>
    <a:masterClrMapping/>
  </p:clrMapOvr>
  <p:transition spd="med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B527B-8C9A-436C-98CD-9931061FA41E}" type="datetime1">
              <a:rPr lang="uk-UA" smtClean="0"/>
              <a:t>11.12.2025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2CC5-B2C6-4302-92FF-8C073FD115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066299"/>
      </p:ext>
    </p:extLst>
  </p:cSld>
  <p:clrMapOvr>
    <a:masterClrMapping/>
  </p:clrMapOvr>
  <p:transition spd="med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E2E25-D864-431C-9803-DC1DF816B3B2}" type="datetime1">
              <a:rPr lang="uk-UA" smtClean="0"/>
              <a:t>11.12.2025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2CC5-B2C6-4302-92FF-8C073FD115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923005"/>
      </p:ext>
    </p:extLst>
  </p:cSld>
  <p:clrMapOvr>
    <a:masterClrMapping/>
  </p:clrMapOvr>
  <p:transition spd="med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1627C-B8CA-44C8-AA80-F38F7E2DC942}" type="datetime1">
              <a:rPr lang="uk-UA" smtClean="0"/>
              <a:t>11.12.2025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2CC5-B2C6-4302-92FF-8C073FD115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058557"/>
      </p:ext>
    </p:extLst>
  </p:cSld>
  <p:clrMapOvr>
    <a:masterClrMapping/>
  </p:clrMapOvr>
  <p:transition spd="med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8820F-613B-4084-A210-F6071CA8AA12}" type="datetime1">
              <a:rPr lang="uk-UA" smtClean="0"/>
              <a:t>11.12.2025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2CC5-B2C6-4302-92FF-8C073FD115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499683"/>
      </p:ext>
    </p:extLst>
  </p:cSld>
  <p:clrMapOvr>
    <a:masterClrMapping/>
  </p:clrMapOvr>
  <p:transition spd="med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3D5AF-C886-45A1-B5DC-5A526CB61C15}" type="datetime1">
              <a:rPr lang="uk-UA" smtClean="0"/>
              <a:t>11.12.2025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2CC5-B2C6-4302-92FF-8C073FD115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121819"/>
      </p:ext>
    </p:extLst>
  </p:cSld>
  <p:clrMapOvr>
    <a:masterClrMapping/>
  </p:clrMapOvr>
  <p:transition spd="med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D2A21-8E22-4A57-9D96-C14531AB525D}" type="datetime1">
              <a:rPr lang="uk-UA" smtClean="0"/>
              <a:t>11.12.2025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2CC5-B2C6-4302-92FF-8C073FD115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652846"/>
      </p:ext>
    </p:extLst>
  </p:cSld>
  <p:clrMapOvr>
    <a:masterClrMapping/>
  </p:clrMapOvr>
  <p:transition spd="med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BF2D6-4F70-474E-8189-F1C29A9FD449}" type="datetime1">
              <a:rPr lang="uk-UA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A2CC5-B2C6-4302-92FF-8C073FD115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1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sh dir="u"/>
  </p:transition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jpeg"/><Relationship Id="rId7" Type="http://schemas.openxmlformats.org/officeDocument/2006/relationships/image" Target="../media/image1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21969" y="1184724"/>
            <a:ext cx="8833037" cy="1600438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4400" b="1" dirty="0" smtClean="0">
                <a:solidFill>
                  <a:srgbClr val="0070C0"/>
                </a:solidFill>
              </a:rPr>
              <a:t>Діагностувальна робота </a:t>
            </a:r>
          </a:p>
          <a:p>
            <a:pPr algn="ctr"/>
            <a:r>
              <a:rPr lang="uk-UA" sz="4400" b="1" dirty="0" smtClean="0">
                <a:solidFill>
                  <a:srgbClr val="0070C0"/>
                </a:solidFill>
              </a:rPr>
              <a:t>Списування. І семестр</a:t>
            </a:r>
            <a:endParaRPr lang="uk-UA" sz="44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61246" y="4888588"/>
            <a:ext cx="2693759" cy="919401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0070C0"/>
                </a:solidFill>
              </a:rPr>
              <a:t>Українська мова</a:t>
            </a:r>
          </a:p>
          <a:p>
            <a:pPr algn="ctr"/>
            <a:r>
              <a:rPr lang="uk-UA" sz="2400" b="1" i="1" dirty="0" smtClean="0">
                <a:solidFill>
                  <a:srgbClr val="0070C0"/>
                </a:solidFill>
              </a:rPr>
              <a:t>3 клас </a:t>
            </a:r>
          </a:p>
        </p:txBody>
      </p:sp>
      <p:pic>
        <p:nvPicPr>
          <p:cNvPr id="1026" name="Picture 2" descr="D:\Картинки до тестів\!!!_Эсмира Настрій\unnam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085" y="3405411"/>
            <a:ext cx="2574469" cy="2574469"/>
          </a:xfrm>
          <a:prstGeom prst="round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857040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2743458" y="1773174"/>
            <a:ext cx="6418518" cy="228147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uk-UA" sz="3200" b="1" dirty="0">
                <a:solidFill>
                  <a:srgbClr val="0070C0"/>
                </a:solidFill>
              </a:rPr>
              <a:t>Усміхнімось всім довкола:</a:t>
            </a:r>
            <a:endParaRPr lang="ru-RU" sz="3200" b="1" dirty="0">
              <a:solidFill>
                <a:srgbClr val="0070C0"/>
              </a:solidFill>
            </a:endParaRPr>
          </a:p>
          <a:p>
            <a:pPr algn="ctr" fontAlgn="base"/>
            <a:r>
              <a:rPr lang="uk-UA" sz="3200" b="1" dirty="0">
                <a:solidFill>
                  <a:srgbClr val="0070C0"/>
                </a:solidFill>
              </a:rPr>
              <a:t>Небу, сонцю, квітам, людям.</a:t>
            </a:r>
            <a:endParaRPr lang="ru-RU" sz="3200" b="1" dirty="0">
              <a:solidFill>
                <a:srgbClr val="0070C0"/>
              </a:solidFill>
            </a:endParaRPr>
          </a:p>
          <a:p>
            <a:pPr algn="ctr" fontAlgn="base"/>
            <a:r>
              <a:rPr lang="uk-UA" sz="3200" b="1" dirty="0">
                <a:solidFill>
                  <a:srgbClr val="0070C0"/>
                </a:solidFill>
              </a:rPr>
              <a:t>І тоді обов’язково</a:t>
            </a:r>
            <a:endParaRPr lang="ru-RU" sz="3200" b="1" dirty="0">
              <a:solidFill>
                <a:srgbClr val="0070C0"/>
              </a:solidFill>
            </a:endParaRPr>
          </a:p>
          <a:p>
            <a:pPr algn="ctr" fontAlgn="base"/>
            <a:r>
              <a:rPr lang="uk-UA" sz="3200" b="1" dirty="0">
                <a:solidFill>
                  <a:srgbClr val="0070C0"/>
                </a:solidFill>
              </a:rPr>
              <a:t>День для нас привітним буде.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6185" y="535815"/>
            <a:ext cx="10972800" cy="7920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chemeClr val="bg1"/>
                </a:solidFill>
              </a:rPr>
              <a:t>Емоційне налаштування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317281" y="5038907"/>
            <a:ext cx="7045159" cy="105560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</a:rPr>
              <a:t>Розглянь ромашки. Настрій якої з них співпадає з твоїм настроєм? Чому? 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D:\Картинки до тестів\Ромашка замріяна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31" b="11445"/>
          <a:stretch/>
        </p:blipFill>
        <p:spPr bwMode="auto">
          <a:xfrm>
            <a:off x="512956" y="1995569"/>
            <a:ext cx="1840877" cy="2106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344371" y="4241157"/>
            <a:ext cx="2247071" cy="57888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</a:rPr>
              <a:t>мрійливий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  <p:pic>
        <p:nvPicPr>
          <p:cNvPr id="1027" name="Picture 3" descr="D:\Картинки до тестів\Ромашка зло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84" b="16631"/>
          <a:stretch/>
        </p:blipFill>
        <p:spPr bwMode="auto">
          <a:xfrm>
            <a:off x="2591442" y="1461717"/>
            <a:ext cx="2016771" cy="1876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Скругленный прямоугольник 11"/>
          <p:cNvSpPr/>
          <p:nvPr/>
        </p:nvSpPr>
        <p:spPr>
          <a:xfrm>
            <a:off x="2591442" y="3553652"/>
            <a:ext cx="1881700" cy="57888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</a:rPr>
              <a:t>злий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976443" y="4330030"/>
            <a:ext cx="1952548" cy="57888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</a:rPr>
              <a:t>спокійний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  <p:pic>
        <p:nvPicPr>
          <p:cNvPr id="1029" name="Picture 5" descr="D:\Картинки до тестів\Ромашка подив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" b="12757"/>
          <a:stretch/>
        </p:blipFill>
        <p:spPr bwMode="auto">
          <a:xfrm>
            <a:off x="7342693" y="1461717"/>
            <a:ext cx="1902274" cy="2025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Скругленный прямоугольник 15"/>
          <p:cNvSpPr/>
          <p:nvPr/>
        </p:nvSpPr>
        <p:spPr>
          <a:xfrm>
            <a:off x="7188669" y="3573016"/>
            <a:ext cx="2210323" cy="57888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</a:rPr>
              <a:t>здивований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  <p:pic>
        <p:nvPicPr>
          <p:cNvPr id="1030" name="Picture 6" descr="D:\Картинки до тестів\Ромашка посмішка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12041"/>
          <a:stretch/>
        </p:blipFill>
        <p:spPr bwMode="auto">
          <a:xfrm>
            <a:off x="9544704" y="1937157"/>
            <a:ext cx="2004282" cy="23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Скругленный прямоугольник 17"/>
          <p:cNvSpPr/>
          <p:nvPr/>
        </p:nvSpPr>
        <p:spPr>
          <a:xfrm>
            <a:off x="9864522" y="4330030"/>
            <a:ext cx="1684463" cy="57888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</a:rPr>
              <a:t>радісний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  <p:pic>
        <p:nvPicPr>
          <p:cNvPr id="1031" name="Picture 7" descr="D:\Картинки до тестів\Ромашка спокійна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0" b="12450"/>
          <a:stretch/>
        </p:blipFill>
        <p:spPr bwMode="auto">
          <a:xfrm>
            <a:off x="4976443" y="2105278"/>
            <a:ext cx="2078162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801451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0" grpId="0" animBg="1"/>
      <p:bldP spid="12" grpId="0" animBg="1"/>
      <p:bldP spid="14" grpId="0" animBg="1"/>
      <p:bldP spid="16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251857" y="599721"/>
            <a:ext cx="9742714" cy="73992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/>
              <a:t>Повідомлення теми уроку</a:t>
            </a:r>
            <a:endParaRPr lang="uk-UA" sz="3600" b="1" dirty="0">
              <a:solidFill>
                <a:schemeClr val="bg1"/>
              </a:solidFill>
            </a:endParaRPr>
          </a:p>
        </p:txBody>
      </p:sp>
      <p:sp>
        <p:nvSpPr>
          <p:cNvPr id="32778" name="AutoShape 10" descr="любители книг | Школьные темы, Дет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5265480" y="1680477"/>
            <a:ext cx="5641213" cy="35394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solidFill>
                  <a:srgbClr val="0070C0"/>
                </a:solidFill>
              </a:rPr>
              <a:t>Сьогодні</a:t>
            </a:r>
            <a:r>
              <a:rPr lang="ru-RU" sz="2800" b="1" dirty="0">
                <a:solidFill>
                  <a:srgbClr val="0070C0"/>
                </a:solidFill>
              </a:rPr>
              <a:t> на </a:t>
            </a:r>
            <a:r>
              <a:rPr lang="ru-RU" sz="2800" b="1" dirty="0" err="1">
                <a:solidFill>
                  <a:srgbClr val="0070C0"/>
                </a:solidFill>
              </a:rPr>
              <a:t>уроці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 smtClean="0">
                <a:solidFill>
                  <a:srgbClr val="0070C0"/>
                </a:solidFill>
              </a:rPr>
              <a:t>української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800" b="1" dirty="0" err="1" smtClean="0">
                <a:solidFill>
                  <a:srgbClr val="0070C0"/>
                </a:solidFill>
              </a:rPr>
              <a:t>мови</a:t>
            </a:r>
            <a:r>
              <a:rPr lang="ru-RU" sz="2800" b="1" dirty="0" smtClean="0">
                <a:solidFill>
                  <a:srgbClr val="0070C0"/>
                </a:solidFill>
              </a:rPr>
              <a:t> ми </a:t>
            </a:r>
            <a:r>
              <a:rPr lang="uk-UA" sz="2800" b="1" dirty="0" smtClean="0">
                <a:solidFill>
                  <a:srgbClr val="0070C0"/>
                </a:solidFill>
              </a:rPr>
              <a:t>пишемо діагностичну роботу «Списування». </a:t>
            </a:r>
          </a:p>
          <a:p>
            <a:pPr algn="ctr"/>
            <a:r>
              <a:rPr lang="uk-UA" sz="2800" b="1" dirty="0" smtClean="0">
                <a:solidFill>
                  <a:srgbClr val="0070C0"/>
                </a:solidFill>
              </a:rPr>
              <a:t>Цей вид роботи перевіряє орфографічну пильність, навички каліграфічного письма, вміння перевіряти правильність написаного.</a:t>
            </a:r>
            <a:endParaRPr lang="uk-UA" sz="2800" b="1" dirty="0">
              <a:solidFill>
                <a:srgbClr val="0070C0"/>
              </a:solidFill>
            </a:endParaRPr>
          </a:p>
        </p:txBody>
      </p:sp>
      <p:pic>
        <p:nvPicPr>
          <p:cNvPr id="8" name="Picture 3" descr="D:\Картинки до тестів\!!!!Эсмира_512х512\_free_2024-01-13-17-38-02_00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3" b="2098"/>
          <a:stretch/>
        </p:blipFill>
        <p:spPr bwMode="auto">
          <a:xfrm>
            <a:off x="1251857" y="1630146"/>
            <a:ext cx="3861531" cy="36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9348825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251857" y="599721"/>
            <a:ext cx="9742714" cy="73992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/>
              <a:t>Розгляньте ілюстрацію</a:t>
            </a:r>
            <a:endParaRPr lang="uk-UA" sz="3600" b="1" dirty="0">
              <a:solidFill>
                <a:schemeClr val="bg1"/>
              </a:solidFill>
            </a:endParaRPr>
          </a:p>
        </p:txBody>
      </p:sp>
      <p:sp>
        <p:nvSpPr>
          <p:cNvPr id="32778" name="AutoShape 10" descr="любители книг | Школьные темы, Дет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5733566" y="1517191"/>
            <a:ext cx="5380748" cy="439269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b="1" dirty="0" smtClean="0">
                <a:solidFill>
                  <a:srgbClr val="0070C0"/>
                </a:solidFill>
              </a:rPr>
              <a:t>Кого ви бачите в центрі ілюстрації? Що роблять дівчатка?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b="1" dirty="0" smtClean="0">
                <a:solidFill>
                  <a:srgbClr val="0070C0"/>
                </a:solidFill>
              </a:rPr>
              <a:t>Хто виглядає з гніздечка в дуплі? До кого звертаються пташенята, на вашу думку?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b="1" dirty="0" smtClean="0">
                <a:solidFill>
                  <a:srgbClr val="0070C0"/>
                </a:solidFill>
              </a:rPr>
              <a:t>Хто слідкує за гойданням </a:t>
            </a:r>
            <a:r>
              <a:rPr lang="uk-UA" sz="2800" b="1" dirty="0" err="1" smtClean="0">
                <a:solidFill>
                  <a:srgbClr val="0070C0"/>
                </a:solidFill>
              </a:rPr>
              <a:t>дівчаток</a:t>
            </a:r>
            <a:r>
              <a:rPr lang="uk-UA" sz="2800" b="1" dirty="0" smtClean="0">
                <a:solidFill>
                  <a:srgbClr val="0070C0"/>
                </a:solidFill>
              </a:rPr>
              <a:t>? Як ви гадаєте, чого хвилюється пташка?</a:t>
            </a:r>
          </a:p>
        </p:txBody>
      </p:sp>
      <p:pic>
        <p:nvPicPr>
          <p:cNvPr id="6" name="Picture 2" descr="D:\Картинки до тестів\!!!_Эсмира Настрій\unnam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313" y="1517191"/>
            <a:ext cx="4752979" cy="4752979"/>
          </a:xfrm>
          <a:prstGeom prst="round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2461236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92630" y="545361"/>
            <a:ext cx="10221684" cy="70922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solidFill>
                  <a:schemeClr val="bg1"/>
                </a:solidFill>
              </a:rPr>
              <a:t>Прочитайте </a:t>
            </a:r>
            <a:r>
              <a:rPr lang="uk-UA" sz="3600" b="1" dirty="0" smtClean="0">
                <a:solidFill>
                  <a:schemeClr val="bg1"/>
                </a:solidFill>
              </a:rPr>
              <a:t>оповідання</a:t>
            </a:r>
            <a:r>
              <a:rPr lang="uk-UA" sz="3600" b="1" i="1" dirty="0">
                <a:solidFill>
                  <a:srgbClr val="0070C0"/>
                </a:solidFill>
              </a:rPr>
              <a:t> </a:t>
            </a:r>
            <a:r>
              <a:rPr lang="uk-UA" sz="3600" b="1" i="1" dirty="0">
                <a:solidFill>
                  <a:schemeClr val="bg1"/>
                </a:solidFill>
              </a:rPr>
              <a:t>В. </a:t>
            </a:r>
            <a:r>
              <a:rPr lang="uk-UA" sz="3600" b="1" i="1" dirty="0" smtClean="0">
                <a:solidFill>
                  <a:schemeClr val="bg1"/>
                </a:solidFill>
              </a:rPr>
              <a:t>Сухомлинського</a:t>
            </a:r>
            <a:r>
              <a:rPr lang="uk-UA" sz="3600" b="1" dirty="0" smtClean="0">
                <a:solidFill>
                  <a:schemeClr val="bg1"/>
                </a:solidFill>
              </a:rPr>
              <a:t> </a:t>
            </a:r>
            <a:endParaRPr lang="uk-UA" sz="3600" b="1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57944" y="1834905"/>
            <a:ext cx="10156370" cy="4031873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solidFill>
                  <a:srgbClr val="0070C0"/>
                </a:solidFill>
              </a:rPr>
              <a:t>ЧОМУ ПЛАЧЕ СИНИЧКА?</a:t>
            </a:r>
            <a:endParaRPr lang="ru-RU" sz="3200" b="1" dirty="0">
              <a:solidFill>
                <a:srgbClr val="0070C0"/>
              </a:solidFill>
            </a:endParaRPr>
          </a:p>
          <a:p>
            <a:pPr algn="just"/>
            <a:r>
              <a:rPr lang="uk-UA" sz="3200" b="1" dirty="0">
                <a:solidFill>
                  <a:srgbClr val="0070C0"/>
                </a:solidFill>
              </a:rPr>
              <a:t>У дворі росла в(и, е)сока тополя. Оля з (М, м)арічкою зробили (на) тополі гойдалку і почали гойдатися. А біля них літала синичка і співала. Марічка думала, що синичці вес(е, и)ло і вона радіє разом з ними. Раптом (О, о)ля побачила (в) дуплі гніздечко (з) маленькими пташенятами. Тоді дівчатка зрозуміли, що синичка не радіє, а плаче. Чому ж плаче синичка</a:t>
            </a:r>
            <a:r>
              <a:rPr lang="uk-UA" sz="3200" b="1" dirty="0" smtClean="0">
                <a:solidFill>
                  <a:srgbClr val="0070C0"/>
                </a:solidFill>
              </a:rPr>
              <a:t>?           </a:t>
            </a:r>
            <a:r>
              <a:rPr lang="uk-UA" sz="3200" b="1" dirty="0" smtClean="0">
                <a:solidFill>
                  <a:srgbClr val="0070C0"/>
                </a:solidFill>
              </a:rPr>
              <a:t>    </a:t>
            </a:r>
            <a:r>
              <a:rPr lang="uk-UA" sz="3200" b="1" i="1" dirty="0">
                <a:solidFill>
                  <a:srgbClr val="0070C0"/>
                </a:solidFill>
              </a:rPr>
              <a:t>(58слів</a:t>
            </a:r>
            <a:r>
              <a:rPr lang="uk-UA" sz="3200" b="1" i="1" dirty="0" smtClean="0">
                <a:solidFill>
                  <a:srgbClr val="0070C0"/>
                </a:solidFill>
              </a:rPr>
              <a:t>)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957943" y="1236892"/>
            <a:ext cx="5725886" cy="50195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800" b="1" dirty="0" smtClean="0">
                <a:solidFill>
                  <a:srgbClr val="0070C0"/>
                </a:solidFill>
              </a:rPr>
              <a:t>1. </a:t>
            </a:r>
            <a:r>
              <a:rPr lang="uk-UA" sz="2800" b="1" dirty="0" err="1" smtClean="0">
                <a:solidFill>
                  <a:srgbClr val="0070C0"/>
                </a:solidFill>
              </a:rPr>
              <a:t>Спишіть</a:t>
            </a:r>
            <a:r>
              <a:rPr lang="uk-UA" sz="2800" b="1" dirty="0" smtClean="0">
                <a:solidFill>
                  <a:srgbClr val="0070C0"/>
                </a:solidFill>
              </a:rPr>
              <a:t>, </a:t>
            </a:r>
            <a:r>
              <a:rPr lang="uk-UA" sz="2800" b="1" dirty="0">
                <a:solidFill>
                  <a:srgbClr val="0070C0"/>
                </a:solidFill>
              </a:rPr>
              <a:t>відкриваючи дужки.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57943" y="5800170"/>
            <a:ext cx="7010400" cy="50195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800" b="1" dirty="0" smtClean="0">
                <a:solidFill>
                  <a:srgbClr val="0070C0"/>
                </a:solidFill>
              </a:rPr>
              <a:t>2. Перевірте свою роботу і здайте вчителю.</a:t>
            </a:r>
            <a:endParaRPr lang="ru-RU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311018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Картинки &quot;Эмоции&quot; для детей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118"/>
          <a:stretch/>
        </p:blipFill>
        <p:spPr bwMode="auto">
          <a:xfrm>
            <a:off x="9220658" y="1642707"/>
            <a:ext cx="2131283" cy="2765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fsd.multiurok.ru/html/2017/06/18/s_5946a190ca826/650271_1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48"/>
          <a:stretch/>
        </p:blipFill>
        <p:spPr bwMode="auto">
          <a:xfrm>
            <a:off x="879028" y="1663610"/>
            <a:ext cx="2098269" cy="2765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fsd.multiurok.ru/html/2017/06/18/s_5946a190ca826/650271_8.jpe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921"/>
          <a:stretch/>
        </p:blipFill>
        <p:spPr bwMode="auto">
          <a:xfrm>
            <a:off x="3456889" y="1621804"/>
            <a:ext cx="2148892" cy="280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ttps://fsd.multiurok.ru/html/2017/06/18/s_5946a190ca826/650271_6.jpe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20"/>
          <a:stretch/>
        </p:blipFill>
        <p:spPr bwMode="auto">
          <a:xfrm>
            <a:off x="6292027" y="1594581"/>
            <a:ext cx="2098269" cy="2813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4">
            <a:extLst>
              <a:ext uri="{FF2B5EF4-FFF2-40B4-BE49-F238E27FC236}">
                <a16:creationId xmlns:a16="http://schemas.microsoft.com/office/drawing/2014/main" xmlns="" id="{6F18290F-02C1-493B-B24A-343BB9484D7F}"/>
              </a:ext>
            </a:extLst>
          </p:cNvPr>
          <p:cNvSpPr/>
          <p:nvPr/>
        </p:nvSpPr>
        <p:spPr>
          <a:xfrm>
            <a:off x="925551" y="474274"/>
            <a:ext cx="10203366" cy="97398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chemeClr val="bg1"/>
                </a:solidFill>
              </a:rPr>
              <a:t>Рефлексія «Емоційна ромашка». 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endParaRPr lang="uk-UA" sz="3200" b="1" dirty="0" smtClean="0">
              <a:solidFill>
                <a:schemeClr val="bg1"/>
              </a:solidFill>
            </a:endParaRPr>
          </a:p>
          <a:p>
            <a:pPr algn="ctr"/>
            <a:r>
              <a:rPr lang="uk-UA" sz="3200" b="1" dirty="0" smtClean="0">
                <a:solidFill>
                  <a:schemeClr val="bg1"/>
                </a:solidFill>
              </a:rPr>
              <a:t>Вибери </a:t>
            </a:r>
            <a:r>
              <a:rPr lang="uk-UA" sz="3200" b="1" dirty="0">
                <a:solidFill>
                  <a:schemeClr val="bg1"/>
                </a:solidFill>
              </a:rPr>
              <a:t>відповідну цеглинку </a:t>
            </a:r>
            <a:r>
              <a:rPr lang="en-US" sz="3200" b="1" dirty="0">
                <a:solidFill>
                  <a:schemeClr val="bg1"/>
                </a:solidFill>
              </a:rPr>
              <a:t>LEGO</a:t>
            </a:r>
            <a:r>
              <a:rPr lang="uk-UA" sz="3200" b="1" dirty="0">
                <a:solidFill>
                  <a:schemeClr val="bg1"/>
                </a:solidFill>
              </a:rPr>
              <a:t>.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165" y="4781717"/>
            <a:ext cx="2735595" cy="149876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1506" y="4781717"/>
            <a:ext cx="2735595" cy="149876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7234" y="4781716"/>
            <a:ext cx="2735595" cy="149876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11" y="4781716"/>
            <a:ext cx="2735595" cy="149876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6A66FC8B-76EF-4077-8A8A-18F32CEBD126}"/>
              </a:ext>
            </a:extLst>
          </p:cNvPr>
          <p:cNvSpPr txBox="1"/>
          <p:nvPr/>
        </p:nvSpPr>
        <p:spPr>
          <a:xfrm>
            <a:off x="6199110" y="5264600"/>
            <a:ext cx="23918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 було легко та просто!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09951" y="5264601"/>
            <a:ext cx="26980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Було складно та не зрозуміло…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61801" y="5264604"/>
            <a:ext cx="23502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Мені під силу всі завдання!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9111192" y="5264604"/>
            <a:ext cx="23502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Була </a:t>
            </a:r>
            <a:r>
              <a:rPr lang="uk-UA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потрібна допомога…</a:t>
            </a:r>
          </a:p>
        </p:txBody>
      </p:sp>
    </p:spTree>
    <p:extLst>
      <p:ext uri="{BB962C8B-B14F-4D97-AF65-F5344CB8AC3E}">
        <p14:creationId xmlns:p14="http://schemas.microsoft.com/office/powerpoint/2010/main" val="2139946024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11319</TotalTime>
  <Words>267</Words>
  <Application>Microsoft Office PowerPoint</Application>
  <PresentationFormat>Произвольный</PresentationFormat>
  <Paragraphs>33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Емоційне налаштування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Vasyl Tsupa</dc:creator>
  <cp:lastModifiedBy>Esmiralda Ivanova</cp:lastModifiedBy>
  <cp:revision>683</cp:revision>
  <dcterms:created xsi:type="dcterms:W3CDTF">2018-01-05T16:38:53Z</dcterms:created>
  <dcterms:modified xsi:type="dcterms:W3CDTF">2025-12-11T08:37:56Z</dcterms:modified>
</cp:coreProperties>
</file>