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82" r:id="rId2"/>
    <p:sldId id="588" r:id="rId3"/>
    <p:sldId id="326" r:id="rId4"/>
    <p:sldId id="600" r:id="rId5"/>
    <p:sldId id="601" r:id="rId6"/>
    <p:sldId id="584" r:id="rId7"/>
    <p:sldId id="592" r:id="rId8"/>
    <p:sldId id="599" r:id="rId9"/>
    <p:sldId id="596" r:id="rId10"/>
    <p:sldId id="602" r:id="rId1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791" y="1125538"/>
            <a:ext cx="8856984" cy="173664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Діагностична робота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Читання мовчки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44159" y="4293890"/>
            <a:ext cx="3096344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endParaRPr lang="uk-UA" sz="24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D:\Картинки до тестів\!!!! Зима\unnamed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91" y="3501802"/>
            <a:ext cx="2231992" cy="23262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333451"/>
            <a:ext cx="10086230" cy="7286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Виконайте </a:t>
            </a:r>
            <a:r>
              <a:rPr lang="uk-UA" sz="4000" b="1" dirty="0"/>
              <a:t>завдання до </a:t>
            </a:r>
            <a:r>
              <a:rPr lang="uk-UA" sz="4000" b="1" dirty="0" smtClean="0"/>
              <a:t>тексту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695" y="1047553"/>
            <a:ext cx="10714928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6. </a:t>
            </a:r>
            <a:r>
              <a:rPr lang="uk-UA" sz="2800" b="1" dirty="0">
                <a:solidFill>
                  <a:srgbClr val="FFFF00"/>
                </a:solidFill>
              </a:rPr>
              <a:t>Підкресли слова, якими можна охарактеризувати Василька.  </a:t>
            </a:r>
            <a:r>
              <a:rPr lang="uk-UA" sz="2800" b="1" dirty="0" smtClean="0">
                <a:solidFill>
                  <a:srgbClr val="FFFF00"/>
                </a:solidFill>
              </a:rPr>
              <a:t>  </a:t>
            </a:r>
            <a:r>
              <a:rPr lang="uk-UA" sz="2800" b="1" dirty="0" smtClean="0"/>
              <a:t>2</a:t>
            </a:r>
            <a:r>
              <a:rPr lang="uk-UA" sz="2800" b="1" i="1" dirty="0" smtClean="0"/>
              <a:t>б</a:t>
            </a:r>
            <a:endParaRPr lang="ru-RU" sz="2800" dirty="0"/>
          </a:p>
          <a:p>
            <a:r>
              <a:rPr lang="uk-UA" sz="2800" b="1" dirty="0" smtClean="0"/>
              <a:t>    Хоробрий</a:t>
            </a:r>
            <a:r>
              <a:rPr lang="uk-UA" sz="2800" b="1" dirty="0"/>
              <a:t>, жадібний, кмітливий, ледачий, скромний, хитрий, </a:t>
            </a:r>
            <a:endParaRPr lang="uk-UA" sz="2800" b="1" dirty="0" smtClean="0"/>
          </a:p>
          <a:p>
            <a:r>
              <a:rPr lang="uk-UA" sz="2800" b="1" dirty="0"/>
              <a:t> </a:t>
            </a:r>
            <a:r>
              <a:rPr lang="uk-UA" sz="2800" b="1" dirty="0" smtClean="0"/>
              <a:t>   турботливий</a:t>
            </a:r>
            <a:r>
              <a:rPr lang="uk-UA" sz="2800" b="1" dirty="0"/>
              <a:t>.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7. Віднови </a:t>
            </a:r>
            <a:r>
              <a:rPr lang="uk-UA" sz="2800" b="1" dirty="0">
                <a:solidFill>
                  <a:srgbClr val="FFFF00"/>
                </a:solidFill>
              </a:rPr>
              <a:t>послідовність розгортання подій у тексті.                     </a:t>
            </a:r>
            <a:r>
              <a:rPr lang="uk-UA" sz="2800" b="1" dirty="0" smtClean="0">
                <a:solidFill>
                  <a:srgbClr val="FFFF00"/>
                </a:solidFill>
              </a:rPr>
              <a:t>    </a:t>
            </a:r>
            <a:r>
              <a:rPr lang="uk-UA" sz="2800" b="1" dirty="0" smtClean="0"/>
              <a:t>2</a:t>
            </a:r>
            <a:r>
              <a:rPr lang="uk-UA" sz="2800" b="1" i="1" dirty="0" smtClean="0"/>
              <a:t>б</a:t>
            </a:r>
            <a:endParaRPr lang="ru-RU" sz="2800" dirty="0"/>
          </a:p>
          <a:p>
            <a:r>
              <a:rPr lang="uk-UA" sz="2800" b="1" dirty="0" smtClean="0"/>
              <a:t>    А</a:t>
            </a:r>
            <a:r>
              <a:rPr lang="uk-UA" sz="2800" b="1" dirty="0"/>
              <a:t>. Василь прислухався до їхньої розмови і хитро всміхався.</a:t>
            </a:r>
            <a:endParaRPr lang="ru-RU" sz="2800" dirty="0"/>
          </a:p>
          <a:p>
            <a:r>
              <a:rPr lang="uk-UA" sz="2800" b="1" dirty="0" smtClean="0"/>
              <a:t>    Б</a:t>
            </a:r>
            <a:r>
              <a:rPr lang="uk-UA" sz="2800" b="1" dirty="0"/>
              <a:t>. Тепер у полі все завіяно снігом, то зайці до села внадилися.</a:t>
            </a:r>
            <a:endParaRPr lang="ru-RU" sz="2800" dirty="0"/>
          </a:p>
          <a:p>
            <a:r>
              <a:rPr lang="uk-UA" sz="2800" b="1" dirty="0" smtClean="0"/>
              <a:t>    В</a:t>
            </a:r>
            <a:r>
              <a:rPr lang="uk-UA" sz="2800" b="1" dirty="0"/>
              <a:t>. Хлопчик відв’язав пастку і шпурнув її подалі в дерезу.</a:t>
            </a:r>
            <a:endParaRPr lang="ru-RU" sz="2800" dirty="0"/>
          </a:p>
          <a:p>
            <a:r>
              <a:rPr lang="uk-UA" sz="2800" b="1" dirty="0" smtClean="0"/>
              <a:t>    Г</a:t>
            </a:r>
            <a:r>
              <a:rPr lang="uk-UA" sz="2800" b="1" dirty="0"/>
              <a:t>. У погребі Василько набрав моркви та капустяних листків.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8. Запиши </a:t>
            </a:r>
            <a:r>
              <a:rPr lang="uk-UA" sz="2800" b="1" dirty="0">
                <a:solidFill>
                  <a:srgbClr val="FFFF00"/>
                </a:solidFill>
              </a:rPr>
              <a:t>відповідь на запитання.                                                   </a:t>
            </a:r>
            <a:r>
              <a:rPr lang="uk-UA" sz="2800" b="1" dirty="0" smtClean="0">
                <a:solidFill>
                  <a:srgbClr val="FFFF00"/>
                </a:solidFill>
              </a:rPr>
              <a:t>      </a:t>
            </a:r>
            <a:r>
              <a:rPr lang="uk-UA" sz="2800" b="1" dirty="0" smtClean="0"/>
              <a:t>2</a:t>
            </a:r>
            <a:r>
              <a:rPr lang="uk-UA" sz="2800" b="1" i="1" dirty="0" smtClean="0"/>
              <a:t>б</a:t>
            </a:r>
            <a:r>
              <a:rPr lang="uk-UA" sz="2800" b="1" dirty="0" smtClean="0"/>
              <a:t> </a:t>
            </a:r>
            <a:endParaRPr lang="ru-RU" sz="2800" dirty="0"/>
          </a:p>
          <a:p>
            <a:r>
              <a:rPr lang="uk-UA" sz="2800" b="1" dirty="0"/>
              <a:t>     Як ти оцінюєш вчинок Василька? Чому?</a:t>
            </a:r>
            <a:endParaRPr lang="ru-RU" sz="2800" dirty="0"/>
          </a:p>
          <a:p>
            <a:r>
              <a:rPr lang="uk-UA" sz="2800" b="1" dirty="0"/>
              <a:t>Я думаю, що</a:t>
            </a:r>
            <a:r>
              <a:rPr lang="uk-UA" sz="2800" dirty="0"/>
              <a:t>  </a:t>
            </a:r>
            <a:r>
              <a:rPr lang="uk-UA" sz="2800" dirty="0" smtClean="0"/>
              <a:t>___________________________________________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3687" y="5950074"/>
            <a:ext cx="107869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Оціни свою роботу: </a:t>
            </a:r>
            <a:r>
              <a:rPr lang="uk-UA" sz="2400" b="1" dirty="0">
                <a:solidFill>
                  <a:srgbClr val="00B050"/>
                </a:solidFill>
              </a:rPr>
              <a:t>А) Було л</a:t>
            </a:r>
            <a:r>
              <a:rPr lang="ru-RU" sz="2400" b="1" dirty="0" err="1">
                <a:solidFill>
                  <a:srgbClr val="00B050"/>
                </a:solidFill>
              </a:rPr>
              <a:t>егко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  <a:r>
              <a:rPr lang="uk-UA" sz="2400" b="1" dirty="0" smtClean="0">
                <a:solidFill>
                  <a:srgbClr val="00B05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Б) Було в</a:t>
            </a:r>
            <a:r>
              <a:rPr lang="ru-RU" sz="2400" b="1" dirty="0" err="1">
                <a:solidFill>
                  <a:srgbClr val="FF0000"/>
                </a:solidFill>
              </a:rPr>
              <a:t>ажко</a:t>
            </a:r>
            <a:r>
              <a:rPr lang="ru-RU" sz="2400" b="1" dirty="0">
                <a:solidFill>
                  <a:srgbClr val="FF0000"/>
                </a:solidFill>
              </a:rPr>
              <a:t>.  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002060"/>
                </a:solidFill>
              </a:rPr>
              <a:t>В) Була п</a:t>
            </a:r>
            <a:r>
              <a:rPr lang="ru-RU" sz="2400" b="1" dirty="0" err="1">
                <a:solidFill>
                  <a:srgbClr val="002060"/>
                </a:solidFill>
              </a:rPr>
              <a:t>отрібна</a:t>
            </a:r>
            <a:r>
              <a:rPr lang="ru-RU" sz="2400" b="1" dirty="0">
                <a:solidFill>
                  <a:srgbClr val="002060"/>
                </a:solidFill>
              </a:rPr>
              <a:t> допомога.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4"/>
            <a:ext cx="10153128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урок. Поміркуйте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09562" y="1341562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— Хто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потребує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вашої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турботи?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— 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ви можете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турбуватися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Словами,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емоціями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спільними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вчинками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,…)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Мудрість дня\2024-09-12_10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5796"/>
            <a:ext cx="2762909" cy="17908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Мудрість дня\photo_2025-06-03_18-5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8" y="4357495"/>
            <a:ext cx="2736304" cy="1751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Мудрість дня\photo_2025-06-03_20-06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3805" r="4752" b="9112"/>
          <a:stretch/>
        </p:blipFill>
        <p:spPr bwMode="auto">
          <a:xfrm>
            <a:off x="8818470" y="1413722"/>
            <a:ext cx="2376016" cy="29125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Мудрість дня\photo_2025-06-12_16-46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32" y="3508468"/>
            <a:ext cx="2476440" cy="26002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Мудрість дня\photo_2025-06-18_18-16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03" y="2465796"/>
            <a:ext cx="2198834" cy="21142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Мудрість дня\photo_2025-06-30_13-27-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36" y="4581922"/>
            <a:ext cx="3182820" cy="17664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1471" y="447583"/>
            <a:ext cx="10009112" cy="12540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Розгляньте ілюстрації до твору </a:t>
            </a:r>
          </a:p>
          <a:p>
            <a:pPr algn="ctr"/>
            <a:r>
              <a:rPr lang="uk-UA" sz="4000" b="1" dirty="0" smtClean="0"/>
              <a:t>Євгена Гуцала «Зайці»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527" y="5029579"/>
            <a:ext cx="91172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зображено на кожній ілюстрації?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Зробіть припущення, про що піде мова в оповіданні Євгена Гуцала «Зайці»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D:\Картинки до тестів\!!!! Зима\unnam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31" y="1807170"/>
            <a:ext cx="3528392" cy="318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Картинки до тестів\!!!! Зима\unnamed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773610"/>
            <a:ext cx="3240360" cy="32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Картинки до тестів\!!!! Зима\unnamed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97" y="1773610"/>
            <a:ext cx="3228975" cy="322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9903" y="1279278"/>
            <a:ext cx="5948926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Сьогодні на уроці проводимо </a:t>
            </a:r>
            <a:r>
              <a:rPr lang="ru-RU" sz="3200" b="1" dirty="0" err="1" smtClean="0"/>
              <a:t>діагностичну</a:t>
            </a:r>
            <a:r>
              <a:rPr lang="ru-RU" sz="3200" b="1" dirty="0" smtClean="0"/>
              <a:t> роботу «Читання мовчки». Це </a:t>
            </a:r>
            <a:r>
              <a:rPr lang="ru-RU" sz="3200" b="1" dirty="0" err="1" smtClean="0"/>
              <a:t>техніка</a:t>
            </a:r>
            <a:r>
              <a:rPr lang="ru-RU" sz="3200" b="1" dirty="0" smtClean="0"/>
              <a:t> читання, </a:t>
            </a:r>
            <a:r>
              <a:rPr lang="ru-RU" sz="3200" b="1" dirty="0"/>
              <a:t>коли очі та </a:t>
            </a:r>
            <a:r>
              <a:rPr lang="ru-RU" sz="3200" b="1" dirty="0" err="1"/>
              <a:t>мозок</a:t>
            </a:r>
            <a:r>
              <a:rPr lang="ru-RU" sz="3200" b="1" dirty="0"/>
              <a:t> </a:t>
            </a:r>
            <a:r>
              <a:rPr lang="ru-RU" sz="3200" b="1" dirty="0" err="1"/>
              <a:t>працюють</a:t>
            </a:r>
            <a:r>
              <a:rPr lang="ru-RU" sz="3200" b="1" dirty="0"/>
              <a:t>, а </a:t>
            </a:r>
            <a:r>
              <a:rPr lang="ru-RU" sz="3200" b="1" dirty="0" err="1"/>
              <a:t>язик</a:t>
            </a:r>
            <a:r>
              <a:rPr lang="ru-RU" sz="3200" b="1" dirty="0"/>
              <a:t> і губи не </a:t>
            </a:r>
            <a:r>
              <a:rPr lang="ru-RU" sz="3200" b="1" dirty="0" err="1"/>
              <a:t>рухаються</a:t>
            </a:r>
            <a:r>
              <a:rPr lang="ru-RU" sz="3200" b="1" dirty="0"/>
              <a:t> (</a:t>
            </a:r>
            <a:r>
              <a:rPr lang="ru-RU" sz="3200" b="1" dirty="0" err="1"/>
              <a:t>відсутня</a:t>
            </a:r>
            <a:r>
              <a:rPr lang="ru-RU" sz="3200" b="1" dirty="0"/>
              <a:t> </a:t>
            </a:r>
            <a:r>
              <a:rPr lang="ru-RU" sz="3200" b="1" dirty="0" err="1"/>
              <a:t>артикуляція</a:t>
            </a:r>
            <a:r>
              <a:rPr lang="ru-RU" sz="3200" b="1" dirty="0" smtClean="0"/>
              <a:t>).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Після прочитання тексту виконуєте завдання до нього.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Етапи</a:t>
            </a:r>
            <a:r>
              <a:rPr lang="ru-RU" sz="4000" b="1" dirty="0"/>
              <a:t> </a:t>
            </a:r>
            <a:r>
              <a:rPr lang="ru-RU" sz="4000" b="1" dirty="0" smtClean="0"/>
              <a:t>проведення</a:t>
            </a:r>
            <a:endParaRPr lang="ru-RU" sz="4000" b="1" dirty="0"/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1279278"/>
            <a:ext cx="103691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Підготовка</a:t>
            </a:r>
            <a:r>
              <a:rPr lang="ru-RU" sz="2800" b="1" dirty="0">
                <a:solidFill>
                  <a:srgbClr val="FFFF00"/>
                </a:solidFill>
              </a:rPr>
              <a:t>:</a:t>
            </a:r>
            <a:r>
              <a:rPr lang="ru-RU" sz="2800" b="1" dirty="0"/>
              <a:t> </a:t>
            </a:r>
            <a:r>
              <a:rPr lang="ru-RU" sz="2800" dirty="0" smtClean="0"/>
              <a:t>Учні </a:t>
            </a:r>
            <a:r>
              <a:rPr lang="ru-RU" sz="2800" dirty="0" err="1" smtClean="0"/>
              <a:t>готують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олівець</a:t>
            </a:r>
            <a:r>
              <a:rPr lang="ru-RU" sz="2800" dirty="0" smtClean="0"/>
              <a:t>.</a:t>
            </a:r>
            <a:r>
              <a:rPr lang="ru-RU" sz="2800" dirty="0"/>
              <a:t> 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Початок:</a:t>
            </a:r>
            <a:r>
              <a:rPr lang="ru-RU" sz="2800" b="1" dirty="0"/>
              <a:t> </a:t>
            </a:r>
            <a:r>
              <a:rPr lang="ru-RU" sz="2800" dirty="0" smtClean="0"/>
              <a:t>За </a:t>
            </a:r>
            <a:r>
              <a:rPr lang="ru-RU" sz="2800" dirty="0"/>
              <a:t>командою "Старт" учні починають читати</a:t>
            </a:r>
            <a:r>
              <a:rPr lang="ru-RU" sz="2800" dirty="0" smtClean="0"/>
              <a:t>. (3 </a:t>
            </a:r>
            <a:r>
              <a:rPr lang="ru-RU" sz="2800" dirty="0" err="1" smtClean="0"/>
              <a:t>хв</a:t>
            </a:r>
            <a:r>
              <a:rPr lang="ru-RU" sz="2800" dirty="0" smtClean="0"/>
              <a:t>)</a:t>
            </a:r>
            <a:r>
              <a:rPr lang="ru-RU" sz="2800" dirty="0"/>
              <a:t> 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Читання: </a:t>
            </a:r>
            <a:r>
              <a:rPr lang="ru-RU" sz="2800" dirty="0" smtClean="0"/>
              <a:t>Читати </a:t>
            </a:r>
            <a:r>
              <a:rPr lang="ru-RU" sz="2800" dirty="0"/>
              <a:t>потрібно мовчки, не </a:t>
            </a:r>
            <a:r>
              <a:rPr lang="ru-RU" sz="2800" dirty="0" err="1"/>
              <a:t>ворушачи</a:t>
            </a:r>
            <a:r>
              <a:rPr lang="ru-RU" sz="2800" dirty="0"/>
              <a:t> губами чи </a:t>
            </a:r>
            <a:r>
              <a:rPr lang="ru-RU" sz="2800" dirty="0" err="1"/>
              <a:t>язиком</a:t>
            </a:r>
            <a:r>
              <a:rPr lang="ru-RU" sz="2800" dirty="0"/>
              <a:t>. 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Кінець:</a:t>
            </a:r>
            <a:r>
              <a:rPr lang="ru-RU" sz="2800" b="1" dirty="0"/>
              <a:t> </a:t>
            </a:r>
            <a:r>
              <a:rPr lang="ru-RU" sz="2800" dirty="0" smtClean="0"/>
              <a:t>За </a:t>
            </a:r>
            <a:r>
              <a:rPr lang="ru-RU" sz="2800" dirty="0"/>
              <a:t>командою "</a:t>
            </a:r>
            <a:r>
              <a:rPr lang="ru-RU" sz="2800" dirty="0" err="1"/>
              <a:t>Фініш</a:t>
            </a:r>
            <a:r>
              <a:rPr lang="ru-RU" sz="2800" dirty="0"/>
              <a:t>" учні </a:t>
            </a:r>
            <a:r>
              <a:rPr lang="ru-RU" sz="2800" dirty="0" err="1"/>
              <a:t>ставлять</a:t>
            </a:r>
            <a:r>
              <a:rPr lang="ru-RU" sz="2800" dirty="0"/>
              <a:t> </a:t>
            </a:r>
            <a:r>
              <a:rPr lang="ru-RU" sz="2800" dirty="0" err="1"/>
              <a:t>крапку</a:t>
            </a:r>
            <a:r>
              <a:rPr lang="ru-RU" sz="2800" dirty="0"/>
              <a:t> над </a:t>
            </a:r>
            <a:r>
              <a:rPr lang="ru-RU" sz="2800" dirty="0" err="1"/>
              <a:t>останнім</a:t>
            </a:r>
            <a:r>
              <a:rPr lang="ru-RU" sz="2800" dirty="0"/>
              <a:t> </a:t>
            </a:r>
            <a:r>
              <a:rPr lang="ru-RU" sz="2800" dirty="0" err="1"/>
              <a:t>прочитаним</a:t>
            </a:r>
            <a:r>
              <a:rPr lang="ru-RU" sz="2800" dirty="0"/>
              <a:t> словом. </a:t>
            </a:r>
          </a:p>
          <a:p>
            <a:r>
              <a:rPr lang="ru-RU" sz="2800" b="1" dirty="0" err="1">
                <a:solidFill>
                  <a:srgbClr val="FFFF00"/>
                </a:solidFill>
              </a:rPr>
              <a:t>Оцінювання</a:t>
            </a:r>
            <a:r>
              <a:rPr lang="ru-RU" sz="2800" b="1" dirty="0">
                <a:solidFill>
                  <a:srgbClr val="FFFF00"/>
                </a:solidFill>
              </a:rPr>
              <a:t> розуміння: </a:t>
            </a:r>
            <a:r>
              <a:rPr lang="ru-RU" sz="2800" dirty="0" smtClean="0"/>
              <a:t>Учні </a:t>
            </a:r>
            <a:r>
              <a:rPr lang="ru-RU" sz="2800" dirty="0"/>
              <a:t>виконують </a:t>
            </a:r>
            <a:r>
              <a:rPr lang="ru-RU" sz="2800" dirty="0" err="1"/>
              <a:t>письмове</a:t>
            </a:r>
            <a:r>
              <a:rPr lang="ru-RU" sz="2800" dirty="0"/>
              <a:t> завдання за текстом (</a:t>
            </a:r>
            <a:r>
              <a:rPr lang="ru-RU" sz="2800" dirty="0" err="1"/>
              <a:t>відповіді</a:t>
            </a:r>
            <a:r>
              <a:rPr lang="ru-RU" sz="2800" dirty="0"/>
              <a:t> на запитання, визначення теми, </a:t>
            </a:r>
            <a:r>
              <a:rPr lang="ru-RU" sz="2800" dirty="0" err="1"/>
              <a:t>послідовності</a:t>
            </a:r>
            <a:r>
              <a:rPr lang="ru-RU" sz="2800" dirty="0"/>
              <a:t> подій тощо). </a:t>
            </a:r>
          </a:p>
        </p:txBody>
      </p:sp>
    </p:spTree>
    <p:extLst>
      <p:ext uri="{BB962C8B-B14F-4D97-AF65-F5344CB8AC3E}">
        <p14:creationId xmlns:p14="http://schemas.microsoft.com/office/powerpoint/2010/main" val="3042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283719" y="1377207"/>
            <a:ext cx="7848872" cy="111648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200" b="1" dirty="0" smtClean="0"/>
              <a:t>Лев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/>
              <a:t>да</a:t>
            </a:r>
            <a:r>
              <a:rPr lang="uk-UA" sz="3200" dirty="0" smtClean="0"/>
              <a:t> </a:t>
            </a:r>
            <a:r>
              <a:rPr lang="ru-RU" sz="3200" dirty="0"/>
              <a:t>— </a:t>
            </a:r>
            <a:r>
              <a:rPr lang="ru-RU" sz="3200" dirty="0" err="1" smtClean="0"/>
              <a:t>присадибна</a:t>
            </a:r>
            <a:r>
              <a:rPr lang="ru-RU" sz="3200" dirty="0" smtClean="0"/>
              <a:t> </a:t>
            </a:r>
            <a:r>
              <a:rPr lang="ru-RU" sz="3200" dirty="0"/>
              <a:t>ділянка землі з сінокосом, городом та плодовим садом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283720" y="2658985"/>
            <a:ext cx="4464495" cy="84281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200" b="1" dirty="0"/>
              <a:t>Дерез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/>
              <a:t> —</a:t>
            </a:r>
            <a:r>
              <a:rPr lang="ru-RU" sz="3200" b="1" dirty="0"/>
              <a:t> </a:t>
            </a:r>
            <a:r>
              <a:rPr lang="uk-UA" sz="3200" b="1" dirty="0"/>
              <a:t>колючий </a:t>
            </a:r>
            <a:r>
              <a:rPr lang="uk-UA" sz="3200" b="1" dirty="0" smtClean="0"/>
              <a:t>кущ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377207"/>
            <a:ext cx="2011660" cy="26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992441" y="4169476"/>
            <a:ext cx="6899790" cy="7200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200" b="1" dirty="0" smtClean="0"/>
              <a:t>Чебер</a:t>
            </a:r>
            <a:r>
              <a:rPr lang="uk-UA" sz="3200" b="1" dirty="0" smtClean="0">
                <a:solidFill>
                  <a:srgbClr val="FFFF00"/>
                </a:solidFill>
              </a:rPr>
              <a:t>я</a:t>
            </a:r>
            <a:r>
              <a:rPr lang="uk-UA" sz="3200" b="1" dirty="0" smtClean="0"/>
              <a:t>ти</a:t>
            </a:r>
            <a:r>
              <a:rPr lang="uk-UA" sz="3200" dirty="0" smtClean="0"/>
              <a:t> </a:t>
            </a:r>
            <a:r>
              <a:rPr lang="uk-UA" sz="3200" dirty="0"/>
              <a:t>—</a:t>
            </a:r>
            <a:r>
              <a:rPr lang="ru-RU" sz="3200" dirty="0"/>
              <a:t>  </a:t>
            </a:r>
            <a:r>
              <a:rPr lang="ru-RU" sz="3200" dirty="0" smtClean="0"/>
              <a:t>робити </a:t>
            </a:r>
            <a:r>
              <a:rPr lang="ru-RU" sz="3200" dirty="0" err="1" smtClean="0"/>
              <a:t>часті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рухи</a:t>
            </a:r>
            <a:r>
              <a:rPr lang="ru-RU" sz="3200" dirty="0" smtClean="0"/>
              <a:t> ногами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Дереза: загальний опис і способи застосува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114" y="2523499"/>
            <a:ext cx="3128606" cy="2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973945" y="5013970"/>
            <a:ext cx="10158646" cy="9770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3200" b="1" dirty="0" smtClean="0"/>
              <a:t>Дремен</a:t>
            </a:r>
            <a:r>
              <a:rPr lang="uk-UA" sz="3200" b="1" dirty="0" smtClean="0">
                <a:solidFill>
                  <a:srgbClr val="FFFF00"/>
                </a:solidFill>
              </a:rPr>
              <a:t>у</a:t>
            </a:r>
            <a:r>
              <a:rPr lang="uk-UA" sz="3200" b="1" dirty="0" smtClean="0"/>
              <a:t>ти</a:t>
            </a:r>
            <a:r>
              <a:rPr lang="uk-UA" sz="3200" dirty="0" smtClean="0"/>
              <a:t> </a:t>
            </a:r>
            <a:r>
              <a:rPr lang="uk-UA" sz="3200" dirty="0"/>
              <a:t>—</a:t>
            </a:r>
            <a:r>
              <a:rPr lang="ru-RU" sz="3200" dirty="0"/>
              <a:t>  дуже швидко </a:t>
            </a:r>
            <a:r>
              <a:rPr lang="ru-RU" sz="3200" dirty="0" err="1"/>
              <a:t>побігти</a:t>
            </a:r>
            <a:r>
              <a:rPr lang="ru-RU" sz="3200" dirty="0"/>
              <a:t>, </a:t>
            </a:r>
            <a:r>
              <a:rPr lang="ru-RU" sz="3200" dirty="0" err="1"/>
              <a:t>рвучко</a:t>
            </a:r>
            <a:r>
              <a:rPr lang="ru-RU" sz="3200" dirty="0"/>
              <a:t> </a:t>
            </a:r>
            <a:r>
              <a:rPr lang="ru-RU" sz="3200" dirty="0" err="1"/>
              <a:t>зникнути</a:t>
            </a:r>
            <a:r>
              <a:rPr lang="ru-RU" sz="3200" dirty="0"/>
              <a:t>, </a:t>
            </a:r>
            <a:r>
              <a:rPr lang="ru-RU" sz="3200" dirty="0" err="1"/>
              <a:t>втекти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9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181" y="339243"/>
            <a:ext cx="1066380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Євген Гуцало «Зайці»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181" y="932125"/>
            <a:ext cx="10674434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- </a:t>
            </a:r>
            <a:r>
              <a:rPr lang="uk-UA" sz="2800" b="1" dirty="0">
                <a:solidFill>
                  <a:srgbClr val="0070C0"/>
                </a:solidFill>
              </a:rPr>
              <a:t>А мороз аж сміється, такий міцний, - розказував батько, вернувшись додому. -  Ішов я через леваду*, а заєць вискочив просто з-під ніг, і якби хоч злякався, якби дременув, а то ледь-ледь чеберяє лапами, хоч за вуха хапай. Тепер у полі все завіяно снігом, то зайці до села внадилися – на городах та в садках їм легше прогодуватися. Це ж можуть і молоді яблуні в нас пообгризати. Василько глянув крізь шибку на засніжений садок, одягнув кожушка, озув биті валянки – й надвір. Поки йшов до погреба, мороз веселенько так і співає під ногами.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У </a:t>
            </a:r>
            <a:r>
              <a:rPr lang="uk-UA" sz="2800" b="1" dirty="0">
                <a:solidFill>
                  <a:srgbClr val="0070C0"/>
                </a:solidFill>
              </a:rPr>
              <a:t>погребі Василько набрав моркви, з капусти наздирав листків і побрів городом до саду. Під стовбурами молодих яблунь він клав де морквину, а де капустяне листя. І радів: уночі зайці не стануть обгризати кору на деревах, матимуть смачнішу поживу.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181" y="339243"/>
            <a:ext cx="1066380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Євген Гуцало «Зайці»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181" y="932125"/>
            <a:ext cx="10674434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 Зосталося </a:t>
            </a:r>
            <a:r>
              <a:rPr lang="uk-UA" sz="2800" b="1" dirty="0">
                <a:solidFill>
                  <a:srgbClr val="0070C0"/>
                </a:solidFill>
              </a:rPr>
              <a:t>іще трохи моркви, то Василько перейшов до сусіднього садка. 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Та </a:t>
            </a:r>
            <a:r>
              <a:rPr lang="uk-UA" sz="2800" b="1" dirty="0">
                <a:solidFill>
                  <a:srgbClr val="0070C0"/>
                </a:solidFill>
              </a:rPr>
              <a:t>тут під грушею хтось уже поклав моркву. А також майстерно прилаштував дротяне сильце. Василько, гамуючи хвилювання, відв’язав мудру пастку і шпурнув її подалі в дерезу**. 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А </a:t>
            </a:r>
            <a:r>
              <a:rPr lang="uk-UA" sz="2800" b="1" dirty="0">
                <a:solidFill>
                  <a:srgbClr val="0070C0"/>
                </a:solidFill>
              </a:rPr>
              <a:t>вранці сусід, прокидаючи від хати до воріт стежку, розказував Васильковому батькові: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- </a:t>
            </a:r>
            <a:r>
              <a:rPr lang="uk-UA" sz="2800" b="1" dirty="0">
                <a:solidFill>
                  <a:srgbClr val="0070C0"/>
                </a:solidFill>
              </a:rPr>
              <a:t>Ох і зайці у нас цієї зими! І, мабуть, здорові, бо вчора зірвали у мене біля груші пастку. А слідів не лишилося. За ніч усе снігом замело.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Василько </a:t>
            </a:r>
            <a:r>
              <a:rPr lang="uk-UA" sz="2800" b="1" dirty="0">
                <a:solidFill>
                  <a:srgbClr val="0070C0"/>
                </a:solidFill>
              </a:rPr>
              <a:t>прислухавсь до їхньої розмови. Він прив’язував шматочок сала на калині – для синичок – і хитро всміхався</a:t>
            </a:r>
            <a:r>
              <a:rPr lang="uk-UA" sz="2800" b="1" i="1" dirty="0">
                <a:solidFill>
                  <a:srgbClr val="0070C0"/>
                </a:solidFill>
              </a:rPr>
              <a:t>.                           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333451"/>
            <a:ext cx="10086230" cy="7286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Виконайте </a:t>
            </a:r>
            <a:r>
              <a:rPr lang="uk-UA" sz="4000" b="1" dirty="0"/>
              <a:t>завдання до </a:t>
            </a:r>
            <a:r>
              <a:rPr lang="uk-UA" sz="4000" b="1" dirty="0" smtClean="0"/>
              <a:t>тексту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7455" y="1125538"/>
            <a:ext cx="10086230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1. У </a:t>
            </a:r>
            <a:r>
              <a:rPr lang="uk-UA" sz="2800" b="1" dirty="0">
                <a:solidFill>
                  <a:srgbClr val="FFFF00"/>
                </a:solidFill>
              </a:rPr>
              <a:t>яку пору року відбуваються події у тексті?</a:t>
            </a:r>
            <a:r>
              <a:rPr lang="uk-UA" sz="2800" b="1" i="1" dirty="0">
                <a:solidFill>
                  <a:srgbClr val="FFFF00"/>
                </a:solidFill>
              </a:rPr>
              <a:t>                      </a:t>
            </a:r>
            <a:r>
              <a:rPr lang="uk-UA" sz="2800" b="1" i="1" dirty="0"/>
              <a:t>1б</a:t>
            </a:r>
            <a:endParaRPr lang="ru-RU" sz="2800" dirty="0"/>
          </a:p>
          <a:p>
            <a:r>
              <a:rPr lang="uk-UA" sz="2800" b="1" dirty="0"/>
              <a:t>А) навесні   Б) взимку    В) восени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2. Які </a:t>
            </a:r>
            <a:r>
              <a:rPr lang="uk-UA" sz="2800" b="1" dirty="0">
                <a:solidFill>
                  <a:srgbClr val="FFFF00"/>
                </a:solidFill>
              </a:rPr>
              <a:t>тварини внадилися до села?</a:t>
            </a:r>
            <a:r>
              <a:rPr lang="uk-UA" sz="2800" b="1" i="1" dirty="0">
                <a:solidFill>
                  <a:srgbClr val="FFFF00"/>
                </a:solidFill>
              </a:rPr>
              <a:t>                                            </a:t>
            </a:r>
            <a:r>
              <a:rPr lang="uk-UA" sz="2800" b="1" i="1" dirty="0"/>
              <a:t>1б</a:t>
            </a:r>
            <a:endParaRPr lang="ru-RU" sz="2800" dirty="0"/>
          </a:p>
          <a:p>
            <a:r>
              <a:rPr lang="uk-UA" sz="2800" b="1" dirty="0"/>
              <a:t>А) зайці</a:t>
            </a:r>
            <a:r>
              <a:rPr lang="uk-UA" sz="2800" b="1" i="1" dirty="0"/>
              <a:t>        </a:t>
            </a:r>
            <a:r>
              <a:rPr lang="uk-UA" sz="2800" b="1" dirty="0"/>
              <a:t>Б) вовки</a:t>
            </a:r>
            <a:r>
              <a:rPr lang="uk-UA" sz="2800" b="1" i="1" dirty="0"/>
              <a:t>     </a:t>
            </a:r>
            <a:r>
              <a:rPr lang="uk-UA" sz="2800" b="1" dirty="0"/>
              <a:t>В) ведмеді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3. Хто </a:t>
            </a:r>
            <a:r>
              <a:rPr lang="uk-UA" sz="2800" b="1" dirty="0">
                <a:solidFill>
                  <a:srgbClr val="FFFF00"/>
                </a:solidFill>
              </a:rPr>
              <a:t>врятував молоді яблуні від зайців?                                </a:t>
            </a:r>
            <a:r>
              <a:rPr lang="uk-UA" sz="2800" b="1" i="1" dirty="0"/>
              <a:t>1б</a:t>
            </a:r>
            <a:endParaRPr lang="ru-RU" sz="2800" dirty="0"/>
          </a:p>
          <a:p>
            <a:r>
              <a:rPr lang="uk-UA" sz="2800" b="1" dirty="0"/>
              <a:t>А) сусід        Б) батько    В) Василько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4. До </a:t>
            </a:r>
            <a:r>
              <a:rPr lang="uk-UA" sz="2800" b="1" dirty="0">
                <a:solidFill>
                  <a:srgbClr val="FFFF00"/>
                </a:solidFill>
              </a:rPr>
              <a:t>якого жанру відноситься текст?</a:t>
            </a:r>
            <a:r>
              <a:rPr lang="uk-UA" sz="2800" b="1" i="1" dirty="0">
                <a:solidFill>
                  <a:srgbClr val="FFFF00"/>
                </a:solidFill>
              </a:rPr>
              <a:t>                                      </a:t>
            </a:r>
            <a:r>
              <a:rPr lang="uk-UA" sz="2800" b="1" i="1" dirty="0"/>
              <a:t>1б</a:t>
            </a:r>
            <a:endParaRPr lang="ru-RU" sz="2800" dirty="0"/>
          </a:p>
          <a:p>
            <a:r>
              <a:rPr lang="uk-UA" sz="2800" b="1" dirty="0"/>
              <a:t>А) оповідання</a:t>
            </a:r>
            <a:r>
              <a:rPr lang="uk-UA" sz="2800" b="1" i="1" dirty="0"/>
              <a:t>     </a:t>
            </a:r>
            <a:r>
              <a:rPr lang="uk-UA" sz="2800" b="1" dirty="0"/>
              <a:t>Б) казка</a:t>
            </a:r>
            <a:r>
              <a:rPr lang="uk-UA" sz="2800" b="1" i="1" dirty="0"/>
              <a:t>      </a:t>
            </a:r>
            <a:r>
              <a:rPr lang="uk-UA" sz="2800" b="1" dirty="0"/>
              <a:t>В) вірш</a:t>
            </a:r>
            <a:endParaRPr lang="ru-RU" sz="2800" dirty="0"/>
          </a:p>
          <a:p>
            <a:pPr lvl="0"/>
            <a:r>
              <a:rPr lang="uk-UA" sz="2800" b="1" dirty="0" smtClean="0">
                <a:solidFill>
                  <a:srgbClr val="FFFF00"/>
                </a:solidFill>
              </a:rPr>
              <a:t>5. Чим </a:t>
            </a:r>
            <a:r>
              <a:rPr lang="uk-UA" sz="2800" b="1" dirty="0">
                <a:solidFill>
                  <a:srgbClr val="FFFF00"/>
                </a:solidFill>
              </a:rPr>
              <a:t>Василько підгодовував тварин взимку?                    </a:t>
            </a:r>
            <a:r>
              <a:rPr lang="uk-UA" sz="2800" b="1" dirty="0"/>
              <a:t>2</a:t>
            </a:r>
            <a:r>
              <a:rPr lang="uk-UA" sz="2800" b="1" i="1" dirty="0"/>
              <a:t>б</a:t>
            </a:r>
            <a:endParaRPr lang="ru-RU" sz="2800" dirty="0"/>
          </a:p>
          <a:p>
            <a:r>
              <a:rPr lang="uk-UA" sz="2800" b="1" dirty="0" smtClean="0">
                <a:solidFill>
                  <a:srgbClr val="FFFF00"/>
                </a:solidFill>
              </a:rPr>
              <a:t>     Запиши </a:t>
            </a:r>
            <a:r>
              <a:rPr lang="uk-UA" sz="2800" b="1" dirty="0">
                <a:solidFill>
                  <a:srgbClr val="FFFF00"/>
                </a:solidFill>
              </a:rPr>
              <a:t>продовження речень</a:t>
            </a:r>
            <a:r>
              <a:rPr lang="uk-UA" sz="2800" b="1" dirty="0"/>
              <a:t>.</a:t>
            </a:r>
            <a:endParaRPr lang="ru-RU" sz="2800" dirty="0"/>
          </a:p>
          <a:p>
            <a:r>
              <a:rPr lang="uk-UA" sz="2800" b="1" dirty="0" smtClean="0"/>
              <a:t>     Синичкам </a:t>
            </a:r>
            <a:r>
              <a:rPr lang="uk-UA" sz="2800" b="1" dirty="0"/>
              <a:t>давав</a:t>
            </a:r>
            <a:r>
              <a:rPr lang="uk-UA" sz="2800" b="1" dirty="0" smtClean="0"/>
              <a:t>__________________________</a:t>
            </a:r>
            <a:endParaRPr lang="ru-RU" sz="2800" dirty="0"/>
          </a:p>
          <a:p>
            <a:r>
              <a:rPr lang="uk-UA" sz="2800" b="1" dirty="0" smtClean="0"/>
              <a:t>     Зайцям </a:t>
            </a:r>
            <a:r>
              <a:rPr lang="uk-UA" sz="2800" b="1" dirty="0"/>
              <a:t>давав</a:t>
            </a:r>
            <a:r>
              <a:rPr lang="uk-UA" sz="2800" b="1" dirty="0" smtClean="0"/>
              <a:t>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422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</TotalTime>
  <Words>657</Words>
  <Application>Microsoft Office PowerPoint</Application>
  <PresentationFormat>Произвольный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 на урок. Поміркуйте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262</cp:revision>
  <dcterms:created xsi:type="dcterms:W3CDTF">2025-08-27T14:01:18Z</dcterms:created>
  <dcterms:modified xsi:type="dcterms:W3CDTF">2025-12-19T10:36:37Z</dcterms:modified>
</cp:coreProperties>
</file>