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7" r:id="rId2"/>
    <p:sldId id="687" r:id="rId3"/>
    <p:sldId id="680" r:id="rId4"/>
    <p:sldId id="661" r:id="rId5"/>
    <p:sldId id="501" r:id="rId6"/>
    <p:sldId id="662" r:id="rId7"/>
    <p:sldId id="684" r:id="rId8"/>
    <p:sldId id="671" r:id="rId9"/>
    <p:sldId id="670" r:id="rId10"/>
    <p:sldId id="683" r:id="rId11"/>
    <p:sldId id="685" r:id="rId12"/>
    <p:sldId id="682" r:id="rId13"/>
    <p:sldId id="686" r:id="rId14"/>
    <p:sldId id="674" r:id="rId15"/>
    <p:sldId id="320" r:id="rId16"/>
    <p:sldId id="599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981522"/>
            <a:ext cx="890290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uk-UA" sz="4800" b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Чим особливий різноманітний світ рослин?</a:t>
            </a:r>
            <a:endParaRPr lang="ru-RU" sz="48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8215" y="3976140"/>
            <a:ext cx="273630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Рослини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49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7" name="Picture 5" descr="Різноманітність росл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13" y="3407570"/>
            <a:ext cx="2782226" cy="231852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77466"/>
            <a:ext cx="10441160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Різноманітність рослинного світу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299943" y="2275154"/>
            <a:ext cx="3010995" cy="151477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До </a:t>
            </a:r>
            <a:r>
              <a:rPr lang="ru-RU" sz="3200" b="1" dirty="0"/>
              <a:t>рослин </a:t>
            </a:r>
            <a:r>
              <a:rPr lang="ru-RU" sz="3200" b="1" dirty="0" smtClean="0"/>
              <a:t>належать: 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6339" y="1311146"/>
            <a:ext cx="10432276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Рослини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як і всі інші живі організми, дуже </a:t>
            </a:r>
            <a:r>
              <a:rPr lang="ru-RU" sz="2800" b="1" dirty="0">
                <a:solidFill>
                  <a:srgbClr val="FF0000"/>
                </a:solidFill>
              </a:rPr>
              <a:t>різняться за будовою і способами пристосування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до різних природних умов. </a:t>
            </a:r>
          </a:p>
        </p:txBody>
      </p:sp>
      <p:pic>
        <p:nvPicPr>
          <p:cNvPr id="1026" name="Picture 2" descr="Морські водорості: екологічна альтернатива для аграрії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47" y="2265253"/>
            <a:ext cx="3108693" cy="20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ох: дивовижна маленька рослина • Світ Довко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39" y="4515962"/>
            <a:ext cx="3016625" cy="20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Хвощеподібні, або хвощ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705" y="2336730"/>
            <a:ext cx="2575253" cy="32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49866" y="2275154"/>
            <a:ext cx="223665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Водорості</a:t>
            </a:r>
            <a:endParaRPr lang="ru-RU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292792" y="2142143"/>
            <a:ext cx="15121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Хвощі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1671" y="4340316"/>
            <a:ext cx="122413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Мохи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1032" name="Picture 8" descr="Коли садити хвойні рослини? Фото і відео | ЗЕЛЕНА САДИБ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85" y="4278502"/>
            <a:ext cx="2709655" cy="224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411447" y="3739893"/>
            <a:ext cx="18002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Хвойні</a:t>
            </a:r>
            <a:r>
              <a:rPr lang="ru-RU" sz="3200" b="1" dirty="0" smtClean="0"/>
              <a:t> рослини </a:t>
            </a:r>
            <a:endParaRPr lang="ru-RU" sz="3200" b="1" dirty="0"/>
          </a:p>
        </p:txBody>
      </p:sp>
      <p:pic>
        <p:nvPicPr>
          <p:cNvPr id="1034" name="Picture 10" descr="Чому рослини, які нас оточують, такі різнобарвні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19" y="4744437"/>
            <a:ext cx="2670967" cy="178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100143" y="3801707"/>
            <a:ext cx="172819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Квіткові</a:t>
            </a:r>
            <a:r>
              <a:rPr lang="ru-RU" sz="3200" b="1" dirty="0" smtClean="0"/>
              <a:t> рослини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0849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40" y="477466"/>
            <a:ext cx="3168352" cy="115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Роздивіться</a:t>
            </a:r>
            <a:r>
              <a:rPr lang="ru-RU" sz="4000" b="1" dirty="0"/>
              <a:t> схему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/>
          <a:srcRect l="2251" t="23317" r="44" b="262"/>
          <a:stretch/>
        </p:blipFill>
        <p:spPr bwMode="auto">
          <a:xfrm>
            <a:off x="4219822" y="424555"/>
            <a:ext cx="7717897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763438" y="3213770"/>
            <a:ext cx="349069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З яких </a:t>
            </a:r>
            <a:r>
              <a:rPr lang="ru-RU" sz="2800" b="1" dirty="0" err="1"/>
              <a:t>органів</a:t>
            </a:r>
            <a:r>
              <a:rPr lang="ru-RU" sz="2800" b="1" dirty="0"/>
              <a:t> </a:t>
            </a:r>
            <a:r>
              <a:rPr lang="ru-RU" sz="2800" b="1" dirty="0" err="1"/>
              <a:t>складається</a:t>
            </a:r>
            <a:r>
              <a:rPr lang="ru-RU" sz="2800" b="1" dirty="0"/>
              <a:t> </a:t>
            </a:r>
            <a:r>
              <a:rPr lang="ru-RU" sz="2800" b="1" dirty="0" err="1"/>
              <a:t>їхній</a:t>
            </a:r>
            <a:r>
              <a:rPr lang="ru-RU" sz="2800" b="1" dirty="0"/>
              <a:t> </a:t>
            </a:r>
            <a:r>
              <a:rPr lang="ru-RU" sz="2800" b="1" dirty="0" err="1"/>
              <a:t>організм</a:t>
            </a:r>
            <a:r>
              <a:rPr lang="ru-RU" sz="2800" b="1" dirty="0"/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1094" y="1760831"/>
            <a:ext cx="3813043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Н</a:t>
            </a:r>
            <a:r>
              <a:rPr lang="ru-RU" sz="2800" b="1" dirty="0" err="1" smtClean="0"/>
              <a:t>азвіть</a:t>
            </a:r>
            <a:r>
              <a:rPr lang="ru-RU" sz="2800" b="1" dirty="0"/>
              <a:t>, які </a:t>
            </a:r>
            <a:r>
              <a:rPr lang="ru-RU" sz="2800" b="1" dirty="0" err="1"/>
              <a:t>відмінності</a:t>
            </a:r>
            <a:r>
              <a:rPr lang="ru-RU" sz="2800" b="1" dirty="0"/>
              <a:t> в </a:t>
            </a:r>
            <a:r>
              <a:rPr lang="ru-RU" sz="2800" b="1" dirty="0" err="1"/>
              <a:t>будові</a:t>
            </a:r>
            <a:r>
              <a:rPr lang="ru-RU" sz="2800" b="1" dirty="0"/>
              <a:t> різних </a:t>
            </a:r>
            <a:r>
              <a:rPr lang="ru-RU" sz="2800" b="1" dirty="0" err="1"/>
              <a:t>груп</a:t>
            </a:r>
            <a:r>
              <a:rPr lang="ru-RU" sz="2800" b="1" dirty="0"/>
              <a:t> рослин ви </a:t>
            </a:r>
            <a:r>
              <a:rPr lang="ru-RU" sz="2800" b="1" dirty="0" err="1"/>
              <a:t>помітили</a:t>
            </a:r>
            <a:r>
              <a:rPr lang="ru-RU" sz="2800" b="1" dirty="0"/>
              <a:t>.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3440" y="4653930"/>
            <a:ext cx="349069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Де </a:t>
            </a:r>
            <a:r>
              <a:rPr lang="ru-RU" sz="2800" b="1" dirty="0"/>
              <a:t>вам </a:t>
            </a:r>
            <a:r>
              <a:rPr lang="ru-RU" sz="2800" b="1" dirty="0" err="1"/>
              <a:t>доводилося</a:t>
            </a:r>
            <a:r>
              <a:rPr lang="ru-RU" sz="2800" b="1" dirty="0"/>
              <a:t> </a:t>
            </a:r>
            <a:r>
              <a:rPr lang="ru-RU" sz="2800" b="1" dirty="0" err="1"/>
              <a:t>бачити</a:t>
            </a:r>
            <a:r>
              <a:rPr lang="ru-RU" sz="2800" b="1" dirty="0"/>
              <a:t> ці рослини?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1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36471" y="1297541"/>
            <a:ext cx="10737838" cy="93610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Якщо названа ознака належить живим організмам – робимо тулубом нахили вперед-назад. Якщо не належить – повертаємо тулубом вліво-вправо.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447" y="494643"/>
            <a:ext cx="10339887" cy="77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Руханка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5795179" y="4881904"/>
            <a:ext cx="2537915" cy="1517644"/>
          </a:xfrm>
          <a:prstGeom prst="cloud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Ростуть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5299942" y="2061642"/>
            <a:ext cx="3528391" cy="1517644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Рухаються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1123479" y="3751289"/>
            <a:ext cx="3078341" cy="1664513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  <a:cs typeface="Times New Roman" pitchFamily="18" charset="0"/>
              </a:rPr>
              <a:t>Розмно</a:t>
            </a:r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-жуються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248508" y="3494982"/>
            <a:ext cx="2462905" cy="1517644"/>
          </a:xfrm>
          <a:prstGeom prst="cloud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Світять 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7108525" y="3357786"/>
            <a:ext cx="3015953" cy="1517644"/>
          </a:xfrm>
          <a:prstGeom prst="cloud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Гріються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3204924" y="4987202"/>
            <a:ext cx="2610657" cy="1517644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мріють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1825188" y="2233645"/>
            <a:ext cx="3600400" cy="1517644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Живляться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6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8" grpId="0" animBg="1"/>
      <p:bldP spid="14" grpId="0" animBg="1"/>
      <p:bldP spid="1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05458"/>
            <a:ext cx="10369152" cy="8640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Поміркуйте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3303" y="3285778"/>
            <a:ext cx="495852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Доведіть</a:t>
            </a:r>
            <a:r>
              <a:rPr lang="ru-RU" sz="3200" b="1" dirty="0"/>
              <a:t> </a:t>
            </a:r>
            <a:r>
              <a:rPr lang="ru-RU" sz="3200" b="1" dirty="0" err="1"/>
              <a:t>слушність</a:t>
            </a:r>
            <a:r>
              <a:rPr lang="ru-RU" sz="3200" b="1" dirty="0"/>
              <a:t> </a:t>
            </a:r>
            <a:r>
              <a:rPr lang="ru-RU" sz="3200" b="1" dirty="0" err="1" smtClean="0"/>
              <a:t>судження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838" y="1485578"/>
            <a:ext cx="507487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Що </a:t>
            </a:r>
            <a:r>
              <a:rPr lang="ru-RU" sz="3200" b="1" dirty="0" err="1"/>
              <a:t>станеться</a:t>
            </a:r>
            <a:r>
              <a:rPr lang="ru-RU" sz="3200" b="1" dirty="0"/>
              <a:t>, </a:t>
            </a:r>
            <a:r>
              <a:rPr lang="ru-RU" sz="3200" b="1" dirty="0" err="1"/>
              <a:t>якщо</a:t>
            </a:r>
            <a:r>
              <a:rPr lang="ru-RU" sz="3200" b="1" dirty="0"/>
              <a:t> на Землі всі рослини </a:t>
            </a:r>
            <a:r>
              <a:rPr lang="ru-RU" sz="3200" b="1" dirty="0" err="1"/>
              <a:t>стануть</a:t>
            </a:r>
            <a:r>
              <a:rPr lang="ru-RU" sz="3200" b="1" dirty="0"/>
              <a:t> </a:t>
            </a:r>
            <a:r>
              <a:rPr lang="ru-RU" sz="3200" b="1" dirty="0" err="1"/>
              <a:t>хвойними</a:t>
            </a:r>
            <a:r>
              <a:rPr lang="ru-RU" sz="3200" b="1" dirty="0"/>
              <a:t>?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4388" y="4362996"/>
            <a:ext cx="493635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Без рослин наша планета </a:t>
            </a:r>
            <a:r>
              <a:rPr lang="ru-RU" sz="3200" b="1" dirty="0" err="1"/>
              <a:t>перетвориться</a:t>
            </a:r>
            <a:r>
              <a:rPr lang="ru-RU" sz="3200" b="1" dirty="0"/>
              <a:t> на </a:t>
            </a:r>
            <a:r>
              <a:rPr lang="ru-RU" sz="3200" b="1" dirty="0" err="1"/>
              <a:t>пустелю</a:t>
            </a:r>
            <a:r>
              <a:rPr lang="ru-RU" sz="3200" b="1" dirty="0"/>
              <a:t>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!!!_Проект_Папуга_1_01_2025_!!!\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39" y="1485577"/>
            <a:ext cx="5014983" cy="501498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79869" y="1697519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702338" y="4763408"/>
            <a:ext cx="4630416" cy="12690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Чому життя на Землі </a:t>
            </a:r>
            <a:r>
              <a:rPr lang="ru-RU" sz="2800" b="1" dirty="0" err="1"/>
              <a:t>неможливе</a:t>
            </a:r>
            <a:r>
              <a:rPr lang="ru-RU" sz="2800" b="1" dirty="0"/>
              <a:t> без рослин?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44943" y="4801770"/>
            <a:ext cx="4607670" cy="9885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 чому </a:t>
            </a:r>
            <a:r>
              <a:rPr lang="ru-RU" sz="2800" b="1" dirty="0" err="1"/>
              <a:t>виявляється</a:t>
            </a:r>
            <a:r>
              <a:rPr lang="ru-RU" sz="2800" b="1" dirty="0"/>
              <a:t> </a:t>
            </a:r>
            <a:r>
              <a:rPr lang="ru-RU" sz="2800" b="1" dirty="0" err="1"/>
              <a:t>різноманітність</a:t>
            </a:r>
            <a:r>
              <a:rPr lang="ru-RU" sz="2800" b="1" dirty="0"/>
              <a:t> рослин?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92328" y="4809211"/>
            <a:ext cx="4712899" cy="9885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Чим </a:t>
            </a:r>
            <a:r>
              <a:rPr lang="ru-RU" sz="2800" b="1" dirty="0" err="1"/>
              <a:t>відрізняється</a:t>
            </a:r>
            <a:r>
              <a:rPr lang="ru-RU" sz="2800" b="1" dirty="0"/>
              <a:t> </a:t>
            </a:r>
            <a:r>
              <a:rPr lang="ru-RU" sz="2800" b="1" dirty="0" err="1"/>
              <a:t>живлення</a:t>
            </a:r>
            <a:r>
              <a:rPr lang="ru-RU" sz="2800" b="1" dirty="0"/>
              <a:t> рослин і тварин?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068323" y="3141762"/>
            <a:ext cx="5960909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0" y="997624"/>
            <a:ext cx="2439047" cy="2662183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7495" y="5590034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00023 C 0.00026 -0.00764 0.00052 -0.01527 0.00104 -0.02268 C 0.00117 -0.02523 0.00195 -0.02754 0.00208 -0.03009 C 0.00261 -0.04259 0.00247 -0.05532 0.00313 -0.06759 C 0.00365 -0.07777 0.0043 -0.08773 0.00521 -0.09768 C 0.0056 -0.10139 0.00586 -0.10532 0.00625 -0.10902 C 0.0069 -0.11342 0.00768 -0.11782 0.00833 -0.12222 C 0.00768 -0.13727 0.00742 -0.15231 0.00625 -0.16713 C 0.00599 -0.1706 0.00469 -0.17338 0.00417 -0.17662 C 0.00065 -0.19907 0.00625 -0.17662 -8.33333E-7 -0.19907 C -0.00221 -0.21875 0.00065 -0.19815 -0.0043 -0.21782 C -0.00482 -0.22014 -0.00482 -0.22291 -0.00534 -0.22546 C -0.00599 -0.2287 -0.0069 -0.23148 -0.00742 -0.23472 C -0.00794 -0.23796 -0.00794 -0.2412 -0.00846 -0.24421 C -0.00898 -0.24676 -0.01003 -0.24907 -0.01068 -0.25162 C -0.01432 -0.26643 -0.01068 -0.25648 -0.01693 -0.27037 C -0.01771 -0.2743 -0.01797 -0.27824 -0.01901 -0.28171 C -0.02005 -0.28495 -0.02825 -0.3074 -0.03073 -0.31365 C -0.03242 -0.31805 -0.03463 -0.32199 -0.03594 -0.32685 C -0.03698 -0.33055 -0.03815 -0.33426 -0.03919 -0.33796 C -0.04023 -0.34236 -0.04075 -0.34722 -0.04232 -0.35115 C -0.05143 -0.37546 -0.04401 -0.34629 -0.05182 -0.3699 C -0.05312 -0.37407 -0.05364 -0.37893 -0.05495 -0.3831 C -0.05612 -0.38657 -0.05794 -0.38912 -0.05924 -0.39259 C -0.06211 -0.39977 -0.06536 -0.40694 -0.06771 -0.41504 C -0.07031 -0.42453 -0.0737 -0.43703 -0.07721 -0.44514 C -0.07969 -0.45069 -0.08255 -0.45578 -0.0845 -0.46203 C -0.08568 -0.46504 -0.08672 -0.46805 -0.08776 -0.47129 C -0.09154 -0.48356 -0.0918 -0.48842 -0.09726 -0.50139 C -0.10417 -0.51782 -0.09583 -0.49884 -0.10573 -0.51828 C -0.10716 -0.52129 -0.10833 -0.52477 -0.10989 -0.52777 C -0.11146 -0.53055 -0.11354 -0.5324 -0.11523 -0.53518 C -0.11667 -0.5375 -0.11784 -0.54051 -0.1194 -0.54259 C -0.12109 -0.5449 -0.12669 -0.55046 -0.12891 -0.55208 C -0.13437 -0.55625 -0.1401 -0.56018 -0.14583 -0.56342 C -0.14726 -0.56412 -0.1487 -0.56435 -0.15 -0.56527 C -0.1543 -0.56759 -0.15833 -0.57106 -0.16276 -0.57268 L -0.17747 -0.57824 C -0.18737 -0.57777 -0.19726 -0.57801 -0.20716 -0.57639 C -0.20898 -0.57615 -0.21055 -0.57361 -0.21237 -0.57268 C -0.21406 -0.57176 -0.21588 -0.57176 -0.21771 -0.57083 C -0.22825 -0.56574 -0.21979 -0.56805 -0.23138 -0.56342 C -0.23359 -0.5625 -0.23568 -0.56203 -0.23789 -0.56157 C -0.24284 -0.55787 -0.24479 -0.55602 -0.25039 -0.55393 C -0.25286 -0.55301 -0.25534 -0.55301 -0.25781 -0.55208 C -0.26276 -0.55 -0.26758 -0.54583 -0.27253 -0.54467 C -0.275 -0.54398 -0.2776 -0.54375 -0.27995 -0.54259 C -0.28503 -0.54051 -0.28971 -0.53657 -0.29479 -0.53518 C -0.29726 -0.53449 -0.29974 -0.53426 -0.30221 -0.53333 C -0.31614 -0.52801 -0.30325 -0.53148 -0.31588 -0.52569 C -0.32083 -0.52361 -0.32578 -0.52222 -0.33073 -0.52014 C -0.33815 -0.51713 -0.34557 -0.51412 -0.35286 -0.51088 C -0.37357 -0.50092 -0.35937 -0.50555 -0.37825 -0.49768 C -0.38177 -0.49606 -0.38529 -0.49537 -0.3888 -0.49398 C -0.40638 -0.48611 -0.3862 -0.49421 -0.39935 -0.48634 C -0.4013 -0.48518 -0.40937 -0.48333 -0.41094 -0.48264 C -0.42318 -0.47777 -0.40117 -0.48426 -0.4194 -0.47893 C -0.42187 -0.47824 -0.42435 -0.47777 -0.42682 -0.47708 C -0.42969 -0.47592 -0.43242 -0.47407 -0.43529 -0.47315 C -0.4401 -0.47152 -0.44518 -0.47106 -0.45 -0.46944 C -0.45325 -0.46852 -0.45638 -0.46666 -0.4595 -0.46574 C -0.46706 -0.46342 -0.48229 -0.46227 -0.48802 -0.46203 L -0.51979 -0.46018 C -0.52122 -0.45764 -0.52266 -0.45532 -0.52396 -0.45254 C -0.52604 -0.44838 -0.5263 -0.44629 -0.52721 -0.4412 C -0.5276 -0.43889 -0.52812 -0.43634 -0.52825 -0.43379 C -0.52838 -0.43009 -0.52825 -0.42639 -0.52825 -0.42245 L -0.52825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3 -0.02963 L 0.02853 -0.0294 C 0.02893 -0.03518 0.02919 -0.04074 0.02958 -0.04653 C 0.02984 -0.04907 0.03036 -0.05139 0.03075 -0.05393 C 0.03166 -0.06134 0.03231 -0.06898 0.03283 -0.07639 C 0.03322 -0.08403 0.03322 -0.09143 0.03388 -0.09907 C 0.03557 -0.11852 0.03883 -0.11366 0.04234 -0.13842 C 0.04273 -0.14097 0.043 -0.14352 0.04339 -0.14583 C 0.04404 -0.14977 0.04495 -0.15324 0.04547 -0.15717 C 0.04716 -0.16944 0.04769 -0.17708 0.04873 -0.18912 C 0.0486 -0.19213 0.04847 -0.22014 0.04651 -0.23032 C 0.04599 -0.2331 0.04508 -0.23541 0.04443 -0.23796 C 0.04339 -0.24745 0.04247 -0.2581 0.03909 -0.2662 C 0.03804 -0.26852 0.03687 -0.27083 0.03596 -0.27361 C 0.03388 -0.27986 0.03231 -0.28842 0.02958 -0.29421 C 0.02775 -0.29838 0.02528 -0.30162 0.02332 -0.30555 C 0.01994 -0.31227 0.01694 -0.31921 0.01381 -0.32616 C 0.01381 -0.32592 0.00535 -0.34491 0.00535 -0.34467 C 0.00183 -0.35116 -0.00143 -0.3581 -0.00521 -0.36366 C -0.00951 -0.36991 -0.01341 -0.37685 -0.01797 -0.38241 C -0.02032 -0.38565 -0.02292 -0.38866 -0.02527 -0.3919 C -0.02787 -0.39537 -0.03009 -0.39977 -0.0327 -0.40324 C -0.03752 -0.40972 -0.04286 -0.41504 -0.04755 -0.42199 C -0.05172 -0.42824 -0.05536 -0.43426 -0.06018 -0.43889 C -0.06253 -0.4412 -0.06526 -0.44213 -0.06761 -0.44444 C -0.06982 -0.44653 -0.07165 -0.44977 -0.07386 -0.45208 C -0.07634 -0.45416 -0.07907 -0.45509 -0.08129 -0.45764 C -0.08363 -0.46018 -0.0852 -0.46481 -0.08767 -0.4669 C -0.09171 -0.4706 -0.09614 -0.47199 -0.10031 -0.47453 C -0.10252 -0.47569 -0.10461 -0.47708 -0.10669 -0.47824 C -0.10917 -0.47963 -0.11164 -0.48055 -0.11412 -0.48194 C -0.11659 -0.48356 -0.11894 -0.48634 -0.12141 -0.48773 C -0.12428 -0.48889 -0.12702 -0.48889 -0.12975 -0.48958 C -0.13913 -0.49583 -0.13848 -0.4956 -0.14877 -0.50069 C -0.15164 -0.50208 -0.15437 -0.5037 -0.15724 -0.50463 C -0.16011 -0.50555 -0.16297 -0.50532 -0.16571 -0.50648 C -0.17821 -0.51111 -0.18186 -0.51458 -0.1932 -0.51759 C -0.19671 -0.51875 -0.20023 -0.51898 -0.20375 -0.51967 L -0.21326 -0.52338 C -0.21899 -0.52569 -0.22446 -0.5294 -0.23019 -0.53078 C -0.24348 -0.53426 -0.23567 -0.53241 -0.2556 -0.53449 C -0.26511 -0.53426 -0.30393 -0.53426 -0.32217 -0.53078 C -0.32712 -0.52986 -0.33207 -0.52847 -0.33689 -0.52708 C -0.34119 -0.52592 -0.34536 -0.52384 -0.34966 -0.52338 L -0.36334 -0.52153 L -0.36972 -0.51967 C -0.37219 -0.51898 -0.37467 -0.51875 -0.37702 -0.51759 C -0.39421 -0.51065 -0.36907 -0.51643 -0.39382 -0.51203 C -0.39525 -0.51134 -0.39669 -0.51065 -0.39812 -0.51018 C -0.39981 -0.50949 -0.40164 -0.50926 -0.40333 -0.50833 C -0.40659 -0.50671 -0.40971 -0.5044 -0.41284 -0.50278 C -0.42274 -0.49768 -0.41466 -0.50578 -0.42873 -0.49328 C -0.44515 -0.4787 -0.43811 -0.48217 -0.4488 -0.47824 C -0.45023 -0.47708 -0.45166 -0.47569 -0.4531 -0.47453 C -0.45479 -0.47315 -0.45661 -0.47222 -0.45831 -0.47083 C -0.46743 -0.46273 -0.45961 -0.46666 -0.46886 -0.46319 C -0.47316 -0.45833 -0.47707 -0.45231 -0.48163 -0.44815 C -0.48306 -0.44699 -0.48449 -0.44583 -0.4858 -0.44444 C -0.48801 -0.44213 -0.49009 -0.43958 -0.49218 -0.43703 C -0.49322 -0.43565 -0.49426 -0.43449 -0.49531 -0.4331 C -0.49674 -0.43125 -0.49817 -0.4294 -0.4996 -0.42754 C -0.51042 -0.41389 -0.49309 -0.43657 -0.5069 -0.41828 C -0.50872 -0.41319 -0.51042 -0.4081 -0.51224 -0.40324 C -0.51315 -0.40046 -0.51433 -0.39815 -0.51537 -0.3956 C -0.51758 -0.39028 -0.52032 -0.38217 -0.52175 -0.37685 C -0.52253 -0.37384 -0.52318 -0.3706 -0.52384 -0.36759 C -0.52462 -0.35995 -0.5267 -0.35254 -0.52592 -0.34491 C -0.52449 -0.3294 -0.52488 -0.33078 -0.52175 -0.31111 C -0.5211 -0.30741 -0.52032 -0.3037 -0.51967 -0.3 C -0.51928 -0.29745 -0.51928 -0.29467 -0.51863 -0.29236 C -0.51732 -0.28819 -0.51328 -0.27731 -0.5112 -0.27176 C -0.51042 -0.26991 -0.50951 -0.26828 -0.50912 -0.2662 C -0.50638 -0.2544 -0.50742 -0.25995 -0.50586 -0.2493 C -0.50377 -0.20856 -0.50612 -0.24166 -0.50377 -0.22106 C -0.50338 -0.21736 -0.50338 -0.21342 -0.50273 -0.20972 C -0.50156 -0.20324 -0.50078 -0.19629 -0.49856 -0.19097 C -0.49739 -0.18842 -0.49648 -0.18588 -0.49531 -0.18356 C -0.49296 -0.17893 -0.49036 -0.17477 -0.48788 -0.17037 L -0.48788 -0.17014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9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2616 L 0.05547 -0.02593 C 0.05547 -0.02894 0.05716 -0.09352 0.05755 -0.09931 C 0.05794 -0.10509 0.05911 -0.11065 0.05963 -0.11621 C 0.06015 -0.12176 0.06015 -0.12755 0.06067 -0.1331 C 0.06211 -0.14815 0.06328 -0.15232 0.06601 -0.1669 C 0.06757 -0.18588 0.0681 -0.18727 0.06601 -0.21204 C 0.06536 -0.21898 0.05976 -0.2419 0.05859 -0.24769 C 0.05742 -0.25324 0.05651 -0.25903 0.05547 -0.26458 C 0.05442 -0.26968 0.05325 -0.27454 0.05221 -0.27963 C 0.05117 -0.28519 0.05013 -0.29074 0.04908 -0.29653 C 0.04804 -0.30278 0.04752 -0.30926 0.04596 -0.31528 C 0.04362 -0.32454 0.03958 -0.33218 0.0375 -0.34167 C 0.03672 -0.34468 0.03645 -0.34815 0.03541 -0.35093 C 0.03216 -0.35903 0.02838 -0.36597 0.02474 -0.37361 C 0.02265 -0.37801 0.02109 -0.3831 0.01849 -0.38658 C 0.00872 -0.39954 0.01992 -0.38426 0.01002 -0.39977 C 0.00833 -0.40255 0.00638 -0.40463 0.00468 -0.40741 C 0.00286 -0.41019 0.0013 -0.41366 -0.00052 -0.41667 C -0.00222 -0.41945 -0.00417 -0.42153 -0.00586 -0.42431 C -0.00769 -0.42708 -0.00912 -0.43102 -0.01107 -0.43357 C -0.01407 -0.43727 -0.01732 -0.44028 -0.02058 -0.44306 C -0.03855 -0.4581 -0.02852 -0.44699 -0.04805 -0.46181 C -0.05 -0.4632 -0.05144 -0.46621 -0.05339 -0.46736 C -0.05782 -0.47014 -0.06263 -0.47083 -0.06706 -0.47292 C -0.06927 -0.47408 -0.07123 -0.47593 -0.07344 -0.47685 C -0.07592 -0.47778 -0.07839 -0.47778 -0.08086 -0.47871 C -0.09493 -0.48403 -0.0819 -0.48056 -0.09453 -0.48611 C -0.09662 -0.48704 -0.09883 -0.4875 -0.10092 -0.48796 C -0.1086 -0.49491 -0.10157 -0.48958 -0.1125 -0.49375 C -0.12383 -0.49792 -0.12813 -0.50139 -0.13789 -0.50301 C -0.15183 -0.50533 -0.16641 -0.50579 -0.18021 -0.50671 C -0.18933 -0.50625 -0.19844 -0.50602 -0.20769 -0.50486 C -0.21641 -0.50394 -0.21875 -0.5 -0.22878 -0.49746 C -0.2336 -0.49607 -0.23868 -0.4963 -0.24349 -0.4956 C -0.24844 -0.49421 -0.25352 -0.49352 -0.25834 -0.4919 C -0.26407 -0.48982 -0.26953 -0.48565 -0.27526 -0.48426 C -0.278 -0.48357 -0.28086 -0.48333 -0.28373 -0.48241 C -0.2918 -0.48009 -0.29987 -0.47708 -0.30795 -0.475 C -0.31185 -0.47384 -0.31576 -0.47361 -0.31967 -0.47292 C -0.32461 -0.46945 -0.32578 -0.46852 -0.33125 -0.46551 C -0.33269 -0.46482 -0.33412 -0.46435 -0.33542 -0.46366 C -0.33763 -0.4625 -0.33959 -0.46088 -0.3418 -0.45996 C -0.34388 -0.45903 -0.3461 -0.45903 -0.34818 -0.4581 C -0.35352 -0.45533 -0.35873 -0.45162 -0.36394 -0.44861 C -0.37631 -0.44167 -0.36823 -0.44838 -0.38412 -0.43542 C -0.38868 -0.43171 -0.40131 -0.42037 -0.40521 -0.41482 C -0.4069 -0.41227 -0.4086 -0.40972 -0.41042 -0.40741 C -0.41394 -0.40278 -0.41771 -0.39908 -0.4211 -0.39421 C -0.42826 -0.38333 -0.4362 -0.37361 -0.44219 -0.36042 C -0.44558 -0.35278 -0.44662 -0.34977 -0.45065 -0.34352 C -0.46289 -0.32408 -0.44948 -0.34746 -0.46016 -0.32847 C -0.46315 -0.31574 -0.47097 -0.28357 -0.47175 -0.27778 C -0.4724 -0.27199 -0.47305 -0.26644 -0.47383 -0.26088 C -0.47526 -0.2507 -0.47657 -0.24074 -0.47813 -0.23079 C -0.47904 -0.225 -0.48021 -0.21945 -0.48125 -0.21389 L -0.4823 -0.20833 C -0.48269 -0.2044 -0.48321 -0.2007 -0.48334 -0.19699 C -0.48425 -0.18264 -0.48542 -0.15371 -0.48542 -0.15347 C -0.48451 -0.11644 -0.48542 -0.12338 -0.48334 -0.09931 C -0.48308 -0.0956 -0.48282 -0.09167 -0.4823 -0.08796 C -0.48112 -0.07847 -0.47904 -0.06898 -0.47709 -0.05996 C -0.475 -0.05116 -0.47305 -0.04213 -0.47071 -0.03357 C -0.46771 -0.02315 -0.46693 -0.01968 -0.46328 -0.00926 C -0.45977 0.00092 -0.4569 0.00717 -0.45274 0.01713 C -0.4517 0.01967 -0.45026 0.02176 -0.44961 0.02454 C -0.44883 0.02778 -0.44844 0.03125 -0.4474 0.03403 C -0.44636 0.03704 -0.4444 0.03866 -0.44323 0.04143 C -0.43789 0.05417 -0.44453 0.04491 -0.43789 0.05278 C -0.43659 0.05648 -0.43529 0.06042 -0.43373 0.06412 C -0.42982 0.07338 -0.43151 0.06898 -0.42839 0.07708 C -0.42605 0.09028 -0.42631 0.08449 -0.42631 0.09421 L -0.42631 0.09444 " pathEditMode="relative" rAng="0" ptsTypes="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4 ЯДС\Грущинська\4 Рослини\№049 Різноманітний світ рослин\2025-12-26_164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1388371"/>
            <a:ext cx="7641327" cy="50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51471" y="489659"/>
            <a:ext cx="10009112" cy="8643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734051"/>
            <a:ext cx="1051470" cy="1125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4624" y="3705241"/>
            <a:ext cx="2650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rgbClr val="FF0000"/>
                </a:solidFill>
              </a:rPr>
              <a:t>живляться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00203" y="391460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дихають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25894" y="5016442"/>
            <a:ext cx="2394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рухаються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3439" y="1629594"/>
            <a:ext cx="2902000" cy="364845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74-76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(ч. 2) завдання до уроку 49.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01122" y="2730968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9863" y="5773599"/>
            <a:ext cx="4493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rgbClr val="FF0000"/>
                </a:solidFill>
              </a:rPr>
              <a:t>пустелю.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7775" y="3668380"/>
            <a:ext cx="1788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rgbClr val="FF0000"/>
                </a:solidFill>
              </a:rPr>
              <a:t>розмножуються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2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accent3">
                      <a:lumMod val="75000"/>
                    </a:schemeClr>
                  </a:solidFill>
                </a:rPr>
                <a:t>Труднощі виникали…</a:t>
              </a:r>
              <a:endParaRPr lang="ru-RU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укавички лижні на 10 - 11 - 12 - 13 - 14 років для дівчаток (арт.  20-12-27) червоний - купити за найвигіднішою ціною в Україні від компанії  &quot;Інтернет магазин &quot;Товарофф&quot;&quot; - 5852253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196" y="1284469"/>
            <a:ext cx="2496779" cy="187423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rillpro 1 Пара важких садових рукавичок Thorn Proof Шкіряні робочі  рукавички водонепроникні Тонкий армований rigger Міцна гнучка теплоізоляція  купити недорого — ціна, безкоштовна доставка, реальні відгуки з фото — J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6" y="2270752"/>
            <a:ext cx="2294100" cy="184746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36804" y="1167069"/>
            <a:ext cx="8067123" cy="5108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</a:rPr>
              <a:t>Подумай, яка пара рукавичок подобається тобі найбільше</a:t>
            </a:r>
            <a:r>
              <a:rPr lang="uk-UA" sz="2400" dirty="0">
                <a:solidFill>
                  <a:schemeClr val="accent3">
                    <a:lumMod val="75000"/>
                  </a:schemeClr>
                </a:solidFill>
              </a:rPr>
              <a:t>? 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6" descr="КОНСПЕКТ ЗАНЯТТЯ з малювання для дітей середнього дошкільного віку  «Рукавичк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55" y="2270751"/>
            <a:ext cx="2706672" cy="184746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укавички: картинки, стокові Рукавички фотографії, зображення | Скачати з  Depositphot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t="6376" r="4079" b="2980"/>
          <a:stretch/>
        </p:blipFill>
        <p:spPr bwMode="auto">
          <a:xfrm>
            <a:off x="3398967" y="2270751"/>
            <a:ext cx="2455996" cy="184746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673973" y="477466"/>
            <a:ext cx="10965657" cy="678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Рукавички з передбаченнями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14950" y="4232450"/>
            <a:ext cx="2578967" cy="105560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Тобі сьогодні пощастить!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2828" y="4232450"/>
            <a:ext cx="2592289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 тебе </a:t>
            </a:r>
            <a:r>
              <a:rPr lang="uk-UA" sz="2800" b="1" dirty="0" smtClean="0">
                <a:solidFill>
                  <a:schemeClr val="bg1"/>
                </a:solidFill>
              </a:rPr>
              <a:t>чекає гарна </a:t>
            </a:r>
            <a:r>
              <a:rPr lang="uk-UA" sz="2800" b="1" dirty="0">
                <a:solidFill>
                  <a:schemeClr val="bg1"/>
                </a:solidFill>
              </a:rPr>
              <a:t>новина!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00499" y="4191402"/>
            <a:ext cx="2152517" cy="1055608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Відчуєш підтримку!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38" name="Picture 14" descr="✓Tactical Gear™ |➲ Комбінований комплект тактичних рукавичок Damascus ALL  WEATHER COMBO PACK CP2-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932" y="4442761"/>
            <a:ext cx="2548879" cy="166869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5674225" y="5322993"/>
            <a:ext cx="3205063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Сьогодні </a:t>
            </a:r>
            <a:r>
              <a:rPr lang="uk-UA" sz="2800" b="1" dirty="0" smtClean="0">
                <a:solidFill>
                  <a:schemeClr val="bg1"/>
                </a:solidFill>
              </a:rPr>
              <a:t>отримаєш </a:t>
            </a:r>
            <a:r>
              <a:rPr lang="uk-UA" sz="2800" b="1" dirty="0">
                <a:solidFill>
                  <a:schemeClr val="bg1"/>
                </a:solidFill>
              </a:rPr>
              <a:t>успіх!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01932" y="3158707"/>
            <a:ext cx="267530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тебе </a:t>
            </a:r>
            <a:r>
              <a:rPr lang="uk-UA" sz="2800" b="1" dirty="0" smtClean="0">
                <a:solidFill>
                  <a:schemeClr val="bg1"/>
                </a:solidFill>
              </a:rPr>
              <a:t>гарна посмішка!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9204" y="1649368"/>
            <a:ext cx="8067123" cy="5108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</a:rPr>
              <a:t>Прочитай чарівні передбачення, що вони тобі несуть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07455" y="2340159"/>
            <a:ext cx="656680" cy="1698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0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20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9" y="2964464"/>
            <a:ext cx="10501777" cy="37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8677" y="494644"/>
            <a:ext cx="10315922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Закінчи </a:t>
            </a:r>
            <a:r>
              <a:rPr lang="uk-UA" sz="4000" b="1" dirty="0" smtClean="0">
                <a:solidFill>
                  <a:schemeClr val="bg1"/>
                </a:solidFill>
              </a:rPr>
              <a:t>речення поданими словами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677" y="1413570"/>
            <a:ext cx="729158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Все, що нас оточує і не зроблено руками людей, називається – ________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677" y="2614901"/>
            <a:ext cx="556339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Сонце, вода, повітря, ґрунт – це ____________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9247" y="3781123"/>
            <a:ext cx="556282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Рослини, тварини, люди – це ____________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386" y="4959053"/>
            <a:ext cx="567069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Для існування живій природі необхідна ________________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6504" y="3134437"/>
            <a:ext cx="321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нежива природа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56504" y="2559343"/>
            <a:ext cx="2150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природа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9563" y="136740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нежива природа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8949" y="1952179"/>
            <a:ext cx="3024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жива природа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Картинки до тестів\!!!!_Ворона+Хлопчик_!!!!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334" y="3781123"/>
            <a:ext cx="2480320" cy="24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18134E-7 -7.40741E-7 L -0.17353 -0.1046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6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647E-6 2.96296E-6 L -0.58963 -0.0099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82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178E-6 -0.00092 L -0.59289 0.31991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51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5961E-6 1.85185E-6 L -0.45675 0.58379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37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5774" y="405458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55" y="1214561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75774" y="1174859"/>
            <a:ext cx="7304489" cy="10308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Які спільні ознаки мають живі організми, зокрема рослини та тварини</a:t>
            </a: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?</a:t>
            </a:r>
            <a:endParaRPr lang="uk-UA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87575" y="5157986"/>
            <a:ext cx="7066458" cy="99613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ви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дізнаєтеся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більше про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особливий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різноманітний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світ рослин.</a:t>
            </a:r>
          </a:p>
        </p:txBody>
      </p:sp>
      <p:pic>
        <p:nvPicPr>
          <p:cNvPr id="1026" name="Picture 2" descr="D:\Картинки до тестів\!!!!_Кіт_!!!!\загрузка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362817"/>
            <a:ext cx="2624336" cy="262433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075807" y="2362816"/>
            <a:ext cx="4104456" cy="19310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Вони дихають, живляться, рухаються, розвиваються, розмножуються.</a:t>
            </a:r>
            <a:endParaRPr lang="uk-UA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0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3"/>
            <a:ext cx="10283576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Вивчаємо й розуміємо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6021" y="1197547"/>
            <a:ext cx="7750306" cy="1008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1. </a:t>
            </a:r>
            <a:r>
              <a:rPr lang="ru-RU" sz="3200" b="1" dirty="0" err="1" smtClean="0">
                <a:solidFill>
                  <a:srgbClr val="FFFF00"/>
                </a:solidFill>
              </a:rPr>
              <a:t>Усі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живі організми </a:t>
            </a:r>
            <a:r>
              <a:rPr lang="ru-RU" sz="3200" b="1" dirty="0" err="1">
                <a:solidFill>
                  <a:srgbClr val="FFFF00"/>
                </a:solidFill>
              </a:rPr>
              <a:t>живляться</a:t>
            </a:r>
            <a:r>
              <a:rPr lang="ru-RU" sz="3200" b="1" dirty="0"/>
              <a:t>, щоб </a:t>
            </a:r>
            <a:r>
              <a:rPr lang="ru-RU" sz="3200" b="1" dirty="0" err="1" smtClean="0"/>
              <a:t>отримати</a:t>
            </a:r>
            <a:r>
              <a:rPr lang="ru-RU" sz="3200" b="1" dirty="0" smtClean="0"/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енергію</a:t>
            </a:r>
            <a:r>
              <a:rPr lang="ru-RU" sz="3200" b="1" dirty="0">
                <a:solidFill>
                  <a:schemeClr val="bg1"/>
                </a:solidFill>
              </a:rPr>
              <a:t> для життя і розвитку.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9464" y="2273635"/>
            <a:ext cx="7776864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Способи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живлення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рослин і тварин дуже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різняться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rgbClr val="FF0000"/>
                </a:solidFill>
              </a:rPr>
              <a:t>Тварини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живляться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організмами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—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рослинами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або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тваринами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шукаючи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їх. </a:t>
            </a:r>
          </a:p>
        </p:txBody>
      </p:sp>
      <p:pic>
        <p:nvPicPr>
          <p:cNvPr id="3074" name="Picture 2" descr="D:\Картинки до тестів\!!!!_Ворона+Хлопчик_!!!!\загрузка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775" y="1147121"/>
            <a:ext cx="2376264" cy="237626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9463" y="3645818"/>
            <a:ext cx="10391588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 </a:t>
            </a:r>
            <a:r>
              <a:rPr lang="ru-RU" sz="2800" b="1" dirty="0">
                <a:solidFill>
                  <a:srgbClr val="FF0000"/>
                </a:solidFill>
              </a:rPr>
              <a:t>в рослин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немає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потреби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десь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шукати поживу. </a:t>
            </a:r>
            <a:r>
              <a:rPr lang="ru-RU" sz="2800" b="1" dirty="0">
                <a:solidFill>
                  <a:srgbClr val="FF0000"/>
                </a:solidFill>
              </a:rPr>
              <a:t>Усе </a:t>
            </a:r>
            <a:r>
              <a:rPr lang="ru-RU" sz="2800" b="1" dirty="0" err="1">
                <a:solidFill>
                  <a:srgbClr val="FF0000"/>
                </a:solidFill>
              </a:rPr>
              <a:t>необхідне</a:t>
            </a:r>
            <a:r>
              <a:rPr lang="ru-RU" sz="2800" b="1" dirty="0">
                <a:solidFill>
                  <a:srgbClr val="FF0000"/>
                </a:solidFill>
              </a:rPr>
              <a:t> є в неживій природі: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вода й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мінеральні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солі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— у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ґрунті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вуглекислий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газ — у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повітрі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та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сонячне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світло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800" b="1" dirty="0">
                <a:solidFill>
                  <a:srgbClr val="FF0000"/>
                </a:solidFill>
              </a:rPr>
              <a:t>Рослини </a:t>
            </a:r>
            <a:r>
              <a:rPr lang="ru-RU" sz="2800" b="1" dirty="0" err="1">
                <a:solidFill>
                  <a:srgbClr val="FF0000"/>
                </a:solidFill>
              </a:rPr>
              <a:t>самі</a:t>
            </a:r>
            <a:r>
              <a:rPr lang="ru-RU" sz="2800" b="1" dirty="0">
                <a:solidFill>
                  <a:srgbClr val="FF0000"/>
                </a:solidFill>
              </a:rPr>
              <a:t> себе </a:t>
            </a:r>
            <a:r>
              <a:rPr lang="ru-RU" sz="2800" b="1" dirty="0" err="1">
                <a:solidFill>
                  <a:srgbClr val="FF0000"/>
                </a:solidFill>
              </a:rPr>
              <a:t>годують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створюючи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нову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органічну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речовину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Рослини також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самі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утворюють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кисень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яким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дихають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усі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живі організми.</a:t>
            </a:r>
          </a:p>
        </p:txBody>
      </p:sp>
    </p:spTree>
    <p:extLst>
      <p:ext uri="{BB962C8B-B14F-4D97-AF65-F5344CB8AC3E}">
        <p14:creationId xmlns:p14="http://schemas.microsoft.com/office/powerpoint/2010/main" val="119002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3"/>
            <a:ext cx="5472608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cs typeface="Times New Roman" pitchFamily="18" charset="0"/>
              </a:rPr>
              <a:t>Розгляньте ілюстрацію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1522" y="4221882"/>
            <a:ext cx="5686689" cy="1750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2. </a:t>
            </a:r>
            <a:r>
              <a:rPr lang="ru-RU" sz="3200" b="1" dirty="0" err="1" smtClean="0">
                <a:solidFill>
                  <a:srgbClr val="FFFF00"/>
                </a:solidFill>
              </a:rPr>
              <a:t>Усі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організми </a:t>
            </a:r>
            <a:r>
              <a:rPr lang="ru-RU" sz="3200" b="1" dirty="0" err="1">
                <a:solidFill>
                  <a:srgbClr val="FFFF00"/>
                </a:solidFill>
              </a:rPr>
              <a:t>дихають</a:t>
            </a:r>
            <a:r>
              <a:rPr lang="ru-RU" sz="3200" b="1" dirty="0">
                <a:solidFill>
                  <a:srgbClr val="FFFF00"/>
                </a:solidFill>
              </a:rPr>
              <a:t>: </a:t>
            </a:r>
            <a:r>
              <a:rPr lang="ru-RU" sz="3200" b="1" dirty="0" err="1"/>
              <a:t>поглинають</a:t>
            </a:r>
            <a:r>
              <a:rPr lang="ru-RU" sz="3200" b="1" dirty="0"/>
              <a:t> із повітря </a:t>
            </a:r>
            <a:r>
              <a:rPr lang="ru-RU" sz="3200" b="1" dirty="0" err="1"/>
              <a:t>кисень</a:t>
            </a:r>
            <a:r>
              <a:rPr lang="ru-RU" sz="3200" b="1" dirty="0"/>
              <a:t>, а </a:t>
            </a:r>
            <a:r>
              <a:rPr lang="ru-RU" sz="3200" b="1" dirty="0" err="1"/>
              <a:t>виділяють</a:t>
            </a:r>
            <a:r>
              <a:rPr lang="ru-RU" sz="3200" b="1" dirty="0"/>
              <a:t> </a:t>
            </a:r>
            <a:r>
              <a:rPr lang="ru-RU" sz="3200" b="1" dirty="0" err="1"/>
              <a:t>вуглекислий</a:t>
            </a:r>
            <a:r>
              <a:rPr lang="ru-RU" sz="3200" b="1" dirty="0"/>
              <a:t> газ.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Презентація до уроку біології у 6 класі на тему:Рослини- живі організми.  Мінеральне та повітряне живлення рослин. Дихання рослин."/>
          <p:cNvPicPr>
            <a:picLocks noChangeAspect="1" noChangeArrowheads="1"/>
          </p:cNvPicPr>
          <p:nvPr/>
        </p:nvPicPr>
        <p:blipFill>
          <a:blip r:embed="rId2"/>
          <a:srcRect l="49286"/>
          <a:stretch>
            <a:fillRect/>
          </a:stretch>
        </p:blipFill>
        <p:spPr bwMode="auto">
          <a:xfrm>
            <a:off x="6884119" y="333450"/>
            <a:ext cx="4874008" cy="6205372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35447" y="1269555"/>
            <a:ext cx="5616623" cy="468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Розкажіть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, як живиться рослина?</a:t>
            </a:r>
            <a:endParaRPr lang="uk-UA" sz="2800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5447" y="1845618"/>
            <a:ext cx="5904656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Рослини вдень, за </a:t>
            </a:r>
            <a:r>
              <a:rPr lang="ru-RU" sz="2800" b="1" dirty="0" err="1"/>
              <a:t>наявності</a:t>
            </a:r>
            <a:r>
              <a:rPr lang="ru-RU" sz="2800" b="1" dirty="0"/>
              <a:t> </a:t>
            </a:r>
            <a:r>
              <a:rPr lang="ru-RU" sz="2800" b="1" dirty="0" err="1"/>
              <a:t>сонячного</a:t>
            </a:r>
            <a:r>
              <a:rPr lang="ru-RU" sz="2800" b="1" dirty="0"/>
              <a:t> світла, </a:t>
            </a:r>
            <a:r>
              <a:rPr lang="ru-RU" sz="2800" b="1" dirty="0" err="1"/>
              <a:t>дихають</a:t>
            </a:r>
            <a:r>
              <a:rPr lang="ru-RU" sz="2800" b="1" dirty="0"/>
              <a:t> і </a:t>
            </a:r>
            <a:r>
              <a:rPr lang="ru-RU" sz="2800" b="1" dirty="0" err="1"/>
              <a:t>живляться</a:t>
            </a:r>
            <a:r>
              <a:rPr lang="ru-RU" sz="2800" b="1" dirty="0"/>
              <a:t>. А </a:t>
            </a:r>
            <a:r>
              <a:rPr lang="ru-RU" sz="2800" b="1" dirty="0" err="1"/>
              <a:t>вночі</a:t>
            </a:r>
            <a:r>
              <a:rPr lang="ru-RU" sz="2800" b="1" dirty="0"/>
              <a:t>, у </a:t>
            </a:r>
            <a:r>
              <a:rPr lang="ru-RU" sz="2800" b="1" dirty="0" err="1"/>
              <a:t>темряві</a:t>
            </a:r>
            <a:r>
              <a:rPr lang="ru-RU" sz="2800" b="1" dirty="0"/>
              <a:t>, процес </a:t>
            </a:r>
            <a:r>
              <a:rPr lang="ru-RU" sz="2800" b="1" dirty="0" err="1"/>
              <a:t>живлення</a:t>
            </a:r>
            <a:r>
              <a:rPr lang="ru-RU" sz="2800" b="1" dirty="0"/>
              <a:t> рослин </a:t>
            </a:r>
            <a:r>
              <a:rPr lang="ru-RU" sz="2800" b="1" dirty="0" err="1"/>
              <a:t>припиняється</a:t>
            </a:r>
            <a:r>
              <a:rPr lang="ru-RU" sz="2800" b="1" dirty="0"/>
              <a:t>, але </a:t>
            </a:r>
            <a:r>
              <a:rPr lang="ru-RU" sz="2800" b="1" dirty="0" err="1"/>
              <a:t>дихання</a:t>
            </a:r>
            <a:r>
              <a:rPr lang="ru-RU" sz="2800" b="1" dirty="0"/>
              <a:t> </a:t>
            </a:r>
            <a:r>
              <a:rPr lang="ru-RU" sz="2800" b="1" dirty="0" err="1"/>
              <a:t>триває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753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405458"/>
            <a:ext cx="9721080" cy="7517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Вивчаємо й розуміємо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35447" y="1255121"/>
            <a:ext cx="6866409" cy="6625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ru-RU" sz="3200" b="1" dirty="0" smtClean="0"/>
              <a:t>3. </a:t>
            </a:r>
            <a:r>
              <a:rPr lang="ru-RU" sz="3200" b="1" dirty="0" err="1" smtClean="0"/>
              <a:t>Усі</a:t>
            </a:r>
            <a:r>
              <a:rPr lang="ru-RU" sz="3200" b="1" dirty="0" smtClean="0"/>
              <a:t> </a:t>
            </a:r>
            <a:r>
              <a:rPr lang="ru-RU" sz="3200" b="1" dirty="0"/>
              <a:t>живі організми </a:t>
            </a:r>
            <a:r>
              <a:rPr lang="ru-RU" sz="3200" b="1" dirty="0" err="1"/>
              <a:t>здатні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рухатися</a:t>
            </a:r>
            <a:r>
              <a:rPr lang="ru-RU" sz="3200" b="1" dirty="0"/>
              <a:t>.</a:t>
            </a:r>
            <a:endParaRPr lang="uk-UA" sz="3200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51471" y="2925952"/>
            <a:ext cx="9144000" cy="4143404"/>
          </a:xfrm>
          <a:prstGeom prst="rect">
            <a:avLst/>
          </a:prstGeom>
        </p:spPr>
        <p:txBody>
          <a:bodyPr>
            <a:no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uk-UA" sz="4000" b="1" dirty="0" smtClean="0">
              <a:solidFill>
                <a:srgbClr val="4924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Потребление винограда оздоровило микробиом кишечника — Naked Sci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3599" y="4077866"/>
            <a:ext cx="4305020" cy="24215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9" name="Picture 5" descr="Соняшник — Вікіпед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4239" y="1255121"/>
            <a:ext cx="3214710" cy="428628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298264" y="2067016"/>
            <a:ext cx="6115690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Виявляється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що рослини також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рухаються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коли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ростуть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повертають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своє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листя і квітки до сонця або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шукають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собі опору. 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8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94643"/>
            <a:ext cx="5760639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Вивчаємо й розуміємо</a:t>
            </a:r>
          </a:p>
        </p:txBody>
      </p:sp>
      <p:pic>
        <p:nvPicPr>
          <p:cNvPr id="7" name="Picture 3" descr="Вегетативне розмноження та його використання - Підручник з Біології і  екології (профільний рівень). 10 клас. Задорожний - Нова програ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111" y="333450"/>
            <a:ext cx="4976420" cy="6075919"/>
          </a:xfrm>
          <a:prstGeom prst="rect">
            <a:avLst/>
          </a:prstGeom>
          <a:noFill/>
        </p:spPr>
      </p:pic>
      <p:pic>
        <p:nvPicPr>
          <p:cNvPr id="8" name="Picture 5" descr="Кішка з'їла новонароджених кошенят: причини. Що робити, щоб кішка не з'їла  новонароджених кошенят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9228" y="3776071"/>
            <a:ext cx="3633077" cy="2713543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835448" y="1255121"/>
            <a:ext cx="5760639" cy="14545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ru-RU" sz="3200" b="1" dirty="0" smtClean="0"/>
              <a:t>4. </a:t>
            </a:r>
            <a:r>
              <a:rPr lang="ru-RU" sz="3200" b="1" dirty="0" err="1" smtClean="0"/>
              <a:t>Важливою</a:t>
            </a:r>
            <a:r>
              <a:rPr lang="ru-RU" sz="3200" b="1" dirty="0" smtClean="0"/>
              <a:t> </a:t>
            </a:r>
            <a:r>
              <a:rPr lang="ru-RU" sz="3200" b="1" dirty="0" err="1"/>
              <a:t>ознакою</a:t>
            </a:r>
            <a:r>
              <a:rPr lang="ru-RU" sz="3200" b="1" dirty="0"/>
              <a:t> всіх </a:t>
            </a:r>
            <a:r>
              <a:rPr lang="ru-RU" sz="3200" b="1" dirty="0" err="1"/>
              <a:t>живих</a:t>
            </a:r>
            <a:r>
              <a:rPr lang="ru-RU" sz="3200" b="1" dirty="0"/>
              <a:t> організмів є </a:t>
            </a:r>
            <a:r>
              <a:rPr lang="ru-RU" sz="3200" b="1" dirty="0" err="1" smtClean="0"/>
              <a:t>здатність</a:t>
            </a:r>
            <a:r>
              <a:rPr lang="ru-RU" sz="3200" b="1" dirty="0" smtClean="0"/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розмножуватися</a:t>
            </a:r>
            <a:r>
              <a:rPr lang="ru-RU" sz="3200" b="1" dirty="0"/>
              <a:t>. </a:t>
            </a:r>
            <a:endParaRPr lang="uk-UA" sz="3200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448" y="2746912"/>
            <a:ext cx="5760639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Завдяки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розмноженню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жива природа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відновлюється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915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7939</TotalTime>
  <Words>625</Words>
  <Application>Microsoft Office PowerPoint</Application>
  <PresentationFormat>Произвольный</PresentationFormat>
  <Paragraphs>128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601</cp:revision>
  <dcterms:created xsi:type="dcterms:W3CDTF">2025-08-27T14:01:18Z</dcterms:created>
  <dcterms:modified xsi:type="dcterms:W3CDTF">2026-01-11T14:08:45Z</dcterms:modified>
</cp:coreProperties>
</file>