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7" r:id="rId2"/>
    <p:sldId id="704" r:id="rId3"/>
    <p:sldId id="680" r:id="rId4"/>
    <p:sldId id="501" r:id="rId5"/>
    <p:sldId id="688" r:id="rId6"/>
    <p:sldId id="690" r:id="rId7"/>
    <p:sldId id="691" r:id="rId8"/>
    <p:sldId id="687" r:id="rId9"/>
    <p:sldId id="692" r:id="rId10"/>
    <p:sldId id="693" r:id="rId11"/>
    <p:sldId id="695" r:id="rId12"/>
    <p:sldId id="696" r:id="rId13"/>
    <p:sldId id="697" r:id="rId14"/>
    <p:sldId id="698" r:id="rId15"/>
    <p:sldId id="700" r:id="rId16"/>
    <p:sldId id="702" r:id="rId17"/>
    <p:sldId id="705" r:id="rId18"/>
    <p:sldId id="674" r:id="rId19"/>
    <p:sldId id="320" r:id="rId20"/>
    <p:sldId id="703" r:id="rId21"/>
    <p:sldId id="599" r:id="rId22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1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1125538"/>
            <a:ext cx="8830898" cy="146423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Чому квіткові — найпоширеніші рослини на землі</a:t>
            </a: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  <a:ea typeface="Cambria" pitchFamily="18" charset="0"/>
              </a:rPr>
              <a:t>?</a:t>
            </a:r>
            <a:endParaRPr lang="ru-RU" sz="4800" b="1" dirty="0">
              <a:solidFill>
                <a:schemeClr val="accent3">
                  <a:lumMod val="75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4663" y="3835998"/>
            <a:ext cx="273630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Рослини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50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10" descr="Чому рослини, які нас оточують, такі різнобарвні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11" y="3573810"/>
            <a:ext cx="2998251" cy="199883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!КОРЕШЕВА\Началка\pdf\31\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16" y="261442"/>
            <a:ext cx="5495138" cy="633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4219" y="621482"/>
            <a:ext cx="4280153" cy="12961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Покажіть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органи</a:t>
            </a:r>
            <a:r>
              <a:rPr lang="ru-RU" sz="4000" b="1" dirty="0" smtClean="0"/>
              <a:t> рослин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274" y="2925738"/>
            <a:ext cx="5351777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Квіткові рослини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— найпоширеніші рослини на Землі.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Придивіться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: вас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оточують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дерева,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кущі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трав’янисті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рослини — різні життєві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форми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квіткових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рослин.</a:t>
            </a:r>
          </a:p>
        </p:txBody>
      </p:sp>
    </p:spTree>
    <p:extLst>
      <p:ext uri="{BB962C8B-B14F-4D97-AF65-F5344CB8AC3E}">
        <p14:creationId xmlns:p14="http://schemas.microsoft.com/office/powerpoint/2010/main" val="91032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31" y="1250701"/>
            <a:ext cx="3510373" cy="248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275612"/>
            <a:ext cx="3428134" cy="254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41899" y="3318550"/>
            <a:ext cx="1493948" cy="602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дерева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2" descr="ÐÐ°ÑÑÐ¸Ð½ÐºÐ¸ Ð¿Ð¾ Ð·Ð°Ð¿ÑÐ¾ÑÑ ÐºÐ²ÑÑÐºÐ¾Ð²ÑÐºÑÑÑ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61"/>
          <a:stretch/>
        </p:blipFill>
        <p:spPr bwMode="auto">
          <a:xfrm>
            <a:off x="4579863" y="1217843"/>
            <a:ext cx="3002813" cy="270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74636" y="3321964"/>
            <a:ext cx="1042094" cy="602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кущі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04199" y="3438142"/>
            <a:ext cx="3848073" cy="602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трав’янисті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рослини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9463" y="494643"/>
            <a:ext cx="1028357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Форми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квіткових</a:t>
            </a:r>
            <a:r>
              <a:rPr lang="ru-RU" sz="4000" b="1" dirty="0">
                <a:solidFill>
                  <a:schemeClr val="bg1"/>
                </a:solidFill>
              </a:rPr>
              <a:t> рослин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7456" y="4149874"/>
            <a:ext cx="4388227" cy="18334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Квіткові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рослини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ростуть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скрізь. Вони дуже люблять тепло, світло, вологу, поживні речовини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75">
            <a:off x="5625759" y="4337178"/>
            <a:ext cx="2975350" cy="190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ÐÐ°ÑÑÐ¸Ð½ÐºÐ¸ Ð¿Ð¾ Ð·Ð°Ð¿ÑÐ¾ÑÑ ÐºÐ²ÑÑÐºÐ¾Ð²Ð¾Ñ ÑÐ¾ÑÐ»Ð¸Ð½Ð¸ Ñ ÑÐ¾Ð½Ñ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707" y="4143810"/>
            <a:ext cx="2289458" cy="209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355" y="437291"/>
            <a:ext cx="10364088" cy="10947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Саме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серед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квіткових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рослин  найбільше культурних, які спеціально вирощуються людиною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ÐÐ°ÑÑÐ¸Ð½ÐºÐ¸ Ð¿Ð¾ Ð·Ð°Ð¿ÑÐ¾ÑÑ Ð»ÑÑÐ¾Ð²Ð¸ÑÐ¾Ðº Ð¿ÑÐ¸ÑÐ¾Ð´Ð° 3 ÐºÐ»Ð°Ñ  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667" y="2516735"/>
            <a:ext cx="2060355" cy="27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Ð°ÑÑÐ¾Ð¿Ð»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11" y="1662123"/>
            <a:ext cx="2818039" cy="23677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¿Ð¾Ð¼ÑÐ´Ð¾Ñ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5" y="4266192"/>
            <a:ext cx="3212114" cy="22105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ºÑÐºÑÑÑÐ´Ð·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95" y="1532053"/>
            <a:ext cx="2911564" cy="2914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321" y="3995407"/>
            <a:ext cx="3024446" cy="2524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Ð¾Ð³ÑÑÐºÐ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27" y="4355169"/>
            <a:ext cx="2992363" cy="21644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8" y="1692750"/>
            <a:ext cx="3414129" cy="22410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ÐÐ°ÑÑÐ¸Ð½ÐºÐ¸ Ð¿Ð¾ Ð·Ð°Ð¿ÑÐ¾ÑÑ ÐºÐ²ÑÑ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8454">
            <a:off x="2746939" y="2301177"/>
            <a:ext cx="2919913" cy="1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ÐÐ°ÑÑÐ¸Ð½ÐºÐ¸ Ð¿Ð¾ Ð·Ð°Ð¿ÑÐ¾ÑÑ ÑÑÑÐ²ÑÑÑ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757" y="4040983"/>
            <a:ext cx="2395438" cy="2402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95" y="4336199"/>
            <a:ext cx="3012902" cy="2107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6" descr="ÐÐ°ÑÑÐ¸Ð½ÐºÐ¸ Ð¿Ð¾ Ð·Ð°Ð¿ÑÐ¾ÑÑ ÑÑÑÐ²ÑÑÑ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11" y="2298975"/>
            <a:ext cx="3126786" cy="1884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983289" y="1255836"/>
            <a:ext cx="1027975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Роздивіться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і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поясніть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, яку </a:t>
            </a:r>
            <a:r>
              <a:rPr lang="ru-RU" sz="2800" b="1" dirty="0">
                <a:solidFill>
                  <a:srgbClr val="FF0000"/>
                </a:solidFill>
              </a:rPr>
              <a:t>різноманітність форм і забарвлення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виявляють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квітки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9463" y="494643"/>
            <a:ext cx="1028357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Різноманітність квіткових рослин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6268" y="4639838"/>
            <a:ext cx="1441242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Квітки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8055" y="3418147"/>
            <a:ext cx="1691695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Суцвіття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6009" y="2728943"/>
            <a:ext cx="308313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7487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ÑÐ±Ð»Ñ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0628">
            <a:off x="608168" y="2454821"/>
            <a:ext cx="2661668" cy="1765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ÐÐ°ÑÑÐ¸Ð½ÐºÐ¸ Ð¿Ð¾ Ð·Ð°Ð¿ÑÐ¾ÑÑ Ð¾Ð³ÑÑÐ¾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3" y="4545907"/>
            <a:ext cx="2486416" cy="1676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ÐÐ°ÑÑÐ¸Ð½ÐºÐ¸ Ð¿Ð¾ Ð·Ð°Ð¿ÑÐ¾ÑÑ Ð¿Ð¾Ð»ÑÐ½Ð¸Ñ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832">
            <a:off x="3281344" y="3498041"/>
            <a:ext cx="2095703" cy="1445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979463" y="1205179"/>
            <a:ext cx="8294112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Роздивіться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і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поясніть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, яку </a:t>
            </a:r>
            <a:r>
              <a:rPr lang="ru-RU" sz="2800" b="1" dirty="0">
                <a:solidFill>
                  <a:srgbClr val="FF0000"/>
                </a:solidFill>
              </a:rPr>
              <a:t>різноманітність форм і забарвлення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виявляють </a:t>
            </a:r>
            <a:r>
              <a:rPr lang="ru-RU" sz="2800" b="1" dirty="0">
                <a:solidFill>
                  <a:srgbClr val="FF0000"/>
                </a:solidFill>
              </a:rPr>
              <a:t>плоди та насіння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9463" y="494643"/>
            <a:ext cx="1028357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Різноманітність плодів і насіння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60952" y="2407731"/>
            <a:ext cx="1898817" cy="10947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Соковиті плоди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80" y="2955112"/>
            <a:ext cx="2477623" cy="1813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4" descr="ÐÐ°ÑÑÐ¸Ð½ÐºÐ¸ Ð¿Ð¾ Ð·Ð°Ð¿ÑÐ¾ÑÑ Ð¿Ð»Ð¾Ð´Ð¸ Ð°ÐºÐ°ÑÑÑ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631">
            <a:off x="9081933" y="4709291"/>
            <a:ext cx="2359533" cy="176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6277">
            <a:off x="5790176" y="4672806"/>
            <a:ext cx="2326837" cy="1584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6620719" y="2065281"/>
            <a:ext cx="1579325" cy="10947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Сухі плоди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363">
            <a:off x="9466044" y="1326195"/>
            <a:ext cx="2046741" cy="1823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7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271" y="1363433"/>
            <a:ext cx="3165916" cy="21067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39623" y="1173900"/>
            <a:ext cx="6564576" cy="248578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У природі все не </a:t>
            </a:r>
            <a:r>
              <a:rPr lang="ru-RU" sz="2800" b="1" dirty="0" err="1"/>
              <a:t>випадково</a:t>
            </a:r>
            <a:r>
              <a:rPr lang="ru-RU" sz="2800" b="1" dirty="0"/>
              <a:t>. </a:t>
            </a:r>
            <a:r>
              <a:rPr lang="ru-RU" sz="2800" b="1" dirty="0" err="1"/>
              <a:t>Поява</a:t>
            </a:r>
            <a:r>
              <a:rPr lang="ru-RU" sz="2800" b="1" dirty="0"/>
              <a:t> квіт</a:t>
            </a:r>
            <a:r>
              <a:rPr lang="ru-RU" sz="2800" b="1" dirty="0">
                <a:solidFill>
                  <a:srgbClr val="FFFF00"/>
                </a:solidFill>
              </a:rPr>
              <a:t>о</a:t>
            </a:r>
            <a:r>
              <a:rPr lang="ru-RU" sz="2800" b="1" dirty="0"/>
              <a:t>к у </a:t>
            </a:r>
            <a:r>
              <a:rPr lang="ru-RU" sz="2800" b="1" dirty="0" smtClean="0"/>
              <a:t>рослин </a:t>
            </a:r>
            <a:r>
              <a:rPr lang="ru-RU" sz="2800" b="1" dirty="0"/>
              <a:t>— не </a:t>
            </a:r>
            <a:r>
              <a:rPr lang="ru-RU" sz="2800" b="1" dirty="0" err="1"/>
              <a:t>примха</a:t>
            </a:r>
            <a:r>
              <a:rPr lang="ru-RU" sz="2800" b="1" dirty="0"/>
              <a:t>. Це </a:t>
            </a:r>
            <a:r>
              <a:rPr lang="ru-RU" sz="2800" b="1" dirty="0" err="1"/>
              <a:t>вдале</a:t>
            </a:r>
            <a:r>
              <a:rPr lang="ru-RU" sz="2800" b="1" dirty="0"/>
              <a:t> пристосування, щоб </a:t>
            </a:r>
            <a:r>
              <a:rPr lang="ru-RU" sz="2800" b="1" dirty="0" err="1"/>
              <a:t>приваблювати</a:t>
            </a:r>
            <a:r>
              <a:rPr lang="ru-RU" sz="2800" b="1" dirty="0"/>
              <a:t> комах. Комахи </a:t>
            </a:r>
            <a:r>
              <a:rPr lang="ru-RU" sz="2800" b="1" dirty="0" err="1"/>
              <a:t>запилюють</a:t>
            </a:r>
            <a:r>
              <a:rPr lang="ru-RU" sz="2800" b="1" dirty="0"/>
              <a:t> квітк</a:t>
            </a:r>
            <a:r>
              <a:rPr lang="ru-RU" sz="2800" b="1" dirty="0">
                <a:solidFill>
                  <a:srgbClr val="FFFF00"/>
                </a:solidFill>
              </a:rPr>
              <a:t>и</a:t>
            </a:r>
            <a:r>
              <a:rPr lang="ru-RU" sz="2800" b="1" dirty="0"/>
              <a:t> — </a:t>
            </a:r>
            <a:r>
              <a:rPr lang="ru-RU" sz="2800" b="1" dirty="0" err="1"/>
              <a:t>переносять</a:t>
            </a:r>
            <a:r>
              <a:rPr lang="ru-RU" sz="2800" b="1" dirty="0"/>
              <a:t> пилок з </a:t>
            </a:r>
            <a:r>
              <a:rPr lang="ru-RU" sz="2800" b="1" dirty="0" err="1"/>
              <a:t>однієї</a:t>
            </a:r>
            <a:r>
              <a:rPr lang="ru-RU" sz="2800" b="1" dirty="0"/>
              <a:t> на </a:t>
            </a:r>
            <a:r>
              <a:rPr lang="ru-RU" sz="2800" b="1" dirty="0" err="1"/>
              <a:t>іншу</a:t>
            </a:r>
            <a:r>
              <a:rPr lang="ru-RU" sz="2800" b="1" dirty="0"/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9463" y="494643"/>
            <a:ext cx="1028357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Важливо знати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Помічники в саду і городі: комахи, тварини і птахи - магазин аграрной и  сельскохозяйственной продукции Sad-Ogorod.in.u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t="13313" r="-313" b="1565"/>
          <a:stretch/>
        </p:blipFill>
        <p:spPr bwMode="auto">
          <a:xfrm>
            <a:off x="1039623" y="3789834"/>
            <a:ext cx="2532128" cy="2288067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уха мармеладна, красики та підсрібники: найчисельніші комахи заповідника  &quot;Медобори&quot;, мухи — Суспільне Тернопі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99" y="3817573"/>
            <a:ext cx="3498230" cy="2330685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6" descr="Цікаві випадки участі тварин в запиленні росли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3817573"/>
            <a:ext cx="3657674" cy="2260328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ÐÐ°ÑÑÐ¸Ð½ÐºÐ¸ Ð¿Ð¾ Ð·Ð°Ð¿ÑÐ¾ÑÑ Ð¾Ð´Ð½Ð¾ÑÑÑÐ½Ñ ÐºÐ²ÑÑÐºÐ¾Ð²Ñ ÑÐ¾ÑÐ»Ð¸Ð½Ð¸ Ð°Ð¹ÑÑÑ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47" y="1449573"/>
            <a:ext cx="3047161" cy="1886729"/>
          </a:xfrm>
          <a:prstGeom prst="round2DiagRect">
            <a:avLst>
              <a:gd name="adj1" fmla="val 16667"/>
              <a:gd name="adj2" fmla="val 3809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9463" y="1269554"/>
            <a:ext cx="676875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 smtClean="0"/>
              <a:t>Утім</a:t>
            </a:r>
            <a:r>
              <a:rPr lang="ru-RU" sz="2800" b="1" dirty="0"/>
              <a:t>, </a:t>
            </a:r>
            <a:r>
              <a:rPr lang="ru-RU" sz="2800" b="1" dirty="0" err="1"/>
              <a:t>досить</a:t>
            </a:r>
            <a:r>
              <a:rPr lang="ru-RU" sz="2800" b="1" dirty="0"/>
              <a:t> </a:t>
            </a:r>
            <a:r>
              <a:rPr lang="ru-RU" sz="2800" b="1" dirty="0" smtClean="0"/>
              <a:t>часто </a:t>
            </a:r>
            <a:r>
              <a:rPr lang="ru-RU" sz="2800" b="1" dirty="0"/>
              <a:t>квітки бувають </a:t>
            </a:r>
            <a:r>
              <a:rPr lang="ru-RU" sz="2800" b="1" dirty="0" err="1"/>
              <a:t>малопомітними</a:t>
            </a:r>
            <a:r>
              <a:rPr lang="ru-RU" sz="2800" b="1" dirty="0"/>
              <a:t> й </a:t>
            </a:r>
            <a:r>
              <a:rPr lang="ru-RU" sz="2800" b="1" dirty="0" err="1"/>
              <a:t>непоказними</a:t>
            </a:r>
            <a:r>
              <a:rPr lang="ru-RU" sz="2800" b="1" dirty="0"/>
              <a:t>. У </a:t>
            </a:r>
            <a:r>
              <a:rPr lang="ru-RU" sz="2800" b="1" dirty="0" err="1"/>
              <a:t>квітках</a:t>
            </a:r>
            <a:r>
              <a:rPr lang="ru-RU" sz="2800" b="1" dirty="0"/>
              <a:t> головне не забарвлення — комахи </a:t>
            </a:r>
            <a:r>
              <a:rPr lang="ru-RU" sz="2800" b="1" dirty="0" err="1" smtClean="0"/>
              <a:t>цінують</a:t>
            </a:r>
            <a:r>
              <a:rPr lang="ru-RU" sz="2800" b="1" dirty="0" smtClean="0"/>
              <a:t> </a:t>
            </a:r>
            <a:r>
              <a:rPr lang="ru-RU" sz="2800" b="1" dirty="0" err="1"/>
              <a:t>смачний</a:t>
            </a:r>
            <a:r>
              <a:rPr lang="ru-RU" sz="2800" b="1" dirty="0"/>
              <a:t> нектар і пилок. Унаслідок </a:t>
            </a:r>
            <a:r>
              <a:rPr lang="ru-RU" sz="2800" b="1" dirty="0" err="1"/>
              <a:t>запилення</a:t>
            </a:r>
            <a:r>
              <a:rPr lang="ru-RU" sz="2800" b="1" dirty="0"/>
              <a:t> утворюються плоди з </a:t>
            </a:r>
            <a:r>
              <a:rPr lang="ru-RU" sz="2800" b="1" dirty="0" err="1" smtClean="0"/>
              <a:t>насінням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9463" y="494643"/>
            <a:ext cx="1028357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Важливо знати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Як зробити підживлення з чорнобривців: від хвороб, шкідників та для  багатого врожаю. Читайте на UKR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4034422"/>
            <a:ext cx="3382433" cy="2244469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Bee friendly Plants... - Great Comp Garde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7" b="11015"/>
          <a:stretch/>
        </p:blipFill>
        <p:spPr bwMode="auto">
          <a:xfrm>
            <a:off x="5268059" y="3947210"/>
            <a:ext cx="2073820" cy="2304000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ослини додають до нектару кофеїн для обману бджіл - вчені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2" r="12494"/>
          <a:stretch/>
        </p:blipFill>
        <p:spPr bwMode="auto">
          <a:xfrm>
            <a:off x="8158652" y="3947210"/>
            <a:ext cx="2924755" cy="2273879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36471" y="1297541"/>
            <a:ext cx="10737838" cy="93610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Якщо названа ознака належить живим організмам – робимо тулубом нахили вперед-назад. Якщо не належить – повертаємо тулубом вліво-вправо.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447" y="494643"/>
            <a:ext cx="10339887" cy="77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795179" y="4881904"/>
            <a:ext cx="2537915" cy="1517644"/>
          </a:xfrm>
          <a:prstGeom prst="cloud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Ростуть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5299942" y="2061642"/>
            <a:ext cx="3528391" cy="151764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Рухаються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1123479" y="3751289"/>
            <a:ext cx="3078341" cy="1664513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  <a:cs typeface="Times New Roman" pitchFamily="18" charset="0"/>
              </a:rPr>
              <a:t>Розмно</a:t>
            </a:r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-жуються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248508" y="3494982"/>
            <a:ext cx="2462905" cy="1517644"/>
          </a:xfrm>
          <a:prstGeom prst="cloud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Світять 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7108525" y="3357786"/>
            <a:ext cx="3015953" cy="1517644"/>
          </a:xfrm>
          <a:prstGeom prst="cloud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Гріються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3204924" y="4987202"/>
            <a:ext cx="2610657" cy="151764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мріють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1825188" y="2233645"/>
            <a:ext cx="3600400" cy="151764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Живляться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8" grpId="0" animBg="1"/>
      <p:bldP spid="14" grpId="0" animBg="1"/>
      <p:bldP spid="1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79869" y="1697519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702338" y="4620537"/>
            <a:ext cx="4630416" cy="14119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Наведи приклади тих, які </a:t>
            </a:r>
            <a:r>
              <a:rPr lang="ru-RU" sz="2800" b="1" dirty="0" err="1"/>
              <a:t>ростуть</a:t>
            </a:r>
            <a:r>
              <a:rPr lang="ru-RU" sz="2800" b="1" dirty="0"/>
              <a:t> у твоєму </a:t>
            </a:r>
            <a:r>
              <a:rPr lang="ru-RU" sz="2800" b="1" dirty="0" err="1"/>
              <a:t>рідному</a:t>
            </a:r>
            <a:r>
              <a:rPr lang="ru-RU" sz="2800" b="1" dirty="0"/>
              <a:t> </a:t>
            </a:r>
            <a:r>
              <a:rPr lang="ru-RU" sz="2800" b="1" dirty="0" err="1"/>
              <a:t>краї</a:t>
            </a:r>
            <a:r>
              <a:rPr lang="ru-RU" sz="2800" b="1" dirty="0"/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72874" y="4620536"/>
            <a:ext cx="4607670" cy="13849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Якими</a:t>
            </a:r>
            <a:r>
              <a:rPr lang="ru-RU" sz="2800" b="1" dirty="0"/>
              <a:t> </a:t>
            </a:r>
            <a:r>
              <a:rPr lang="ru-RU" sz="2800" b="1" dirty="0" err="1"/>
              <a:t>життєвими</a:t>
            </a:r>
            <a:r>
              <a:rPr lang="ru-RU" sz="2800" b="1" dirty="0"/>
              <a:t> формами </a:t>
            </a:r>
            <a:r>
              <a:rPr lang="ru-RU" sz="2800" b="1" dirty="0" err="1"/>
              <a:t>представлені</a:t>
            </a:r>
            <a:r>
              <a:rPr lang="ru-RU" sz="2800" b="1" dirty="0"/>
              <a:t> квіткові рослини?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57855" y="4740082"/>
            <a:ext cx="4712899" cy="9885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рослини називають </a:t>
            </a:r>
            <a:r>
              <a:rPr lang="ru-RU" sz="2800" b="1" dirty="0" err="1"/>
              <a:t>квітковими</a:t>
            </a:r>
            <a:r>
              <a:rPr lang="ru-RU" sz="2800" b="1" dirty="0"/>
              <a:t>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037091" y="3141762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0" y="997624"/>
            <a:ext cx="2439047" cy="2662183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7495" y="5590034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3399" y="441278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0023 C 0.00026 -0.00764 0.00052 -0.01527 0.00104 -0.02268 C 0.00117 -0.02523 0.00195 -0.02754 0.00208 -0.03009 C 0.00261 -0.04259 0.00247 -0.05532 0.00313 -0.06759 C 0.00365 -0.07777 0.0043 -0.08773 0.00521 -0.09768 C 0.0056 -0.10139 0.00586 -0.10532 0.00625 -0.10902 C 0.0069 -0.11342 0.00768 -0.11782 0.00833 -0.12222 C 0.00768 -0.13727 0.00742 -0.15231 0.00625 -0.16713 C 0.00599 -0.1706 0.00469 -0.17338 0.00417 -0.17662 C 0.00065 -0.19907 0.00625 -0.17662 -8.33333E-7 -0.19907 C -0.00221 -0.21875 0.00065 -0.19815 -0.0043 -0.21782 C -0.00482 -0.22014 -0.00482 -0.22291 -0.00534 -0.22546 C -0.00599 -0.2287 -0.0069 -0.23148 -0.00742 -0.23472 C -0.00794 -0.23796 -0.00794 -0.2412 -0.00846 -0.24421 C -0.00898 -0.24676 -0.01003 -0.24907 -0.01068 -0.25162 C -0.01432 -0.26643 -0.01068 -0.25648 -0.01693 -0.27037 C -0.01771 -0.2743 -0.01797 -0.27824 -0.01901 -0.28171 C -0.02005 -0.28495 -0.02825 -0.3074 -0.03073 -0.31365 C -0.03242 -0.31805 -0.03463 -0.32199 -0.03594 -0.32685 C -0.03698 -0.33055 -0.03815 -0.33426 -0.03919 -0.33796 C -0.04023 -0.34236 -0.04075 -0.34722 -0.04232 -0.35115 C -0.05143 -0.37546 -0.04401 -0.34629 -0.05182 -0.3699 C -0.05312 -0.37407 -0.05364 -0.37893 -0.05495 -0.3831 C -0.05612 -0.38657 -0.05794 -0.38912 -0.05924 -0.39259 C -0.06211 -0.39977 -0.06536 -0.40694 -0.06771 -0.41504 C -0.07031 -0.42453 -0.0737 -0.43703 -0.07721 -0.44514 C -0.07969 -0.45069 -0.08255 -0.45578 -0.0845 -0.46203 C -0.08568 -0.46504 -0.08672 -0.46805 -0.08776 -0.47129 C -0.09154 -0.48356 -0.0918 -0.48842 -0.09726 -0.50139 C -0.10417 -0.51782 -0.09583 -0.49884 -0.10573 -0.51828 C -0.10716 -0.52129 -0.10833 -0.52477 -0.10989 -0.52777 C -0.11146 -0.53055 -0.11354 -0.5324 -0.11523 -0.53518 C -0.11667 -0.5375 -0.11784 -0.54051 -0.1194 -0.54259 C -0.12109 -0.5449 -0.12669 -0.55046 -0.12891 -0.55208 C -0.13437 -0.55625 -0.1401 -0.56018 -0.14583 -0.56342 C -0.14726 -0.56412 -0.1487 -0.56435 -0.15 -0.56527 C -0.1543 -0.56759 -0.15833 -0.57106 -0.16276 -0.57268 L -0.17747 -0.57824 C -0.18737 -0.57777 -0.19726 -0.57801 -0.20716 -0.57639 C -0.20898 -0.57615 -0.21055 -0.57361 -0.21237 -0.57268 C -0.21406 -0.57176 -0.21588 -0.57176 -0.21771 -0.57083 C -0.22825 -0.56574 -0.21979 -0.56805 -0.23138 -0.56342 C -0.23359 -0.5625 -0.23568 -0.56203 -0.23789 -0.56157 C -0.24284 -0.55787 -0.24479 -0.55602 -0.25039 -0.55393 C -0.25286 -0.55301 -0.25534 -0.55301 -0.25781 -0.55208 C -0.26276 -0.55 -0.26758 -0.54583 -0.27253 -0.54467 C -0.275 -0.54398 -0.2776 -0.54375 -0.27995 -0.54259 C -0.28503 -0.54051 -0.28971 -0.53657 -0.29479 -0.53518 C -0.29726 -0.53449 -0.29974 -0.53426 -0.30221 -0.53333 C -0.31614 -0.52801 -0.30325 -0.53148 -0.31588 -0.52569 C -0.32083 -0.52361 -0.32578 -0.52222 -0.33073 -0.52014 C -0.33815 -0.51713 -0.34557 -0.51412 -0.35286 -0.51088 C -0.37357 -0.50092 -0.35937 -0.50555 -0.37825 -0.49768 C -0.38177 -0.49606 -0.38529 -0.49537 -0.3888 -0.49398 C -0.40638 -0.48611 -0.3862 -0.49421 -0.39935 -0.48634 C -0.4013 -0.48518 -0.40937 -0.48333 -0.41094 -0.48264 C -0.42318 -0.47777 -0.40117 -0.48426 -0.4194 -0.47893 C -0.42187 -0.47824 -0.42435 -0.47777 -0.42682 -0.47708 C -0.42969 -0.47592 -0.43242 -0.47407 -0.43529 -0.47315 C -0.4401 -0.47152 -0.44518 -0.47106 -0.45 -0.46944 C -0.45325 -0.46852 -0.45638 -0.46666 -0.4595 -0.46574 C -0.46706 -0.46342 -0.48229 -0.46227 -0.48802 -0.46203 L -0.51979 -0.46018 C -0.52122 -0.45764 -0.52266 -0.45532 -0.52396 -0.45254 C -0.52604 -0.44838 -0.5263 -0.44629 -0.52721 -0.4412 C -0.5276 -0.43889 -0.52812 -0.43634 -0.52825 -0.43379 C -0.52838 -0.43009 -0.52825 -0.42639 -0.52825 -0.42245 L -0.52825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3 -0.02963 L 0.02853 -0.0294 C 0.02893 -0.03518 0.02919 -0.04074 0.02958 -0.04653 C 0.02984 -0.04907 0.03036 -0.05139 0.03075 -0.05393 C 0.03166 -0.06134 0.03231 -0.06898 0.03283 -0.07639 C 0.03322 -0.08403 0.03322 -0.09143 0.03388 -0.09907 C 0.03557 -0.11852 0.03883 -0.11366 0.04234 -0.13842 C 0.04273 -0.14097 0.043 -0.14352 0.04339 -0.14583 C 0.04404 -0.14977 0.04495 -0.15324 0.04547 -0.15717 C 0.04716 -0.16944 0.04769 -0.17708 0.04873 -0.18912 C 0.0486 -0.19213 0.04847 -0.22014 0.04651 -0.23032 C 0.04599 -0.2331 0.04508 -0.23541 0.04443 -0.23796 C 0.04339 -0.24745 0.04247 -0.2581 0.03909 -0.2662 C 0.03804 -0.26852 0.03687 -0.27083 0.03596 -0.27361 C 0.03388 -0.27986 0.03231 -0.28842 0.02958 -0.29421 C 0.02775 -0.29838 0.02528 -0.30162 0.02332 -0.30555 C 0.01994 -0.31227 0.01694 -0.31921 0.01381 -0.32616 C 0.01381 -0.32592 0.00535 -0.34491 0.00535 -0.34467 C 0.00183 -0.35116 -0.00143 -0.3581 -0.00521 -0.36366 C -0.00951 -0.36991 -0.01341 -0.37685 -0.01797 -0.38241 C -0.02032 -0.38565 -0.02292 -0.38866 -0.02527 -0.3919 C -0.02787 -0.39537 -0.03009 -0.39977 -0.0327 -0.40324 C -0.03752 -0.40972 -0.04286 -0.41504 -0.04755 -0.42199 C -0.05172 -0.42824 -0.05536 -0.43426 -0.06018 -0.43889 C -0.06253 -0.4412 -0.06526 -0.44213 -0.06761 -0.44444 C -0.06982 -0.44653 -0.07165 -0.44977 -0.07386 -0.45208 C -0.07634 -0.45416 -0.07907 -0.45509 -0.08129 -0.45764 C -0.08363 -0.46018 -0.0852 -0.46481 -0.08767 -0.4669 C -0.09171 -0.4706 -0.09614 -0.47199 -0.10031 -0.47453 C -0.10252 -0.47569 -0.10461 -0.47708 -0.10669 -0.47824 C -0.10917 -0.47963 -0.11164 -0.48055 -0.11412 -0.48194 C -0.11659 -0.48356 -0.11894 -0.48634 -0.12141 -0.48773 C -0.12428 -0.48889 -0.12702 -0.48889 -0.12975 -0.48958 C -0.13913 -0.49583 -0.13848 -0.4956 -0.14877 -0.50069 C -0.15164 -0.50208 -0.15437 -0.5037 -0.15724 -0.50463 C -0.16011 -0.50555 -0.16297 -0.50532 -0.16571 -0.50648 C -0.17821 -0.51111 -0.18186 -0.51458 -0.1932 -0.51759 C -0.19671 -0.51875 -0.20023 -0.51898 -0.20375 -0.51967 L -0.21326 -0.52338 C -0.21899 -0.52569 -0.22446 -0.5294 -0.23019 -0.53078 C -0.24348 -0.53426 -0.23567 -0.53241 -0.2556 -0.53449 C -0.26511 -0.53426 -0.30393 -0.53426 -0.32217 -0.53078 C -0.32712 -0.52986 -0.33207 -0.52847 -0.33689 -0.52708 C -0.34119 -0.52592 -0.34536 -0.52384 -0.34966 -0.52338 L -0.36334 -0.52153 L -0.36972 -0.51967 C -0.37219 -0.51898 -0.37467 -0.51875 -0.37702 -0.51759 C -0.39421 -0.51065 -0.36907 -0.51643 -0.39382 -0.51203 C -0.39525 -0.51134 -0.39669 -0.51065 -0.39812 -0.51018 C -0.39981 -0.50949 -0.40164 -0.50926 -0.40333 -0.50833 C -0.40659 -0.50671 -0.40971 -0.5044 -0.41284 -0.50278 C -0.42274 -0.49768 -0.41466 -0.50578 -0.42873 -0.49328 C -0.44515 -0.4787 -0.43811 -0.48217 -0.4488 -0.47824 C -0.45023 -0.47708 -0.45166 -0.47569 -0.4531 -0.47453 C -0.45479 -0.47315 -0.45661 -0.47222 -0.45831 -0.47083 C -0.46743 -0.46273 -0.45961 -0.46666 -0.46886 -0.46319 C -0.47316 -0.45833 -0.47707 -0.45231 -0.48163 -0.44815 C -0.48306 -0.44699 -0.48449 -0.44583 -0.4858 -0.44444 C -0.48801 -0.44213 -0.49009 -0.43958 -0.49218 -0.43703 C -0.49322 -0.43565 -0.49426 -0.43449 -0.49531 -0.4331 C -0.49674 -0.43125 -0.49817 -0.4294 -0.4996 -0.42754 C -0.51042 -0.41389 -0.49309 -0.43657 -0.5069 -0.41828 C -0.50872 -0.41319 -0.51042 -0.4081 -0.51224 -0.40324 C -0.51315 -0.40046 -0.51433 -0.39815 -0.51537 -0.3956 C -0.51758 -0.39028 -0.52032 -0.38217 -0.52175 -0.37685 C -0.52253 -0.37384 -0.52318 -0.3706 -0.52384 -0.36759 C -0.52462 -0.35995 -0.5267 -0.35254 -0.52592 -0.34491 C -0.52449 -0.3294 -0.52488 -0.33078 -0.52175 -0.31111 C -0.5211 -0.30741 -0.52032 -0.3037 -0.51967 -0.3 C -0.51928 -0.29745 -0.51928 -0.29467 -0.51863 -0.29236 C -0.51732 -0.28819 -0.51328 -0.27731 -0.5112 -0.27176 C -0.51042 -0.26991 -0.50951 -0.26828 -0.50912 -0.2662 C -0.50638 -0.2544 -0.50742 -0.25995 -0.50586 -0.2493 C -0.50377 -0.20856 -0.50612 -0.24166 -0.50377 -0.22106 C -0.50338 -0.21736 -0.50338 -0.21342 -0.50273 -0.20972 C -0.50156 -0.20324 -0.50078 -0.19629 -0.49856 -0.19097 C -0.49739 -0.18842 -0.49648 -0.18588 -0.49531 -0.18356 C -0.49296 -0.17893 -0.49036 -0.17477 -0.48788 -0.17037 L -0.48788 -0.17014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9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2616 L 0.05547 -0.02593 C 0.05547 -0.02894 0.05716 -0.09352 0.05755 -0.09931 C 0.05794 -0.10509 0.05911 -0.11065 0.05963 -0.11621 C 0.06015 -0.12176 0.06015 -0.12755 0.06067 -0.1331 C 0.06211 -0.14815 0.06328 -0.15232 0.06601 -0.1669 C 0.06757 -0.18588 0.0681 -0.18727 0.06601 -0.21204 C 0.06536 -0.21898 0.05976 -0.2419 0.05859 -0.24769 C 0.05742 -0.25324 0.05651 -0.25903 0.05547 -0.26458 C 0.05442 -0.26968 0.05325 -0.27454 0.05221 -0.27963 C 0.05117 -0.28519 0.05013 -0.29074 0.04908 -0.29653 C 0.04804 -0.30278 0.04752 -0.30926 0.04596 -0.31528 C 0.04362 -0.32454 0.03958 -0.33218 0.0375 -0.34167 C 0.03672 -0.34468 0.03645 -0.34815 0.03541 -0.35093 C 0.03216 -0.35903 0.02838 -0.36597 0.02474 -0.37361 C 0.02265 -0.37801 0.02109 -0.3831 0.01849 -0.38658 C 0.00872 -0.39954 0.01992 -0.38426 0.01002 -0.39977 C 0.00833 -0.40255 0.00638 -0.40463 0.00468 -0.40741 C 0.00286 -0.41019 0.0013 -0.41366 -0.00052 -0.41667 C -0.00222 -0.41945 -0.00417 -0.42153 -0.00586 -0.42431 C -0.00769 -0.42708 -0.00912 -0.43102 -0.01107 -0.43357 C -0.01407 -0.43727 -0.01732 -0.44028 -0.02058 -0.44306 C -0.03855 -0.4581 -0.02852 -0.44699 -0.04805 -0.46181 C -0.05 -0.4632 -0.05144 -0.46621 -0.05339 -0.46736 C -0.05782 -0.47014 -0.06263 -0.47083 -0.06706 -0.47292 C -0.06927 -0.47408 -0.07123 -0.47593 -0.07344 -0.47685 C -0.07592 -0.47778 -0.07839 -0.47778 -0.08086 -0.47871 C -0.09493 -0.48403 -0.0819 -0.48056 -0.09453 -0.48611 C -0.09662 -0.48704 -0.09883 -0.4875 -0.10092 -0.48796 C -0.1086 -0.49491 -0.10157 -0.48958 -0.1125 -0.49375 C -0.12383 -0.49792 -0.12813 -0.50139 -0.13789 -0.50301 C -0.15183 -0.50533 -0.16641 -0.50579 -0.18021 -0.50671 C -0.18933 -0.50625 -0.19844 -0.50602 -0.20769 -0.50486 C -0.21641 -0.50394 -0.21875 -0.5 -0.22878 -0.49746 C -0.2336 -0.49607 -0.23868 -0.4963 -0.24349 -0.4956 C -0.24844 -0.49421 -0.25352 -0.49352 -0.25834 -0.4919 C -0.26407 -0.48982 -0.26953 -0.48565 -0.27526 -0.48426 C -0.278 -0.48357 -0.28086 -0.48333 -0.28373 -0.48241 C -0.2918 -0.48009 -0.29987 -0.47708 -0.30795 -0.475 C -0.31185 -0.47384 -0.31576 -0.47361 -0.31967 -0.47292 C -0.32461 -0.46945 -0.32578 -0.46852 -0.33125 -0.46551 C -0.33269 -0.46482 -0.33412 -0.46435 -0.33542 -0.46366 C -0.33763 -0.4625 -0.33959 -0.46088 -0.3418 -0.45996 C -0.34388 -0.45903 -0.3461 -0.45903 -0.34818 -0.4581 C -0.35352 -0.45533 -0.35873 -0.45162 -0.36394 -0.44861 C -0.37631 -0.44167 -0.36823 -0.44838 -0.38412 -0.43542 C -0.38868 -0.43171 -0.40131 -0.42037 -0.40521 -0.41482 C -0.4069 -0.41227 -0.4086 -0.40972 -0.41042 -0.40741 C -0.41394 -0.40278 -0.41771 -0.39908 -0.4211 -0.39421 C -0.42826 -0.38333 -0.4362 -0.37361 -0.44219 -0.36042 C -0.44558 -0.35278 -0.44662 -0.34977 -0.45065 -0.34352 C -0.46289 -0.32408 -0.44948 -0.34746 -0.46016 -0.32847 C -0.46315 -0.31574 -0.47097 -0.28357 -0.47175 -0.27778 C -0.4724 -0.27199 -0.47305 -0.26644 -0.47383 -0.26088 C -0.47526 -0.2507 -0.47657 -0.24074 -0.47813 -0.23079 C -0.47904 -0.225 -0.48021 -0.21945 -0.48125 -0.21389 L -0.4823 -0.20833 C -0.48269 -0.2044 -0.48321 -0.2007 -0.48334 -0.19699 C -0.48425 -0.18264 -0.48542 -0.15371 -0.48542 -0.15347 C -0.48451 -0.11644 -0.48542 -0.12338 -0.48334 -0.09931 C -0.48308 -0.0956 -0.48282 -0.09167 -0.4823 -0.08796 C -0.48112 -0.07847 -0.47904 -0.06898 -0.47709 -0.05996 C -0.475 -0.05116 -0.47305 -0.04213 -0.47071 -0.03357 C -0.46771 -0.02315 -0.46693 -0.01968 -0.46328 -0.00926 C -0.45977 0.00092 -0.4569 0.00717 -0.45274 0.01713 C -0.4517 0.01967 -0.45026 0.02176 -0.44961 0.02454 C -0.44883 0.02778 -0.44844 0.03125 -0.4474 0.03403 C -0.44636 0.03704 -0.4444 0.03866 -0.44323 0.04143 C -0.43789 0.05417 -0.44453 0.04491 -0.43789 0.05278 C -0.43659 0.05648 -0.43529 0.06042 -0.43373 0.06412 C -0.42982 0.07338 -0.43151 0.06898 -0.42839 0.07708 C -0.42605 0.09028 -0.42631 0.08449 -0.42631 0.09421 L -0.42631 0.09444 " pathEditMode="relative" rAng="0" ptsTypes="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3 клас\04 ЯДС\Грущинська\4 Рослини\№050 Квіткові рослини\2025-12-26_2252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" b="-1087"/>
          <a:stretch/>
        </p:blipFill>
        <p:spPr bwMode="auto">
          <a:xfrm>
            <a:off x="3652401" y="3982724"/>
            <a:ext cx="7798585" cy="20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3 клас\04 ЯДС\Грущинська\4 Рослини\№050 Квіткові рослини\2025-12-26_2251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72" b="1535"/>
          <a:stretch/>
        </p:blipFill>
        <p:spPr bwMode="auto">
          <a:xfrm>
            <a:off x="3665441" y="1426724"/>
            <a:ext cx="7812000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51471" y="489659"/>
            <a:ext cx="10009112" cy="8643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734051"/>
            <a:ext cx="1051470" cy="1125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1-2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1" y="2925738"/>
            <a:ext cx="4847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0000"/>
                </a:solidFill>
              </a:rPr>
              <a:t>один дерев’янистий стовбур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80687" y="3982724"/>
            <a:ext cx="5022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0000"/>
                </a:solidFill>
              </a:rPr>
              <a:t>кілька дерев’янистих стовбурів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25894" y="5016442"/>
            <a:ext cx="5077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>
                <a:solidFill>
                  <a:srgbClr val="FF0000"/>
                </a:solidFill>
              </a:rPr>
              <a:t>кілька </a:t>
            </a:r>
            <a:r>
              <a:rPr lang="uk-UA" altLang="ru-RU" sz="2800" b="1" dirty="0" smtClean="0">
                <a:solidFill>
                  <a:srgbClr val="FF0000"/>
                </a:solidFill>
              </a:rPr>
              <a:t>соковитих стебел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pic>
        <p:nvPicPr>
          <p:cNvPr id="1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1" y="3695845"/>
            <a:ext cx="2774947" cy="18499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8" descr="ÐÐ°ÑÑÐ¸Ð½ÐºÐ¸ Ð¿Ð¾ Ð·Ð°Ð¿ÑÐ¾ÑÑ Ð¿Ð»Ð¾Ð´Ð¾Ð²Ñ Ð´ÐµÑÐµÐ²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1615664"/>
            <a:ext cx="2693656" cy="18332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укавички лижні на 10 - 11 - 12 - 13 - 14 років для дівчаток (арт.  20-12-27) червоний - купити за найвигіднішою ціною в Україні від компанії  &quot;Інтернет магазин &quot;Товарофф&quot;&quot; - 5852253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196" y="1284469"/>
            <a:ext cx="2496779" cy="187423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rillpro 1 Пара важких садових рукавичок Thorn Proof Шкіряні робочі  рукавички водонепроникні Тонкий армований rigger Міцна гнучка теплоізоляція  купити недорого — ціна, безкоштовна доставка, реальні відгуки з фото — J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6" y="2270752"/>
            <a:ext cx="2294100" cy="184746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36804" y="1167069"/>
            <a:ext cx="8067123" cy="5108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</a:rPr>
              <a:t>Подумай, яка пара рукавичок подобається тобі найбільше</a:t>
            </a:r>
            <a:r>
              <a:rPr lang="uk-UA" sz="2400" dirty="0">
                <a:solidFill>
                  <a:schemeClr val="accent3">
                    <a:lumMod val="75000"/>
                  </a:schemeClr>
                </a:solidFill>
              </a:rPr>
              <a:t>? 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6" descr="КОНСПЕКТ ЗАНЯТТЯ з малювання для дітей середнього дошкільного віку  «Рукавичк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55" y="2270751"/>
            <a:ext cx="2706672" cy="184746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укавички: картинки, стокові Рукавички фотографії, зображення | Скачати з  Depositphot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6376" r="4079" b="2980"/>
          <a:stretch/>
        </p:blipFill>
        <p:spPr bwMode="auto">
          <a:xfrm>
            <a:off x="3398967" y="2270751"/>
            <a:ext cx="2455996" cy="184746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673973" y="477466"/>
            <a:ext cx="10965657" cy="678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Рукавички з передбаченнями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14950" y="4232450"/>
            <a:ext cx="2578967" cy="105560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Тобі сьогодні пощастить!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2828" y="4232450"/>
            <a:ext cx="2592289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 тебе </a:t>
            </a:r>
            <a:r>
              <a:rPr lang="uk-UA" sz="2800" b="1" dirty="0" smtClean="0">
                <a:solidFill>
                  <a:schemeClr val="bg1"/>
                </a:solidFill>
              </a:rPr>
              <a:t>чекає гарна </a:t>
            </a:r>
            <a:r>
              <a:rPr lang="uk-UA" sz="2800" b="1" dirty="0">
                <a:solidFill>
                  <a:schemeClr val="bg1"/>
                </a:solidFill>
              </a:rPr>
              <a:t>новина!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00499" y="4191402"/>
            <a:ext cx="2152517" cy="105560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Відчуєш підтримку!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38" name="Picture 14" descr="✓Tactical Gear™ |➲ Комбінований комплект тактичних рукавичок Damascus ALL  WEATHER COMBO PACK CP2-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932" y="4442761"/>
            <a:ext cx="2548879" cy="166869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674225" y="5322993"/>
            <a:ext cx="3205063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Сьогодні отримаєш </a:t>
            </a:r>
            <a:r>
              <a:rPr lang="uk-UA" sz="2800" b="1" dirty="0">
                <a:solidFill>
                  <a:schemeClr val="bg1"/>
                </a:solidFill>
              </a:rPr>
              <a:t>успіх!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01932" y="3158707"/>
            <a:ext cx="267530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тебе </a:t>
            </a:r>
            <a:r>
              <a:rPr lang="uk-UA" sz="2800" b="1" dirty="0" smtClean="0">
                <a:solidFill>
                  <a:schemeClr val="bg1"/>
                </a:solidFill>
              </a:rPr>
              <a:t>гарна посмішка!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9204" y="1649368"/>
            <a:ext cx="8067123" cy="5108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</a:rPr>
              <a:t>Прочитай чарівні передбачення, що вони тобі несуть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07455" y="2340159"/>
            <a:ext cx="656680" cy="1698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1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0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3 клас\04 ЯДС\Грущинська\4 Рослини\№050 Квіткові рослини\2025-12-26_2246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19" y="1447760"/>
            <a:ext cx="8206998" cy="451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51471" y="489659"/>
            <a:ext cx="10009112" cy="8643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734051"/>
            <a:ext cx="1051470" cy="1125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60307" y="4183547"/>
            <a:ext cx="2650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0000"/>
                </a:solidFill>
              </a:rPr>
              <a:t>тюльпан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14815" y="4563113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деревій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25893" y="4941962"/>
            <a:ext cx="3870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жолуді</a:t>
            </a:r>
            <a:r>
              <a:rPr lang="ru-RU" sz="2800" b="1" dirty="0" smtClean="0">
                <a:solidFill>
                  <a:srgbClr val="FF0000"/>
                </a:solidFill>
              </a:rPr>
              <a:t> на </a:t>
            </a:r>
            <a:r>
              <a:rPr lang="ru-RU" sz="2800" b="1" dirty="0" err="1" smtClean="0">
                <a:solidFill>
                  <a:srgbClr val="FF0000"/>
                </a:solidFill>
              </a:rPr>
              <a:t>дубі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7719" y="1447760"/>
            <a:ext cx="2902000" cy="364845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76-77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(ч. 2) завдання до уроку 50.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62451" y="5350672"/>
            <a:ext cx="2647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0000"/>
                </a:solidFill>
              </a:rPr>
              <a:t>вишня, аґрус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3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accent3">
                      <a:lumMod val="75000"/>
                    </a:schemeClr>
                  </a:solidFill>
                </a:rPr>
                <a:t>Труднощі виникали…</a:t>
              </a:r>
              <a:endParaRPr lang="ru-RU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9" y="2964464"/>
            <a:ext cx="10501777" cy="37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5774" y="405458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55" y="1214561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646" y="1166526"/>
            <a:ext cx="3247620" cy="1102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Які </a:t>
            </a:r>
            <a:r>
              <a:rPr lang="ru-RU" sz="2800" b="1" dirty="0" err="1" smtClean="0"/>
              <a:t>ознаки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живих</a:t>
            </a:r>
            <a:r>
              <a:rPr lang="ru-RU" sz="2800" b="1" dirty="0" smtClean="0"/>
              <a:t> організмів</a:t>
            </a: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?</a:t>
            </a:r>
            <a:endParaRPr lang="uk-UA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74895" y="4869954"/>
            <a:ext cx="7681432" cy="99613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ви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дізнаєтеся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, чому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квіткові — найпоширеніші рослини на землі.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977347" y="1102149"/>
            <a:ext cx="2914884" cy="1299176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Живляться</a:t>
            </a:r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3792674" y="1988118"/>
            <a:ext cx="2906659" cy="1299176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Рухаються</a:t>
            </a:r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4442536" y="2996816"/>
            <a:ext cx="2801623" cy="1424903"/>
          </a:xfrm>
          <a:prstGeom prst="cloud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Розмножу-</a:t>
            </a:r>
            <a:r>
              <a:rPr lang="uk-UA" sz="2800" b="1" dirty="0" err="1" smtClean="0">
                <a:solidFill>
                  <a:schemeClr val="bg1"/>
                </a:solidFill>
                <a:cs typeface="Times New Roman" pitchFamily="18" charset="0"/>
              </a:rPr>
              <a:t>ються</a:t>
            </a:r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2" name="Picture 4" descr="Список квітучих садових рослин: назви і фото, посадка й догля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46" y="2637706"/>
            <a:ext cx="2857500" cy="2143125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лако 8"/>
          <p:cNvSpPr/>
          <p:nvPr/>
        </p:nvSpPr>
        <p:spPr>
          <a:xfrm>
            <a:off x="6380063" y="1988118"/>
            <a:ext cx="2077661" cy="1299176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Ростуть</a:t>
            </a:r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6253307" y="3468114"/>
            <a:ext cx="2431012" cy="1294628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дихають</a:t>
            </a:r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  <p:bldP spid="10" grpId="0" animBg="1"/>
      <p:bldP spid="11" grpId="0" animBg="1"/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028" y="1193826"/>
            <a:ext cx="2548066" cy="16962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Водорості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нагадують кульки, нитки, пластини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ÐÐ°ÑÑÐ¸Ð½ÐºÐ¸ Ð¿Ð¾ Ð·Ð°Ð¿ÑÐ¾ÑÑ Ð»ÑÑÐ¾Ð²Ð¸ÑÐ¾Ðº Ð¿ÑÐ¸ÑÐ¾Ð´Ð° 3 ÐºÐ»Ð°Ñ  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085" y="3880175"/>
            <a:ext cx="2043009" cy="24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1news.com.ua/wp-content/uploads/2020/02/54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5" y="1206466"/>
            <a:ext cx="3046633" cy="220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https://drunkentengu.com/img/society/specificheskie-osobennosti-stroeniya-vodoroslej-1.webp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encrypted-tbn0.gstatic.com/images?q=tbn:ANd9GcQP5SWe6fmMxh-K28aLiuXS1MYkZ249Nz0lOA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24" y="1239171"/>
            <a:ext cx="2105804" cy="166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upload.wikimedia.org/wikipedia/commons/thumb/6/6f/Kelp_forest_at_Taranga_pinnacles_Hen_and_Chicken_Islands_PA232359.JPG/220px-Kelp_forest_at_Taranga_pinnacles_Hen_and_Chicken_Islands_PA2323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91" y="1206466"/>
            <a:ext cx="2500686" cy="17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1.bp.blogspot.com/-HAtH1VBeWNc/XnjtDtvbzsI/AAAAAAAAAi8/mM4B1O1tn9EqQfKecZsJUKfjkYlcEcChgCLcBGAsYHQ/s1600/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90" y="3573810"/>
            <a:ext cx="3807175" cy="2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672265" y="3285778"/>
            <a:ext cx="3003941" cy="10088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smtClean="0">
                <a:solidFill>
                  <a:schemeClr val="accent3">
                    <a:lumMod val="75000"/>
                  </a:schemeClr>
                </a:solidFill>
              </a:rPr>
              <a:t>Мохи мають: стебла й листки 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Picture 4" descr="https://encrypted-tbn0.gstatic.com/images?q=tbn:ANd9GcQUqmSEEHRW5hmrtYipBZD0ow5zWrYqF3zo5l7tao5LKDDnkDZ1BjIHF-771J34iBi-_Pw&amp;usqp=C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14" y="4365344"/>
            <a:ext cx="2939724" cy="184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75774" y="416998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Пригадайте </a:t>
            </a:r>
            <a:r>
              <a:rPr lang="ru-RU" sz="4000" b="1" dirty="0" err="1"/>
              <a:t>будову</a:t>
            </a:r>
            <a:r>
              <a:rPr lang="ru-RU" sz="4000" b="1" dirty="0"/>
              <a:t> </a:t>
            </a:r>
            <a:r>
              <a:rPr lang="ru-RU" sz="4000" b="1" dirty="0" smtClean="0"/>
              <a:t>різних </a:t>
            </a:r>
            <a:r>
              <a:rPr lang="ru-RU" sz="4000" b="1" dirty="0" err="1" smtClean="0"/>
              <a:t>груп</a:t>
            </a:r>
            <a:r>
              <a:rPr lang="ru-RU" sz="4000" b="1" dirty="0" smtClean="0"/>
              <a:t> рослин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0588" y="1210161"/>
            <a:ext cx="2876060" cy="158118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Хвощі й папороті мають: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корінь, стебла й листки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https://naurok-test.nyc3.cdn.digitaloceanspaces.com/79609/images/244022_1583171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634" y="1210161"/>
            <a:ext cx="2793201" cy="21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c.vseosvita.ua/000bqi-3f80/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73" y="1235914"/>
            <a:ext cx="2160239" cy="208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naurok.com.ua/uploads/files/1343/3882/3906_images/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" b="10986"/>
          <a:stretch/>
        </p:blipFill>
        <p:spPr bwMode="auto">
          <a:xfrm>
            <a:off x="680736" y="1253271"/>
            <a:ext cx="2793201" cy="207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Ð»ÑÑÐ¾Ð²Ð¸ÑÐ¾Ðº Ð¿ÑÐ¸ÑÐ¾Ð´Ð° 3 ÐºÐ»Ð°Ñ   ÐºÐ°ÑÑÐ¸Ð½Ðº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31" y="4002699"/>
            <a:ext cx="2043009" cy="24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10ex.org/media/images/khvoi-1.width-8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11" y="3446312"/>
            <a:ext cx="3043671" cy="201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landshaft.org.ua/images/2016/Khvoynyye_rasteniya_vidy_i_sort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59" y="3492031"/>
            <a:ext cx="3304341" cy="196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343108" y="5529247"/>
            <a:ext cx="6549123" cy="9799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Хвойні рослини мають: корінь, стебло,  листки-хвоїнки й насіння в шишках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5774" y="416998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Пригадайте </a:t>
            </a:r>
            <a:r>
              <a:rPr lang="ru-RU" sz="4000" b="1" dirty="0" err="1"/>
              <a:t>будову</a:t>
            </a:r>
            <a:r>
              <a:rPr lang="ru-RU" sz="4000" b="1" dirty="0"/>
              <a:t> </a:t>
            </a:r>
            <a:r>
              <a:rPr lang="ru-RU" sz="4000" b="1" dirty="0" smtClean="0"/>
              <a:t>різних </a:t>
            </a:r>
            <a:r>
              <a:rPr lang="ru-RU" sz="4000" b="1" dirty="0" err="1" smtClean="0"/>
              <a:t>груп</a:t>
            </a:r>
            <a:r>
              <a:rPr lang="ru-RU" sz="4000" b="1" dirty="0" smtClean="0"/>
              <a:t> рослин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3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863" y="4130200"/>
            <a:ext cx="4652277" cy="14401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Квіткові рослини мають: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корінь, стебло,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листки, квітки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, плоди й насіння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ÐÐ°ÑÑÐ¸Ð½ÐºÐ¸ Ð¿Ð¾ Ð·Ð°Ð¿ÑÐ¾ÑÑ Ð»ÑÑÐ¾Ð²Ð¸ÑÐ¾Ðº Ð¿ÑÐ¸ÑÐ¾Ð´Ð° 3 ÐºÐ»Ð°Ñ  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609" y="4850280"/>
            <a:ext cx="1777855" cy="183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rivne1.tv/pics2/1409/i038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13" y="3707015"/>
            <a:ext cx="3197130" cy="239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0.gstatic.com/images?q=tbn:ANd9GcReSmWwYQHGfScdu5e0U3qC537CMDWXrANH6w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03" y="1197546"/>
            <a:ext cx="317179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bud.ua/userfiles/image/arhitektura%20i%20dizain/rasteniay-dlay-cada/rasteniay-dlay-cada-24-choisya%20terna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1" y="1197546"/>
            <a:ext cx="33461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encrypted-tbn0.gstatic.com/images?q=tbn:ANd9GcSn9RpDb24xUjvVobmj397JEfKHv1BeGHsOLJYmF0f9HRqRa5jcn8caYMWTUJJarLByTcw&amp;usqp=C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63" y="1197546"/>
            <a:ext cx="315552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5774" y="416998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Пригадайте </a:t>
            </a:r>
            <a:r>
              <a:rPr lang="ru-RU" sz="4000" b="1" dirty="0" err="1"/>
              <a:t>будову</a:t>
            </a:r>
            <a:r>
              <a:rPr lang="ru-RU" sz="4000" b="1" dirty="0"/>
              <a:t> </a:t>
            </a:r>
            <a:r>
              <a:rPr lang="ru-RU" sz="4000" b="1" dirty="0" smtClean="0"/>
              <a:t>різних </a:t>
            </a:r>
            <a:r>
              <a:rPr lang="ru-RU" sz="4000" b="1" dirty="0" err="1" smtClean="0"/>
              <a:t>груп</a:t>
            </a:r>
            <a:r>
              <a:rPr lang="ru-RU" sz="4000" b="1" dirty="0" smtClean="0"/>
              <a:t> рослин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2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7222" y="1269554"/>
            <a:ext cx="3816424" cy="1833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ru-RU" sz="2800" b="1" dirty="0" err="1"/>
              <a:t>Влітку</a:t>
            </a:r>
            <a:r>
              <a:rPr lang="ru-RU" sz="2800" b="1" dirty="0"/>
              <a:t> диво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знайду</a:t>
            </a:r>
            <a:r>
              <a:rPr lang="ru-RU" sz="2800" b="1" dirty="0"/>
              <a:t> </a:t>
            </a:r>
          </a:p>
          <a:p>
            <a:r>
              <a:rPr lang="ru-RU" sz="2800" b="1" dirty="0"/>
              <a:t>В </a:t>
            </a:r>
            <a:r>
              <a:rPr lang="ru-RU" sz="2800" b="1" dirty="0" err="1"/>
              <a:t>полі</a:t>
            </a:r>
            <a:r>
              <a:rPr lang="ru-RU" sz="2800" b="1" dirty="0"/>
              <a:t>, в </a:t>
            </a:r>
            <a:r>
              <a:rPr lang="ru-RU" sz="2800" b="1" dirty="0" err="1"/>
              <a:t>лісі</a:t>
            </a:r>
            <a:r>
              <a:rPr lang="ru-RU" sz="2800" b="1" dirty="0"/>
              <a:t> і в саду.</a:t>
            </a:r>
          </a:p>
          <a:p>
            <a:r>
              <a:rPr lang="ru-RU" sz="2800" b="1" dirty="0" smtClean="0"/>
              <a:t>Ці </a:t>
            </a:r>
            <a:r>
              <a:rPr lang="ru-RU" sz="2800" b="1" dirty="0"/>
              <a:t>рослини </a:t>
            </a:r>
            <a:r>
              <a:rPr lang="ru-RU" sz="2800" b="1" dirty="0" err="1" smtClean="0"/>
              <a:t>кольорові</a:t>
            </a:r>
            <a:r>
              <a:rPr lang="ru-RU" sz="2800" b="1" dirty="0" smtClean="0"/>
              <a:t>, </a:t>
            </a:r>
            <a:endParaRPr lang="ru-RU" sz="2800" b="1" dirty="0"/>
          </a:p>
          <a:p>
            <a:r>
              <a:rPr lang="ru-RU" sz="2800" b="1" dirty="0" err="1"/>
              <a:t>Запашні</a:t>
            </a:r>
            <a:r>
              <a:rPr lang="ru-RU" sz="2800" b="1" dirty="0"/>
              <a:t>, </a:t>
            </a:r>
            <a:r>
              <a:rPr lang="ru-RU" sz="2800" b="1" dirty="0" err="1"/>
              <a:t>такі</a:t>
            </a:r>
            <a:r>
              <a:rPr lang="ru-RU" sz="2800" b="1" dirty="0"/>
              <a:t> </a:t>
            </a:r>
            <a:r>
              <a:rPr lang="ru-RU" sz="2800" b="1" dirty="0" err="1"/>
              <a:t>чудові</a:t>
            </a:r>
            <a:r>
              <a:rPr lang="ru-RU" sz="2800" b="1" dirty="0"/>
              <a:t>.</a:t>
            </a: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1" y="1269554"/>
            <a:ext cx="2852817" cy="1872642"/>
          </a:xfrm>
          <a:prstGeom prst="ellipse">
            <a:avLst/>
          </a:prstGeom>
          <a:ln w="63500" cap="rnd">
            <a:solidFill>
              <a:schemeClr val="bg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27" y="1341579"/>
            <a:ext cx="3038024" cy="1728592"/>
          </a:xfrm>
          <a:prstGeom prst="ellipse">
            <a:avLst/>
          </a:prstGeom>
          <a:ln w="63500" cap="rnd">
            <a:solidFill>
              <a:schemeClr val="bg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·Ð°Ð³Ð°Ð´ÐºÐ¸ Ð¿ÑÐ¾ ÑÐ¾ÑÐ»Ð¸Ð½Ð¸ ÐºÐ²ÑÑÐ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0"/>
          <a:stretch/>
        </p:blipFill>
        <p:spPr bwMode="auto">
          <a:xfrm>
            <a:off x="7259228" y="4597936"/>
            <a:ext cx="2505211" cy="1901268"/>
          </a:xfrm>
          <a:prstGeom prst="ellipse">
            <a:avLst/>
          </a:prstGeom>
          <a:ln w="63500" cap="rnd">
            <a:solidFill>
              <a:schemeClr val="bg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98" y="4704969"/>
            <a:ext cx="2578259" cy="1831387"/>
          </a:xfrm>
          <a:prstGeom prst="ellipse">
            <a:avLst/>
          </a:prstGeom>
          <a:ln w="63500" cap="rnd">
            <a:solidFill>
              <a:schemeClr val="bg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1" y="3342218"/>
            <a:ext cx="2564784" cy="1615312"/>
          </a:xfrm>
          <a:prstGeom prst="ellipse">
            <a:avLst/>
          </a:prstGeom>
          <a:ln w="63500" cap="rnd">
            <a:solidFill>
              <a:schemeClr val="bg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1" y="3281377"/>
            <a:ext cx="3044195" cy="2169473"/>
          </a:xfrm>
          <a:prstGeom prst="ellipse">
            <a:avLst/>
          </a:prstGeom>
          <a:ln w="63500" cap="rnd">
            <a:solidFill>
              <a:schemeClr val="bg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Ð°ÑÑÐ¸Ð½ÐºÐ¸ Ð¿Ð¾ Ð·Ð°Ð¿ÑÐ¾ÑÑ Ð»ÑÑÐ¾Ð²Ð¸ÑÐ¾Ðº Ð¿ÑÐ¸ÑÐ¾Ð´Ð° 3 ÐºÐ»Ð°Ñ   ÐºÐ°ÑÑÐ¸Ð½ÐºÐ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471" y="4149874"/>
            <a:ext cx="1748942" cy="210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75774" y="405458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Відгадайте загадку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8"/>
          <a:stretch/>
        </p:blipFill>
        <p:spPr bwMode="auto">
          <a:xfrm>
            <a:off x="906613" y="1215937"/>
            <a:ext cx="4224916" cy="526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8071" y="5819240"/>
            <a:ext cx="453792" cy="663874"/>
          </a:xfrm>
          <a:prstGeom prst="rect">
            <a:avLst/>
          </a:prstGeom>
          <a:noFill/>
        </p:spPr>
        <p:txBody>
          <a:bodyPr wrap="none" lIns="108814" tIns="54407" rIns="108814" bIns="54407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600" b="1" dirty="0">
                <a:ln w="50800"/>
                <a:solidFill>
                  <a:srgbClr val="FF0000"/>
                </a:solidFill>
              </a:rPr>
              <a:t>1</a:t>
            </a:r>
            <a:endParaRPr lang="ru-RU" sz="36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12057" y="3301473"/>
            <a:ext cx="2065501" cy="602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1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 - корінь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Picture 2" descr="ÐÐ°ÑÑÐ¸Ð½ÐºÐ¸ Ð¿Ð¾ Ð·Ð°Ð¿ÑÐ¾ÑÑ Ð»ÑÑÐ¾Ð²Ð¸ÑÐ¾Ðº Ð¿ÑÐ¸ÑÐ¾Ð´Ð° 3 ÐºÐ»Ð°Ñ   ÐºÐ°ÑÑÐ¸Ð½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07" y="3849525"/>
            <a:ext cx="2043008" cy="24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317824" y="3930237"/>
            <a:ext cx="2055186" cy="602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2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 - стебло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17824" y="4552701"/>
            <a:ext cx="2068712" cy="602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3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 - листок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7825" y="5204256"/>
            <a:ext cx="2098319" cy="602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4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 - квітка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40108" y="4098788"/>
            <a:ext cx="453792" cy="663874"/>
          </a:xfrm>
          <a:prstGeom prst="rect">
            <a:avLst/>
          </a:prstGeom>
          <a:noFill/>
        </p:spPr>
        <p:txBody>
          <a:bodyPr wrap="none" lIns="108814" tIns="54407" rIns="108814" bIns="54407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600" b="1" dirty="0">
                <a:ln w="50800"/>
                <a:solidFill>
                  <a:srgbClr val="FF0000"/>
                </a:solidFill>
              </a:rPr>
              <a:t>2</a:t>
            </a:r>
            <a:endParaRPr lang="ru-RU" sz="36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80917" y="5250451"/>
            <a:ext cx="453792" cy="663874"/>
          </a:xfrm>
          <a:prstGeom prst="rect">
            <a:avLst/>
          </a:prstGeom>
          <a:noFill/>
        </p:spPr>
        <p:txBody>
          <a:bodyPr wrap="none" lIns="108814" tIns="54407" rIns="108814" bIns="54407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600" b="1" dirty="0">
                <a:ln w="50800"/>
                <a:solidFill>
                  <a:srgbClr val="FF0000"/>
                </a:solidFill>
              </a:rPr>
              <a:t>3</a:t>
            </a:r>
            <a:endParaRPr lang="ru-RU" sz="36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61662" y="5015972"/>
            <a:ext cx="453792" cy="663874"/>
          </a:xfrm>
          <a:prstGeom prst="rect">
            <a:avLst/>
          </a:prstGeom>
          <a:noFill/>
        </p:spPr>
        <p:txBody>
          <a:bodyPr wrap="none" lIns="108814" tIns="54407" rIns="108814" bIns="54407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600" b="1" dirty="0">
                <a:ln w="50800"/>
                <a:solidFill>
                  <a:srgbClr val="FF0000"/>
                </a:solidFill>
              </a:rPr>
              <a:t>3</a:t>
            </a:r>
            <a:endParaRPr lang="ru-RU" sz="36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82787" y="1744307"/>
            <a:ext cx="453792" cy="663874"/>
          </a:xfrm>
          <a:prstGeom prst="rect">
            <a:avLst/>
          </a:prstGeom>
          <a:noFill/>
        </p:spPr>
        <p:txBody>
          <a:bodyPr wrap="none" lIns="108814" tIns="54407" rIns="108814" bIns="54407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600" b="1" dirty="0">
                <a:ln w="50800"/>
                <a:solidFill>
                  <a:srgbClr val="FF0000"/>
                </a:solidFill>
              </a:rPr>
              <a:t>4</a:t>
            </a:r>
            <a:endParaRPr lang="ru-RU" sz="36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33719" y="-4834809"/>
            <a:ext cx="557986" cy="910096"/>
          </a:xfrm>
          <a:prstGeom prst="rect">
            <a:avLst/>
          </a:prstGeom>
          <a:noFill/>
        </p:spPr>
        <p:txBody>
          <a:bodyPr wrap="none" lIns="108814" tIns="54407" rIns="108814" bIns="54407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5200" b="1" dirty="0">
                <a:ln w="50800"/>
                <a:solidFill>
                  <a:srgbClr val="00B050"/>
                </a:solidFill>
              </a:rPr>
              <a:t>4</a:t>
            </a:r>
            <a:endParaRPr lang="ru-RU" sz="5200" b="1" dirty="0">
              <a:ln w="50800"/>
              <a:solidFill>
                <a:srgbClr val="00B05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63123" y="4231397"/>
            <a:ext cx="453792" cy="663874"/>
          </a:xfrm>
          <a:prstGeom prst="rect">
            <a:avLst/>
          </a:prstGeom>
          <a:noFill/>
        </p:spPr>
        <p:txBody>
          <a:bodyPr wrap="none" lIns="108814" tIns="54407" rIns="108814" bIns="54407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600" b="1" dirty="0">
                <a:ln w="50800"/>
                <a:solidFill>
                  <a:srgbClr val="FF0000"/>
                </a:solidFill>
              </a:rPr>
              <a:t>4</a:t>
            </a:r>
            <a:endParaRPr lang="ru-RU" sz="36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17824" y="5826445"/>
            <a:ext cx="3759768" cy="602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5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 – плід з насінням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28995" y="3094655"/>
            <a:ext cx="453792" cy="663874"/>
          </a:xfrm>
          <a:prstGeom prst="rect">
            <a:avLst/>
          </a:prstGeom>
          <a:noFill/>
        </p:spPr>
        <p:txBody>
          <a:bodyPr wrap="none" lIns="108814" tIns="54407" rIns="108814" bIns="54407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600" b="1" dirty="0">
                <a:ln w="50800"/>
                <a:solidFill>
                  <a:srgbClr val="FF0000"/>
                </a:solidFill>
              </a:rPr>
              <a:t>5</a:t>
            </a:r>
            <a:endParaRPr lang="ru-RU" sz="36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34766" y="3903793"/>
            <a:ext cx="453792" cy="663874"/>
          </a:xfrm>
          <a:prstGeom prst="rect">
            <a:avLst/>
          </a:prstGeom>
          <a:noFill/>
        </p:spPr>
        <p:txBody>
          <a:bodyPr wrap="none" lIns="108814" tIns="54407" rIns="108814" bIns="54407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600" b="1" dirty="0">
                <a:ln w="50800"/>
                <a:solidFill>
                  <a:srgbClr val="FF0000"/>
                </a:solidFill>
              </a:rPr>
              <a:t>5</a:t>
            </a:r>
            <a:endParaRPr lang="ru-RU" sz="36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17824" y="1197546"/>
            <a:ext cx="594521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Роздивіться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і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розкажіть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які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органи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мають квіткові рослини?</a:t>
            </a:r>
          </a:p>
        </p:txBody>
      </p:sp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3218" y="2055224"/>
            <a:ext cx="592338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Квітковими</a:t>
            </a:r>
            <a:r>
              <a:rPr lang="ru-RU" sz="2800" b="1" dirty="0"/>
              <a:t> називають рослини, які мають такі </a:t>
            </a:r>
            <a:r>
              <a:rPr lang="ru-RU" sz="2800" b="1" dirty="0" err="1"/>
              <a:t>органи</a:t>
            </a:r>
            <a:r>
              <a:rPr lang="ru-RU" sz="2800" b="1" dirty="0"/>
              <a:t>: </a:t>
            </a:r>
            <a:r>
              <a:rPr lang="ru-RU" sz="2800" b="1" dirty="0" err="1"/>
              <a:t>корінь</a:t>
            </a:r>
            <a:r>
              <a:rPr lang="ru-RU" sz="2800" b="1" dirty="0"/>
              <a:t>, </a:t>
            </a:r>
            <a:r>
              <a:rPr lang="ru-RU" sz="2800" b="1" dirty="0" err="1"/>
              <a:t>стебло</a:t>
            </a:r>
            <a:r>
              <a:rPr lang="ru-RU" sz="2800" b="1" dirty="0"/>
              <a:t>, листок, квітку, </a:t>
            </a:r>
            <a:r>
              <a:rPr lang="ru-RU" sz="2800" b="1" dirty="0" err="1"/>
              <a:t>плід</a:t>
            </a:r>
            <a:r>
              <a:rPr lang="ru-RU" sz="2800" b="1" dirty="0"/>
              <a:t> з </a:t>
            </a:r>
            <a:r>
              <a:rPr lang="ru-RU" sz="2800" b="1" dirty="0" err="1"/>
              <a:t>насінням</a:t>
            </a:r>
            <a:r>
              <a:rPr lang="ru-RU" sz="2800" b="1" dirty="0"/>
              <a:t>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79463" y="494643"/>
            <a:ext cx="1028357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Вивчаємо й розуміємо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8402</TotalTime>
  <Words>620</Words>
  <Application>Microsoft Office PowerPoint</Application>
  <PresentationFormat>Произвольный</PresentationFormat>
  <Paragraphs>147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Водорості нагадують кульки, нитки, пластини</vt:lpstr>
      <vt:lpstr>Хвощі й папороті мають: корінь, стебла й листки</vt:lpstr>
      <vt:lpstr>Квіткові рослини мають: корінь, стебло, листки, квітки, плоди й насіння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618</cp:revision>
  <dcterms:created xsi:type="dcterms:W3CDTF">2025-08-27T14:01:18Z</dcterms:created>
  <dcterms:modified xsi:type="dcterms:W3CDTF">2026-01-14T10:51:35Z</dcterms:modified>
</cp:coreProperties>
</file>