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720" r:id="rId3"/>
    <p:sldId id="680" r:id="rId4"/>
    <p:sldId id="704" r:id="rId5"/>
    <p:sldId id="687" r:id="rId6"/>
    <p:sldId id="693" r:id="rId7"/>
    <p:sldId id="700" r:id="rId8"/>
    <p:sldId id="695" r:id="rId9"/>
    <p:sldId id="721" r:id="rId10"/>
    <p:sldId id="714" r:id="rId11"/>
    <p:sldId id="715" r:id="rId12"/>
    <p:sldId id="716" r:id="rId13"/>
    <p:sldId id="709" r:id="rId14"/>
    <p:sldId id="710" r:id="rId15"/>
    <p:sldId id="713" r:id="rId16"/>
    <p:sldId id="702" r:id="rId17"/>
    <p:sldId id="718" r:id="rId18"/>
    <p:sldId id="717" r:id="rId19"/>
    <p:sldId id="674" r:id="rId20"/>
    <p:sldId id="320" r:id="rId21"/>
    <p:sldId id="599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125538"/>
            <a:ext cx="8830898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Які рослини називають хвойними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663" y="3835998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C:\Users\Home\Desktop\image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1511" y="2997746"/>
            <a:ext cx="3312368" cy="320807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mozhzhevelnik-kazackij-mas-junip-_1-350x28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1" b="3537"/>
          <a:stretch/>
        </p:blipFill>
        <p:spPr bwMode="auto">
          <a:xfrm>
            <a:off x="979463" y="1260000"/>
            <a:ext cx="5434574" cy="45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25805" y="5518026"/>
            <a:ext cx="2088232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ялівець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хвойних</a:t>
            </a:r>
            <a:r>
              <a:rPr lang="ru-RU" sz="4000" b="1" dirty="0" smtClean="0">
                <a:solidFill>
                  <a:schemeClr val="bg1"/>
                </a:solidFill>
              </a:rPr>
              <a:t>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еквоя вічнозелена, ціна, купити, Київ, Sequoia sempervirens, догляд,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66" y="1264953"/>
            <a:ext cx="3056673" cy="45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ome\Desktop\4760110_a0df5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270" y="1301961"/>
            <a:ext cx="1534305" cy="17163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834377" y="5518026"/>
            <a:ext cx="1800649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секвоя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одрина європейська, Larix decidua фото ціна купити Київ Модрина  європейська хвойне дерево посадка до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8" y="1197546"/>
            <a:ext cx="3199572" cy="47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Home\Desktop\2_133170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63" y="1197546"/>
            <a:ext cx="4988742" cy="3776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7575" y="4976785"/>
            <a:ext cx="2232248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ялиця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9" name="Picture 3" descr="C:\Users\Home\Desktop\78280995_00058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15" y="1197545"/>
            <a:ext cx="2207672" cy="19832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68205" y="5324184"/>
            <a:ext cx="2191745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модрина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хвойних</a:t>
            </a:r>
            <a:r>
              <a:rPr lang="ru-RU" sz="4000" b="1" dirty="0" smtClean="0">
                <a:solidFill>
                  <a:schemeClr val="bg1"/>
                </a:solidFill>
              </a:rPr>
              <a:t>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4" descr="Модрина Даурсь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16" y="1197546"/>
            <a:ext cx="1538461" cy="15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cedar-of-lebanon-adr090510670-biblepl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722" y="1178319"/>
            <a:ext cx="4932108" cy="4944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6776" y="5698883"/>
            <a:ext cx="1681159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кедр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4" name="Picture 4" descr="C:\Users\Home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07" y="4799770"/>
            <a:ext cx="2399390" cy="1357636"/>
          </a:xfrm>
          <a:prstGeom prst="rect">
            <a:avLst/>
          </a:prstGeom>
          <a:noFill/>
        </p:spPr>
      </p:pic>
      <p:pic>
        <p:nvPicPr>
          <p:cNvPr id="15365" name="Picture 5" descr="C:\Users\Home\Desktop\tis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127" y="1206572"/>
            <a:ext cx="4104456" cy="45773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36247" y="5825469"/>
            <a:ext cx="2767732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тис ягідний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хвойних</a:t>
            </a:r>
            <a:r>
              <a:rPr lang="ru-RU" sz="4000" b="1" dirty="0" smtClean="0">
                <a:solidFill>
                  <a:schemeClr val="bg1"/>
                </a:solidFill>
              </a:rPr>
              <a:t>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едр гімалайський (Деодар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386184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Spruce Trees and 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262" y="1233671"/>
            <a:ext cx="6074701" cy="3564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04262" y="4797946"/>
            <a:ext cx="6074701" cy="158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Вічнозелені хвойні рослини з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явилися за багато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мільйонів років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до листяних дерев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Важливо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447" y="1209543"/>
            <a:ext cx="4171007" cy="2079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Хвойні рослини отримали таку назву через особливості свого листя - хвої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447" y="4797946"/>
            <a:ext cx="4167799" cy="158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Землі налічується близько </a:t>
            </a:r>
            <a:r>
              <a:rPr lang="uk-UA" sz="3200" b="1" dirty="0" smtClean="0">
                <a:solidFill>
                  <a:schemeClr val="bg1"/>
                </a:solidFill>
              </a:rPr>
              <a:t>650 </a:t>
            </a:r>
            <a:r>
              <a:rPr lang="uk-UA" sz="3200" b="1" dirty="0">
                <a:solidFill>
                  <a:schemeClr val="bg1"/>
                </a:solidFill>
              </a:rPr>
              <a:t>видів хвойних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Home\Desktop\1257154753_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6492">
            <a:off x="2062763" y="3225986"/>
            <a:ext cx="3197553" cy="1418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6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86137198_zhivica_majs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63" y="1197546"/>
            <a:ext cx="3790976" cy="4076024"/>
          </a:xfrm>
          <a:prstGeom prst="rect">
            <a:avLst/>
          </a:prstGeom>
          <a:noFill/>
        </p:spPr>
      </p:pic>
      <p:pic>
        <p:nvPicPr>
          <p:cNvPr id="7171" name="Picture 3" descr="C:\Users\Home\Desktop\0_186df_6216325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599" y="4262078"/>
            <a:ext cx="4439303" cy="21067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9903" y="1197546"/>
            <a:ext cx="6264696" cy="3064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Деревина хвойних насичена смолою. Це дуже цінний продукт. Смола має протизапальні, </a:t>
            </a:r>
            <a:r>
              <a:rPr lang="uk-UA" sz="3200" b="1" dirty="0" err="1">
                <a:solidFill>
                  <a:schemeClr val="bg1"/>
                </a:solidFill>
              </a:rPr>
              <a:t>ранозагойливі</a:t>
            </a:r>
            <a:r>
              <a:rPr lang="uk-UA" sz="3200" b="1" dirty="0">
                <a:solidFill>
                  <a:schemeClr val="bg1"/>
                </a:solidFill>
              </a:rPr>
              <a:t> властивості. </a:t>
            </a:r>
            <a:r>
              <a:rPr lang="uk-UA" sz="3200" b="1" dirty="0" smtClean="0">
                <a:solidFill>
                  <a:schemeClr val="bg1"/>
                </a:solidFill>
              </a:rPr>
              <a:t>Із </a:t>
            </a:r>
            <a:r>
              <a:rPr lang="uk-UA" sz="3200" b="1" dirty="0">
                <a:solidFill>
                  <a:schemeClr val="bg1"/>
                </a:solidFill>
              </a:rPr>
              <a:t>неї виготовляють скипидар, каніфоль.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1230707327_1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143" y="1258602"/>
            <a:ext cx="4489712" cy="32137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5447" y="2565698"/>
            <a:ext cx="6048672" cy="2079647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Тривалість життя хвойних дерев у середньому становить від 300 до 600 років, а висота – від 30 до 50 метрів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447" y="4797946"/>
            <a:ext cx="8136904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Вічнозелена хвоя покрита восковим </a:t>
            </a:r>
            <a:r>
              <a:rPr lang="uk-UA" sz="3200" b="1" dirty="0" smtClean="0">
                <a:solidFill>
                  <a:schemeClr val="bg1"/>
                </a:solidFill>
              </a:rPr>
              <a:t>шаром</a:t>
            </a:r>
            <a:r>
              <a:rPr lang="uk-UA" sz="3200" b="1" dirty="0">
                <a:solidFill>
                  <a:schemeClr val="bg1"/>
                </a:solidFill>
              </a:rPr>
              <a:t>, який перешкоджає </a:t>
            </a:r>
            <a:r>
              <a:rPr lang="uk-UA" sz="3200" b="1" dirty="0" smtClean="0">
                <a:solidFill>
                  <a:schemeClr val="bg1"/>
                </a:solidFill>
              </a:rPr>
              <a:t>випаровуванню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1258602"/>
            <a:ext cx="7258484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Завдяки смолянистій деревині хвойні не промерзають навіть у люті морози.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463" y="1269554"/>
            <a:ext cx="4464496" cy="452431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Гілки на стовбурі розташовуються кільцями. За один сезон наростає одне кільце. За їх кількістю можна визначити вік дерев </a:t>
            </a:r>
            <a:r>
              <a:rPr lang="uk-UA" sz="3200" b="1" dirty="0" smtClean="0">
                <a:solidFill>
                  <a:schemeClr val="bg1"/>
                </a:solidFill>
              </a:rPr>
              <a:t>(+2</a:t>
            </a:r>
            <a:r>
              <a:rPr lang="uk-UA" sz="3200" b="1" dirty="0">
                <a:solidFill>
                  <a:schemeClr val="bg1"/>
                </a:solidFill>
              </a:rPr>
              <a:t>, 3 роки, що пройшли з початку проростання насінини).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ome\Desktop\618392.jpg"/>
          <p:cNvPicPr>
            <a:picLocks noChangeAspect="1" noChangeArrowheads="1"/>
          </p:cNvPicPr>
          <p:nvPr/>
        </p:nvPicPr>
        <p:blipFill rotWithShape="1">
          <a:blip r:embed="rId2" cstate="print"/>
          <a:srcRect l="16604" r="44740"/>
          <a:stretch/>
        </p:blipFill>
        <p:spPr bwMode="auto">
          <a:xfrm>
            <a:off x="5515967" y="1272903"/>
            <a:ext cx="2448032" cy="3752766"/>
          </a:xfrm>
          <a:prstGeom prst="rect">
            <a:avLst/>
          </a:prstGeom>
          <a:noFill/>
        </p:spPr>
      </p:pic>
      <p:pic>
        <p:nvPicPr>
          <p:cNvPr id="11" name="Picture 3" descr="C:\Users\Home\Desktop\13195346_post183011165664711.jpg"/>
          <p:cNvPicPr>
            <a:picLocks noChangeAspect="1" noChangeArrowheads="1"/>
          </p:cNvPicPr>
          <p:nvPr/>
        </p:nvPicPr>
        <p:blipFill rotWithShape="1">
          <a:blip r:embed="rId3" cstate="print"/>
          <a:srcRect l="6047" r="5990" b="3113"/>
          <a:stretch/>
        </p:blipFill>
        <p:spPr bwMode="auto">
          <a:xfrm>
            <a:off x="8127314" y="1258650"/>
            <a:ext cx="3168000" cy="3781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1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1498" y="1197546"/>
            <a:ext cx="6523509" cy="3064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Хвойні рослини виділяють у повітря речовини, які очищають його від мікробів і бактерій. Тому для того, щоб вам легко дихалося, ви були здорові, необхідно посадити багато хвойних дерев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435" name="Picture 3" descr="C:\Users\Home\Desktop\12070632.101.58232585_baby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167" y="1230714"/>
            <a:ext cx="3384375" cy="33730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23479" y="494643"/>
            <a:ext cx="990788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55272" y="4365898"/>
            <a:ext cx="6264696" cy="19565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lnSpc>
                <a:spcPct val="75000"/>
              </a:lnSpc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трава, квітка й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зуміють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захиститись.</a:t>
            </a:r>
          </a:p>
          <a:p>
            <a:pPr>
              <a:lnSpc>
                <a:spcPct val="75000"/>
              </a:lnSpc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будуть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знищені вони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залишимось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r">
              <a:lnSpc>
                <a:spcPct val="75000"/>
              </a:lnSpc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uk-UA" sz="3200" dirty="0"/>
              <a:t>Д. </a:t>
            </a:r>
            <a:r>
              <a:rPr lang="uk-UA" sz="3200" dirty="0" err="1" smtClean="0"/>
              <a:t>Родович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54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иди ліс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48" y="3501802"/>
            <a:ext cx="3894874" cy="29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439" y="1341562"/>
            <a:ext cx="837231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Усі хвойні рослини мають широке листя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440" y="2925738"/>
            <a:ext cx="7749043" cy="6638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Насіння хвойних рослин не захищене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39" y="2094193"/>
            <a:ext cx="7292194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Хвойні рослини не мають квітку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67" y="3717826"/>
            <a:ext cx="716797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Хвойні рослини не бояться холоду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268" y="4509914"/>
            <a:ext cx="7167972" cy="663874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У нашій місцевості росте модрина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7644" y="494643"/>
            <a:ext cx="9793088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Гра «Так – ні»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620538"/>
            <a:ext cx="4630416" cy="1177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рослини </a:t>
            </a:r>
            <a:r>
              <a:rPr lang="ru-RU" sz="2800" b="1" dirty="0" err="1"/>
              <a:t>вважають</a:t>
            </a:r>
            <a:r>
              <a:rPr lang="ru-RU" sz="2800" b="1" dirty="0"/>
              <a:t> символами України?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95531" y="4637931"/>
            <a:ext cx="4607670" cy="138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Дізнайся</a:t>
            </a:r>
            <a:r>
              <a:rPr lang="ru-RU" sz="2800" b="1" dirty="0"/>
              <a:t> більше про </a:t>
            </a:r>
            <a:r>
              <a:rPr lang="ru-RU" sz="2800" b="1" dirty="0" err="1"/>
              <a:t>модрину</a:t>
            </a:r>
            <a:r>
              <a:rPr lang="ru-RU" sz="2800" b="1" dirty="0"/>
              <a:t>. У чому її </a:t>
            </a:r>
            <a:r>
              <a:rPr lang="ru-RU" sz="2800" b="1" dirty="0" err="1"/>
              <a:t>особливість</a:t>
            </a:r>
            <a:r>
              <a:rPr lang="ru-RU" sz="28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1573" y="4678544"/>
            <a:ext cx="4712899" cy="12923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Пригадайте, </a:t>
            </a:r>
            <a:r>
              <a:rPr lang="ru-RU" sz="2800" b="1" dirty="0"/>
              <a:t>які з </a:t>
            </a:r>
            <a:r>
              <a:rPr lang="ru-RU" sz="2800" b="1" dirty="0" err="1"/>
              <a:t>хвойних</a:t>
            </a:r>
            <a:r>
              <a:rPr lang="ru-RU" sz="2800" b="1" dirty="0"/>
              <a:t> рослин </a:t>
            </a:r>
            <a:r>
              <a:rPr lang="ru-RU" sz="2800" b="1" dirty="0" err="1"/>
              <a:t>ростуть</a:t>
            </a:r>
            <a:r>
              <a:rPr lang="ru-RU" sz="2800" b="1" dirty="0"/>
              <a:t> у </a:t>
            </a:r>
            <a:r>
              <a:rPr lang="ru-RU" sz="2800" b="1" dirty="0" err="1"/>
              <a:t>вашій</a:t>
            </a:r>
            <a:r>
              <a:rPr lang="ru-RU" sz="2800" b="1" dirty="0"/>
              <a:t> </a:t>
            </a:r>
            <a:r>
              <a:rPr lang="ru-RU" sz="2800" b="1" dirty="0" err="1"/>
              <a:t>місцевості</a:t>
            </a:r>
            <a:r>
              <a:rPr lang="ru-RU" sz="2800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92031" y="314176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399" y="441278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укавички лижні на 10 - 11 - 12 - 13 - 14 років для дівчаток (арт.  20-12-27) червоний - купити за найвигіднішою ціною в Україні від компанії  &quot;Інтернет магазин &quot;Товарофф&quot;&quot; - 585225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96" y="1284469"/>
            <a:ext cx="2496779" cy="18742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llpro 1 Пара важких садових рукавичок Thorn Proof Шкіряні робочі  рукавички водонепроникні Тонкий армований rigger Міцна гнучка теплоізоляція  купити недорого — ціна, безкоштовна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6" y="2270752"/>
            <a:ext cx="2294100" cy="184746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6804" y="1167069"/>
            <a:ext cx="8067123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Подумай, яка пара рукавичок подобається тобі найбільше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6" descr="КОНСПЕКТ ЗАНЯТТЯ з малювання для дітей середнього дошкільного віку  «Рукавич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55" y="2270751"/>
            <a:ext cx="2706672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авички: картинки, стокові Рукавички фотографії, зображення | Скачати з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6376" r="4079" b="2980"/>
          <a:stretch/>
        </p:blipFill>
        <p:spPr bwMode="auto">
          <a:xfrm>
            <a:off x="3398967" y="2270751"/>
            <a:ext cx="2455996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73973" y="477466"/>
            <a:ext cx="10965657" cy="678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Рукавички з передбаченнями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4950" y="4232450"/>
            <a:ext cx="2578967" cy="105560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Тобі сьогодні пощастить!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828" y="4232450"/>
            <a:ext cx="259228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тебе </a:t>
            </a:r>
            <a:r>
              <a:rPr lang="uk-UA" sz="2800" b="1" dirty="0" smtClean="0">
                <a:solidFill>
                  <a:schemeClr val="bg1"/>
                </a:solidFill>
              </a:rPr>
              <a:t>чекає гарна </a:t>
            </a:r>
            <a:r>
              <a:rPr lang="uk-UA" sz="2800" b="1" dirty="0">
                <a:solidFill>
                  <a:schemeClr val="bg1"/>
                </a:solidFill>
              </a:rPr>
              <a:t>новина!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499" y="4191402"/>
            <a:ext cx="2152517" cy="10556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Відчуєш підтримку!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✓Tactical Gear™ |➲ Комбінований комплект тактичних рукавичок Damascus ALL  WEATHER COMBO PACK CP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42" y="4709910"/>
            <a:ext cx="2548879" cy="16686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674225" y="5322993"/>
            <a:ext cx="320506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Сьогодні </a:t>
            </a:r>
            <a:r>
              <a:rPr lang="uk-UA" sz="2800" b="1" dirty="0" smtClean="0">
                <a:solidFill>
                  <a:schemeClr val="bg1"/>
                </a:solidFill>
              </a:rPr>
              <a:t>досягнеш успіху!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01932" y="3158707"/>
            <a:ext cx="267530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тебе </a:t>
            </a:r>
            <a:r>
              <a:rPr lang="uk-UA" sz="2800" b="1" dirty="0" smtClean="0">
                <a:solidFill>
                  <a:schemeClr val="bg1"/>
                </a:solidFill>
              </a:rPr>
              <a:t>гарна посмішка!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204" y="1649368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Прочитай чарівні передбачення, що вони тобі несуть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455" y="2340159"/>
            <a:ext cx="656680" cy="169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4 Рослини\№051 Хвойні рослини\2025-12-27_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237057"/>
            <a:ext cx="8064896" cy="38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684319" y="2615484"/>
            <a:ext cx="2902000" cy="364845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78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(ч. 2) завдання до уроку 51.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chemeClr val="bg1"/>
                </a:solidFill>
              </a:rPr>
              <a:t>Зошит 1 ч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455" y="477466"/>
            <a:ext cx="10369153" cy="725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Гра</a:t>
            </a:r>
            <a:r>
              <a:rPr lang="ru-RU" sz="4000" b="1" dirty="0">
                <a:solidFill>
                  <a:schemeClr val="bg1"/>
                </a:solidFill>
              </a:rPr>
              <a:t> ,,</a:t>
            </a:r>
            <a:r>
              <a:rPr lang="ru-RU" sz="4000" b="1" dirty="0" err="1">
                <a:solidFill>
                  <a:schemeClr val="bg1"/>
                </a:solidFill>
              </a:rPr>
              <a:t>Закінчи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219" y="1341562"/>
            <a:ext cx="4458505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Природа  - це…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966" y="1341561"/>
            <a:ext cx="576064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Природа  поділяється на…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343" y="2035387"/>
            <a:ext cx="4467382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Нежива природа – це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5968" y="2023484"/>
            <a:ext cx="5760640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До живої природи відносимо…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711" y="3411539"/>
            <a:ext cx="660347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Елементами множини рослин є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455" y="2789618"/>
            <a:ext cx="8182772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Рослинам, як живим організмам, властиві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712" y="4022362"/>
            <a:ext cx="660347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Для живлення рослинам, потрібні…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712" y="4640801"/>
            <a:ext cx="6603470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До будови рослин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відносять</a:t>
            </a:r>
            <a:r>
              <a:rPr lang="uk-UA" sz="3200" b="1" dirty="0">
                <a:solidFill>
                  <a:schemeClr val="bg1"/>
                </a:solidFill>
              </a:rPr>
              <a:t>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566" y="5243120"/>
            <a:ext cx="438535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Яруси рослин – це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7516" y="5847096"/>
            <a:ext cx="434940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Плоди бувають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42" y="3411539"/>
            <a:ext cx="2394692" cy="28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728" y="1134122"/>
            <a:ext cx="3456383" cy="2079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Навесні веселить,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влітку </a:t>
            </a:r>
            <a:r>
              <a:rPr lang="ru-RU" sz="3200" b="1" dirty="0">
                <a:solidFill>
                  <a:schemeClr val="bg1"/>
                </a:solidFill>
              </a:rPr>
              <a:t>холодить,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восени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годує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взимку </a:t>
            </a:r>
            <a:r>
              <a:rPr lang="ru-RU" sz="3200" b="1" dirty="0" err="1">
                <a:solidFill>
                  <a:schemeClr val="bg1"/>
                </a:solidFill>
              </a:rPr>
              <a:t>гріє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Відгадайте загадки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2" name="Picture 2" descr="https://10ex.org/media/images/khvoi-1.width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27" y="3293794"/>
            <a:ext cx="2763604" cy="18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landshaft.org.ua/images/2016/Khvoynyye_rasteniya_vidy_i_so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76" y="4121660"/>
            <a:ext cx="2610288" cy="16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8" y="3285778"/>
            <a:ext cx="3344049" cy="24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7152" y="1134123"/>
            <a:ext cx="6235399" cy="20796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err="1">
                <a:solidFill>
                  <a:schemeClr val="bg1"/>
                </a:solidFill>
              </a:rPr>
              <a:t>сукні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зеленій</a:t>
            </a:r>
            <a:r>
              <a:rPr lang="ru-RU" sz="3200" b="1" dirty="0">
                <a:solidFill>
                  <a:schemeClr val="bg1"/>
                </a:solidFill>
              </a:rPr>
              <a:t> стою цілий рік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Сонечко </a:t>
            </a:r>
            <a:r>
              <a:rPr lang="ru-RU" sz="3200" b="1" dirty="0" err="1">
                <a:solidFill>
                  <a:schemeClr val="bg1"/>
                </a:solidFill>
              </a:rPr>
              <a:t>світить</a:t>
            </a:r>
            <a:r>
              <a:rPr lang="ru-RU" sz="3200" b="1" dirty="0">
                <a:solidFill>
                  <a:schemeClr val="bg1"/>
                </a:solidFill>
              </a:rPr>
              <a:t>, чи </a:t>
            </a:r>
            <a:r>
              <a:rPr lang="ru-RU" sz="3200" b="1" dirty="0" err="1">
                <a:solidFill>
                  <a:schemeClr val="bg1"/>
                </a:solidFill>
              </a:rPr>
              <a:t>падає</a:t>
            </a:r>
            <a:r>
              <a:rPr lang="ru-RU" sz="3200" b="1" dirty="0">
                <a:solidFill>
                  <a:schemeClr val="bg1"/>
                </a:solidFill>
              </a:rPr>
              <a:t> сніг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Голок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багато в </a:t>
            </a:r>
            <a:r>
              <a:rPr lang="ru-RU" sz="3200" b="1" dirty="0" err="1" smtClean="0">
                <a:solidFill>
                  <a:schemeClr val="bg1"/>
                </a:solidFill>
              </a:rPr>
              <a:t>ґаздівстві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тримаю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Тільки </a:t>
            </a:r>
            <a:r>
              <a:rPr lang="ru-RU" sz="3200" b="1" dirty="0">
                <a:solidFill>
                  <a:schemeClr val="bg1"/>
                </a:solidFill>
              </a:rPr>
              <a:t>не шию і не </a:t>
            </a:r>
            <a:r>
              <a:rPr lang="ru-RU" sz="3200" b="1" dirty="0" err="1">
                <a:solidFill>
                  <a:schemeClr val="bg1"/>
                </a:solidFill>
              </a:rPr>
              <a:t>вишиваю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7494" y="5141484"/>
            <a:ext cx="1550823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Дерево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38027" y="3293794"/>
            <a:ext cx="1525816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Ялинка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73" y="5116072"/>
            <a:ext cx="77865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Як одним словом можна назвати сосну і ялину?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434" y="1134123"/>
            <a:ext cx="2626351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29173" y="5681900"/>
            <a:ext cx="9649072" cy="48283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більше про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хвойні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рослини.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62473" y="3247844"/>
            <a:ext cx="1256897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Сосна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6" grpId="1" animBg="1"/>
      <p:bldP spid="17" grpId="0" animBg="1"/>
      <p:bldP spid="3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629" y="405458"/>
            <a:ext cx="9954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r>
              <a:rPr lang="ru-RU" sz="4000" b="1" dirty="0"/>
              <a:t> </a:t>
            </a:r>
            <a:r>
              <a:rPr lang="ru-RU" sz="4000" b="1" dirty="0" smtClean="0"/>
              <a:t>і </a:t>
            </a:r>
            <a:r>
              <a:rPr lang="ru-RU" sz="4000" b="1" dirty="0" err="1" smtClean="0"/>
              <a:t>порівняйте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5519" y="1081812"/>
            <a:ext cx="706963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Чим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відрізняються ці рослини за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будовою?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3 клас\04 ЯДС\Грущинська\4 Рослини\№051 Хвойні рослини\2025-12-27_21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2" y="1605032"/>
            <a:ext cx="99261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0548" y="3818465"/>
            <a:ext cx="48281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/>
              <a:t>Яблуня</a:t>
            </a:r>
            <a:r>
              <a:rPr lang="ru-RU" sz="3200" b="1" dirty="0"/>
              <a:t> — </a:t>
            </a:r>
            <a:r>
              <a:rPr lang="ru-RU" sz="3200" b="1" dirty="0" err="1"/>
              <a:t>листяне</a:t>
            </a:r>
            <a:r>
              <a:rPr lang="ru-RU" sz="3200" b="1" dirty="0"/>
              <a:t> дерево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8055" y="3842179"/>
            <a:ext cx="45109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/>
              <a:t>Ялина</a:t>
            </a:r>
            <a:r>
              <a:rPr lang="ru-RU" sz="3200" b="1" dirty="0"/>
              <a:t> — </a:t>
            </a:r>
            <a:r>
              <a:rPr lang="ru-RU" sz="3200" b="1" dirty="0" err="1"/>
              <a:t>хвойне</a:t>
            </a:r>
            <a:r>
              <a:rPr lang="ru-RU" sz="3200" b="1" dirty="0"/>
              <a:t> дерево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7455" y="4441862"/>
            <a:ext cx="1044116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відміну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від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яблуні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листки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ялини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голкоподібна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хвоя, а замість квіток — шишки, у яких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визріває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насіння.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Оскільки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хвойні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плодів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утворюють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їх називають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голонасінними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Запилення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хвойних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відбувається тільки за допомогою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вітру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83952" y="1197546"/>
            <a:ext cx="6982586" cy="173664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Хвойні</a:t>
            </a:r>
            <a:r>
              <a:rPr lang="ru-RU" sz="3200" b="1" dirty="0"/>
              <a:t> рослини мають </a:t>
            </a:r>
            <a:r>
              <a:rPr lang="ru-RU" sz="3200" b="1" dirty="0" err="1"/>
              <a:t>корінь</a:t>
            </a:r>
            <a:r>
              <a:rPr lang="ru-RU" sz="3200" b="1" dirty="0"/>
              <a:t>, </a:t>
            </a:r>
            <a:r>
              <a:rPr lang="ru-RU" sz="3200" b="1" dirty="0" err="1" smtClean="0"/>
              <a:t>дерев’янисте</a:t>
            </a:r>
            <a:r>
              <a:rPr lang="ru-RU" sz="3200" b="1" dirty="0" smtClean="0"/>
              <a:t> </a:t>
            </a:r>
            <a:r>
              <a:rPr lang="ru-RU" sz="3200" b="1" dirty="0" err="1"/>
              <a:t>стебло</a:t>
            </a:r>
            <a:r>
              <a:rPr lang="ru-RU" sz="3200" b="1" dirty="0"/>
              <a:t>, </a:t>
            </a:r>
            <a:r>
              <a:rPr lang="ru-RU" sz="3200" b="1" dirty="0" err="1"/>
              <a:t>голчасті</a:t>
            </a:r>
            <a:r>
              <a:rPr lang="ru-RU" sz="3200" b="1" dirty="0"/>
              <a:t> листки (</a:t>
            </a:r>
            <a:r>
              <a:rPr lang="ru-RU" sz="3200" b="1" dirty="0" err="1"/>
              <a:t>хвоїнки</a:t>
            </a:r>
            <a:r>
              <a:rPr lang="ru-RU" sz="3200" b="1" dirty="0"/>
              <a:t>) та шишки з </a:t>
            </a:r>
            <a:r>
              <a:rPr lang="ru-RU" sz="3200" b="1" dirty="0" err="1"/>
              <a:t>насінням</a:t>
            </a:r>
            <a:r>
              <a:rPr lang="ru-RU" sz="32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463" y="2934192"/>
            <a:ext cx="695180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Хвойні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це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вічнозелені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крім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модрини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) або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зрідка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листопадні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дерева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кущі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Трав’янистих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хвойних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 природі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існує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Найбільше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хвойних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лісах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зростає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сосен,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ялин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ялиць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модрин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Home\Desktop\image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796" y="1508553"/>
            <a:ext cx="3819630" cy="3672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9463" y="5067747"/>
            <a:ext cx="755889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Рослинний</a:t>
            </a:r>
            <a:r>
              <a:rPr lang="ru-RU" sz="3200" b="1" dirty="0"/>
              <a:t> </a:t>
            </a:r>
            <a:r>
              <a:rPr lang="ru-RU" sz="3200" b="1" dirty="0" err="1"/>
              <a:t>покрив</a:t>
            </a:r>
            <a:r>
              <a:rPr lang="ru-RU" sz="3200" b="1" dirty="0"/>
              <a:t> Землі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переважно з </a:t>
            </a:r>
            <a:r>
              <a:rPr lang="ru-RU" sz="3200" b="1" dirty="0" err="1"/>
              <a:t>квіткових</a:t>
            </a:r>
            <a:r>
              <a:rPr lang="ru-RU" sz="3200" b="1" dirty="0"/>
              <a:t> і </a:t>
            </a:r>
            <a:r>
              <a:rPr lang="ru-RU" sz="3200" b="1" dirty="0" err="1"/>
              <a:t>хвойних</a:t>
            </a:r>
            <a:r>
              <a:rPr lang="ru-RU" sz="3200" b="1" dirty="0"/>
              <a:t> рослин.</a:t>
            </a:r>
          </a:p>
        </p:txBody>
      </p:sp>
    </p:spTree>
    <p:extLst>
      <p:ext uri="{BB962C8B-B14F-4D97-AF65-F5344CB8AC3E}">
        <p14:creationId xmlns:p14="http://schemas.microsoft.com/office/powerpoint/2010/main" val="30763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хвойних</a:t>
            </a:r>
            <a:r>
              <a:rPr lang="ru-RU" sz="4000" b="1" dirty="0" smtClean="0">
                <a:solidFill>
                  <a:schemeClr val="bg1"/>
                </a:solidFill>
              </a:rPr>
              <a:t>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Home\Desktop\15932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7544"/>
          <a:stretch>
            <a:fillRect/>
          </a:stretch>
        </p:blipFill>
        <p:spPr bwMode="auto">
          <a:xfrm>
            <a:off x="979463" y="1608008"/>
            <a:ext cx="3909935" cy="4419456"/>
          </a:xfrm>
          <a:prstGeom prst="rect">
            <a:avLst/>
          </a:prstGeom>
          <a:noFill/>
        </p:spPr>
      </p:pic>
      <p:pic>
        <p:nvPicPr>
          <p:cNvPr id="16" name="Picture 3" descr="C:\Users\Home\Desktop\sapin1.jpg"/>
          <p:cNvPicPr>
            <a:picLocks noChangeAspect="1" noChangeArrowheads="1"/>
          </p:cNvPicPr>
          <p:nvPr/>
        </p:nvPicPr>
        <p:blipFill>
          <a:blip r:embed="rId3" cstate="print"/>
          <a:srcRect l="11073" t="3391" r="5536"/>
          <a:stretch>
            <a:fillRect/>
          </a:stretch>
        </p:blipFill>
        <p:spPr bwMode="auto">
          <a:xfrm>
            <a:off x="3571751" y="1267309"/>
            <a:ext cx="2016224" cy="1441506"/>
          </a:xfrm>
          <a:prstGeom prst="rect">
            <a:avLst/>
          </a:prstGeom>
          <a:noFill/>
        </p:spPr>
      </p:pic>
      <p:pic>
        <p:nvPicPr>
          <p:cNvPr id="18" name="Picture 4" descr="C:\Users\Home\Desktop\75040773_3939637_1213734505_sosnagor.jpg"/>
          <p:cNvPicPr>
            <a:picLocks noChangeAspect="1" noChangeArrowheads="1"/>
          </p:cNvPicPr>
          <p:nvPr/>
        </p:nvPicPr>
        <p:blipFill>
          <a:blip r:embed="rId4" cstate="print"/>
          <a:srcRect b="8844"/>
          <a:stretch>
            <a:fillRect/>
          </a:stretch>
        </p:blipFill>
        <p:spPr bwMode="auto">
          <a:xfrm>
            <a:off x="7403794" y="1196717"/>
            <a:ext cx="3859245" cy="4766476"/>
          </a:xfrm>
          <a:prstGeom prst="rect">
            <a:avLst/>
          </a:prstGeom>
          <a:noFill/>
        </p:spPr>
      </p:pic>
      <p:pic>
        <p:nvPicPr>
          <p:cNvPr id="17" name="Picture 5" descr="C:\Users\Home\Desktop\2603803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951" y="1247118"/>
            <a:ext cx="2212312" cy="13911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77586" y="5404448"/>
            <a:ext cx="1335444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сосна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1222" y="5459145"/>
            <a:ext cx="1648606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ялинка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хвойних</a:t>
            </a:r>
            <a:r>
              <a:rPr lang="ru-RU" sz="4000" b="1" dirty="0" smtClean="0">
                <a:solidFill>
                  <a:schemeClr val="bg1"/>
                </a:solidFill>
              </a:rPr>
              <a:t>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4359" y="5473221"/>
            <a:ext cx="1255785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туя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55527" y="5329656"/>
            <a:ext cx="2196244" cy="663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кипарис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Туя кущова - купити недорого, Prom.ua: ціни, акції і відгуки | Україна,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84" y="1222648"/>
            <a:ext cx="4219580" cy="42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Home\Desktop\thuja_occidenta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991" y="3782370"/>
            <a:ext cx="2027202" cy="1659858"/>
          </a:xfrm>
          <a:prstGeom prst="rect">
            <a:avLst/>
          </a:prstGeom>
          <a:noFill/>
        </p:spPr>
      </p:pic>
      <p:pic>
        <p:nvPicPr>
          <p:cNvPr id="1028" name="Picture 4" descr="Кипарис італійський Cupressus sempervirens - Екомал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222648"/>
            <a:ext cx="3962327" cy="39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Home\Desktop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3839" y="1341562"/>
            <a:ext cx="2158449" cy="1599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3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8393</TotalTime>
  <Words>717</Words>
  <Application>Microsoft Office PowerPoint</Application>
  <PresentationFormat>Произвольный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631</cp:revision>
  <dcterms:created xsi:type="dcterms:W3CDTF">2025-08-27T14:01:18Z</dcterms:created>
  <dcterms:modified xsi:type="dcterms:W3CDTF">2026-01-16T10:53:12Z</dcterms:modified>
</cp:coreProperties>
</file>