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720" r:id="rId3"/>
    <p:sldId id="680" r:id="rId4"/>
    <p:sldId id="721" r:id="rId5"/>
    <p:sldId id="726" r:id="rId6"/>
    <p:sldId id="725" r:id="rId7"/>
    <p:sldId id="746" r:id="rId8"/>
    <p:sldId id="727" r:id="rId9"/>
    <p:sldId id="735" r:id="rId10"/>
    <p:sldId id="748" r:id="rId11"/>
    <p:sldId id="747" r:id="rId12"/>
    <p:sldId id="742" r:id="rId13"/>
    <p:sldId id="738" r:id="rId14"/>
    <p:sldId id="674" r:id="rId15"/>
    <p:sldId id="744" r:id="rId16"/>
    <p:sldId id="745" r:id="rId17"/>
    <p:sldId id="728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0.jpg"/><Relationship Id="rId7" Type="http://schemas.openxmlformats.org/officeDocument/2006/relationships/image" Target="../media/image16.jpeg"/><Relationship Id="rId12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125538"/>
            <a:ext cx="8830898" cy="160043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На як</a:t>
            </a:r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</a:rPr>
              <a:t>і групи поділяють 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культурні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?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4663" y="3835998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53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613" y="3285778"/>
            <a:ext cx="2443687" cy="252153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абличка 12"/>
          <p:cNvSpPr/>
          <p:nvPr/>
        </p:nvSpPr>
        <p:spPr>
          <a:xfrm>
            <a:off x="3273421" y="1341562"/>
            <a:ext cx="5688632" cy="720080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Лікарські </a:t>
            </a:r>
            <a:r>
              <a:rPr lang="uk-UA" sz="3200" b="1" dirty="0" smtClean="0"/>
              <a:t>культурні </a:t>
            </a:r>
            <a:r>
              <a:rPr lang="uk-UA" sz="3200" b="1" dirty="0"/>
              <a:t>рослини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4892" y="494643"/>
            <a:ext cx="9885691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світлину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1197350" y="4005858"/>
            <a:ext cx="1676779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Шавлія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9" descr="Визначено, які ефіроолійні та лікарські трави вигідно вирощувати в Україні  — SuperAgronom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97" y="2133650"/>
            <a:ext cx="6120680" cy="34428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абличка 23"/>
          <p:cNvSpPr/>
          <p:nvPr/>
        </p:nvSpPr>
        <p:spPr>
          <a:xfrm>
            <a:off x="9260384" y="2229590"/>
            <a:ext cx="2160239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Валер’яна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Табличка 24"/>
          <p:cNvSpPr/>
          <p:nvPr/>
        </p:nvSpPr>
        <p:spPr>
          <a:xfrm>
            <a:off x="1269941" y="3069753"/>
            <a:ext cx="1676779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М’ята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Табличка 25"/>
          <p:cNvSpPr/>
          <p:nvPr/>
        </p:nvSpPr>
        <p:spPr>
          <a:xfrm>
            <a:off x="7388175" y="5706167"/>
            <a:ext cx="1899923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Лаванда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9354568" y="3069753"/>
            <a:ext cx="1676779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Липа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Табличка 27"/>
          <p:cNvSpPr/>
          <p:nvPr/>
        </p:nvSpPr>
        <p:spPr>
          <a:xfrm>
            <a:off x="1269941" y="4889134"/>
            <a:ext cx="1676779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Калина 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Табличка 28"/>
          <p:cNvSpPr/>
          <p:nvPr/>
        </p:nvSpPr>
        <p:spPr>
          <a:xfrm>
            <a:off x="9255784" y="4836058"/>
            <a:ext cx="2092831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Конвалія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Табличка 29"/>
          <p:cNvSpPr/>
          <p:nvPr/>
        </p:nvSpPr>
        <p:spPr>
          <a:xfrm>
            <a:off x="2946720" y="5706167"/>
            <a:ext cx="1993183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Ромашка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Табличка 30"/>
          <p:cNvSpPr/>
          <p:nvPr/>
        </p:nvSpPr>
        <p:spPr>
          <a:xfrm>
            <a:off x="570457" y="2215388"/>
            <a:ext cx="2376263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Подорожник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Табличка 31"/>
          <p:cNvSpPr/>
          <p:nvPr/>
        </p:nvSpPr>
        <p:spPr>
          <a:xfrm>
            <a:off x="9361450" y="4005858"/>
            <a:ext cx="1676779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Череда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Табличка 32"/>
          <p:cNvSpPr/>
          <p:nvPr/>
        </p:nvSpPr>
        <p:spPr>
          <a:xfrm>
            <a:off x="5229157" y="5706167"/>
            <a:ext cx="1777159" cy="675955"/>
          </a:xfrm>
          <a:prstGeom prst="plaqu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Череда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0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1110629" y="1341562"/>
            <a:ext cx="9883575" cy="6638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Як людина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використовує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культурні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рослини? </a:t>
            </a:r>
            <a:endParaRPr lang="ru-RU" altLang="ru-RU" sz="3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0629" y="549474"/>
            <a:ext cx="99543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Поміркуйте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4 ЯДС\Грущинська\4 Рослини\№056Значення рослин\2025-12-28_230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81" y="2061642"/>
            <a:ext cx="9923323" cy="18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0881" y="3923928"/>
            <a:ext cx="156599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уживає</a:t>
            </a:r>
            <a:r>
              <a:rPr lang="ru-RU" sz="3200" b="1" dirty="0"/>
              <a:t> в </a:t>
            </a:r>
            <a:r>
              <a:rPr lang="ru-RU" sz="3200" b="1" dirty="0" smtClean="0"/>
              <a:t>їжу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63696" y="3931146"/>
            <a:ext cx="1728192" cy="1077218"/>
          </a:xfrm>
          <a:prstGeom prst="rect">
            <a:avLst/>
          </a:prstGeom>
          <a:solidFill>
            <a:srgbClr val="D32D9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годує</a:t>
            </a:r>
            <a:r>
              <a:rPr lang="ru-RU" sz="3200" b="1" dirty="0" smtClean="0"/>
              <a:t> тварин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67695" y="3931146"/>
            <a:ext cx="172819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лікує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хвороби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24663" y="3923928"/>
            <a:ext cx="223224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виготовляє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тканини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88375" y="3942824"/>
            <a:ext cx="23762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прикрашає</a:t>
            </a:r>
            <a:r>
              <a:rPr lang="ru-RU" sz="3200" b="1" dirty="0" smtClean="0"/>
              <a:t> </a:t>
            </a:r>
            <a:r>
              <a:rPr lang="ru-RU" sz="3200" b="1" dirty="0" err="1"/>
              <a:t>оселі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3966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8614" y="494644"/>
            <a:ext cx="9305744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Де росте?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9" y="1341562"/>
            <a:ext cx="2028644" cy="152356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86" y="1279090"/>
            <a:ext cx="1624800" cy="162623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1226" y="3532595"/>
            <a:ext cx="1877620" cy="174732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06412" y="2086605"/>
            <a:ext cx="1580582" cy="138084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17" y="2092207"/>
            <a:ext cx="1934225" cy="130952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2" descr="Морква Цукат за 20 г - купити в Україні — інтернет-магазин СонцеСа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593" y="4166410"/>
            <a:ext cx="2020967" cy="1517064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ᐉ Особливості обрізування груші - Журнал Агроном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r="1969"/>
          <a:stretch/>
        </p:blipFill>
        <p:spPr bwMode="auto">
          <a:xfrm>
            <a:off x="687748" y="3467447"/>
            <a:ext cx="2092755" cy="1656441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Що ми знаємо про цибулю. » Сайт вчителя біології Павленко Тетяни Іванівн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94" y="1297814"/>
            <a:ext cx="1706702" cy="1577582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B.lv: Как вырастить горох: почва, посев, подкорм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697" y="2188995"/>
            <a:ext cx="2020967" cy="134625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Що робити, якщо яблуня не цвіте і не плодоносить - дідусевий метод — УНІАН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99" y="3861842"/>
            <a:ext cx="2362228" cy="157817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исокоолійний сорт льону Айвенго / Насіння соняшнику, насіння ріпаку  (рапсу) озимого, насіння льону / Льон. Насіння льону селекції ВНІС /  Асортимент продукції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61" y="3634858"/>
            <a:ext cx="2174549" cy="14526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абличка 19"/>
          <p:cNvSpPr/>
          <p:nvPr/>
        </p:nvSpPr>
        <p:spPr>
          <a:xfrm>
            <a:off x="4291831" y="5617016"/>
            <a:ext cx="2424741" cy="686205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город </a:t>
            </a:r>
            <a:endParaRPr lang="uk-UA" sz="3600" b="1" dirty="0"/>
          </a:p>
        </p:txBody>
      </p:sp>
      <p:sp>
        <p:nvSpPr>
          <p:cNvPr id="21" name="Табличка 20"/>
          <p:cNvSpPr/>
          <p:nvPr/>
        </p:nvSpPr>
        <p:spPr>
          <a:xfrm>
            <a:off x="1600961" y="5668196"/>
            <a:ext cx="2284647" cy="622733"/>
          </a:xfrm>
          <a:prstGeom prst="plaque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поле</a:t>
            </a:r>
            <a:endParaRPr lang="uk-UA" sz="3600" b="1" dirty="0"/>
          </a:p>
        </p:txBody>
      </p:sp>
      <p:sp>
        <p:nvSpPr>
          <p:cNvPr id="22" name="Табличка 21"/>
          <p:cNvSpPr/>
          <p:nvPr/>
        </p:nvSpPr>
        <p:spPr>
          <a:xfrm>
            <a:off x="7388174" y="5612107"/>
            <a:ext cx="2123307" cy="67882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садок</a:t>
            </a:r>
            <a:endParaRPr lang="uk-UA" sz="3600" b="1" dirty="0"/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488731" y="3071141"/>
            <a:ext cx="468589" cy="465086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Двенадцатиугольник 23"/>
          <p:cNvSpPr/>
          <p:nvPr/>
        </p:nvSpPr>
        <p:spPr>
          <a:xfrm>
            <a:off x="2354143" y="3071141"/>
            <a:ext cx="468589" cy="465086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Двенадцатиугольник 24"/>
          <p:cNvSpPr/>
          <p:nvPr/>
        </p:nvSpPr>
        <p:spPr>
          <a:xfrm>
            <a:off x="4638789" y="2562707"/>
            <a:ext cx="468589" cy="465086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Двенадцатиугольник 25"/>
          <p:cNvSpPr/>
          <p:nvPr/>
        </p:nvSpPr>
        <p:spPr>
          <a:xfrm>
            <a:off x="6106092" y="3092501"/>
            <a:ext cx="468589" cy="465086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Двенадцатиугольник 26"/>
          <p:cNvSpPr/>
          <p:nvPr/>
        </p:nvSpPr>
        <p:spPr>
          <a:xfrm>
            <a:off x="8966978" y="2544483"/>
            <a:ext cx="468589" cy="465086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Двенадцатиугольник 27"/>
          <p:cNvSpPr/>
          <p:nvPr/>
        </p:nvSpPr>
        <p:spPr>
          <a:xfrm>
            <a:off x="11030980" y="3083101"/>
            <a:ext cx="468589" cy="465086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6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Двенадцатиугольник 28"/>
          <p:cNvSpPr/>
          <p:nvPr/>
        </p:nvSpPr>
        <p:spPr>
          <a:xfrm>
            <a:off x="488731" y="4879981"/>
            <a:ext cx="468589" cy="465086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Двенадцатиугольник 29"/>
          <p:cNvSpPr/>
          <p:nvPr/>
        </p:nvSpPr>
        <p:spPr>
          <a:xfrm>
            <a:off x="2916024" y="4945694"/>
            <a:ext cx="468589" cy="465086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Двенадцатиугольник 30"/>
          <p:cNvSpPr/>
          <p:nvPr/>
        </p:nvSpPr>
        <p:spPr>
          <a:xfrm>
            <a:off x="5177654" y="4747487"/>
            <a:ext cx="468589" cy="465086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Двенадцатиугольник 31"/>
          <p:cNvSpPr/>
          <p:nvPr/>
        </p:nvSpPr>
        <p:spPr>
          <a:xfrm>
            <a:off x="7550910" y="4831233"/>
            <a:ext cx="833486" cy="562582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Двенадцатиугольник 32"/>
          <p:cNvSpPr/>
          <p:nvPr/>
        </p:nvSpPr>
        <p:spPr>
          <a:xfrm>
            <a:off x="9201272" y="5185137"/>
            <a:ext cx="761889" cy="562582"/>
          </a:xfrm>
          <a:prstGeom prst="dodecag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11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6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9198" y="3928552"/>
            <a:ext cx="2064522" cy="216108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906" y="3929478"/>
            <a:ext cx="2215514" cy="218918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998" y="3911086"/>
            <a:ext cx="2211641" cy="219602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8744" y="3928552"/>
            <a:ext cx="2185256" cy="219011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6654" y="1372807"/>
            <a:ext cx="2350085" cy="183716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2315" y="1429066"/>
            <a:ext cx="2355785" cy="178090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56327" y="1302820"/>
            <a:ext cx="2337393" cy="212456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7781" y="1400500"/>
            <a:ext cx="1726076" cy="1980071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1267495" y="477466"/>
            <a:ext cx="9577064" cy="6816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Гра «Знайди пару»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7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2.77778E-6 0.07361 C -2.77778E-6 0.10648 0.12587 0.14745 0.22882 0.14745 L 0.45764 0.14745 " pathEditMode="relative" rAng="0" ptsTypes="FfFF">
                                      <p:cBhvr>
                                        <p:cTn id="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1.11111E-6 0.09213 C -1.11111E-6 0.13333 0.12483 0.18449 0.22674 0.18449 L 0.45417 0.18449 " pathEditMode="relative" rAng="0" ptsTypes="FfFF">
                                      <p:cBhvr>
                                        <p:cTn id="1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10886 3.7037E-7 C -0.15764 3.7037E-7 -0.21684 0.03588 -0.21684 0.06505 L -0.21684 0.13056 " pathEditMode="relative" rAng="0" ptsTypes="FfFF">
                                      <p:cBhvr>
                                        <p:cTn id="1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33976 -1.11111E-6 C -0.49236 -1.11111E-6 -0.67934 0.03866 -0.67934 0.07037 L -0.67934 0.14097 " pathEditMode="relative" rAng="0" ptsTypes="FfFF">
                                      <p:cBhvr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702338" y="4620537"/>
            <a:ext cx="4630416" cy="14119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Назвіть групи культурних рослин за призначенням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79473" y="4412788"/>
            <a:ext cx="4607670" cy="1384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професії</a:t>
            </a:r>
            <a:r>
              <a:rPr lang="ru-RU" sz="2800" b="1" dirty="0"/>
              <a:t>, пов’язані із </a:t>
            </a:r>
            <a:r>
              <a:rPr lang="ru-RU" sz="2800" b="1" dirty="0" err="1"/>
              <a:t>сільським</a:t>
            </a:r>
            <a:r>
              <a:rPr lang="ru-RU" sz="2800" b="1" dirty="0"/>
              <a:t> </a:t>
            </a:r>
            <a:r>
              <a:rPr lang="ru-RU" sz="2800" b="1" dirty="0" err="1"/>
              <a:t>господарством</a:t>
            </a:r>
            <a:r>
              <a:rPr lang="ru-RU" sz="2800" b="1" dirty="0"/>
              <a:t>, ви знаєте?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34618" y="4216708"/>
            <a:ext cx="4712899" cy="18157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 яких </a:t>
            </a:r>
            <a:r>
              <a:rPr lang="ru-RU" sz="2800" b="1" dirty="0" err="1"/>
              <a:t>груп</a:t>
            </a:r>
            <a:r>
              <a:rPr lang="ru-RU" sz="2800" b="1" dirty="0"/>
              <a:t> належать </a:t>
            </a:r>
            <a:r>
              <a:rPr lang="ru-RU" sz="2800" b="1" dirty="0" err="1"/>
              <a:t>відомі</a:t>
            </a:r>
            <a:r>
              <a:rPr lang="ru-RU" sz="2800" b="1" dirty="0"/>
              <a:t> </a:t>
            </a:r>
            <a:r>
              <a:rPr lang="ru-RU" sz="2800" b="1" dirty="0" smtClean="0"/>
              <a:t>вам </a:t>
            </a:r>
            <a:r>
              <a:rPr lang="ru-RU" sz="2800" b="1" dirty="0" err="1"/>
              <a:t>культурні</a:t>
            </a:r>
            <a:r>
              <a:rPr lang="ru-RU" sz="2800" b="1" dirty="0"/>
              <a:t> рослини</a:t>
            </a:r>
            <a:r>
              <a:rPr lang="ru-RU" sz="2800" b="1" dirty="0" smtClean="0"/>
              <a:t>?</a:t>
            </a:r>
            <a:r>
              <a:rPr lang="ru-RU" sz="2800" dirty="0"/>
              <a:t> </a:t>
            </a:r>
            <a:r>
              <a:rPr lang="ru-RU" sz="2800" b="1" dirty="0" err="1"/>
              <a:t>Наведіть</a:t>
            </a:r>
            <a:r>
              <a:rPr lang="ru-RU" sz="2800" b="1" dirty="0"/>
              <a:t> приклади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37091" y="3012518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559003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399" y="441278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3312368" cy="128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4 ЯДС\Грущинська\4 Рослини\№056Значення рослин\2025-12-28_225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63" y="189434"/>
            <a:ext cx="7179940" cy="62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6956127" y="4653930"/>
            <a:ext cx="1800199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Фрукти: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6740103" y="5435521"/>
            <a:ext cx="1800199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Овочі: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4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3 клас\04 ЯДС\Грущинська\4 Рослини\№056Значення рослин\2025-12-28_225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87" y="1328961"/>
            <a:ext cx="7931266" cy="5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5-6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5736" y="2061642"/>
            <a:ext cx="3118023" cy="360040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80-81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(ч. 2) завдання до уроку 53.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D:\3 клас\04 ЯДС\Грущинська\4 Рослини\№056Значення рослин\2025-12-28_225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85" y="405458"/>
            <a:ext cx="7931268" cy="9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9423" y="489659"/>
            <a:ext cx="2834214" cy="128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4003799" y="2637706"/>
            <a:ext cx="7632848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що лікарські рослини належать до культурних.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4435847" y="4221881"/>
            <a:ext cx="2016224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Конвалія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6812111" y="4221882"/>
            <a:ext cx="2088232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Ромашка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9044359" y="4221880"/>
            <a:ext cx="2923680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Подорожник 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1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582294" y="467839"/>
            <a:ext cx="9046241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53359" y="1390135"/>
            <a:ext cx="8975176" cy="8558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Обери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 плоди, якими визначиш свою роботу на </a:t>
            </a:r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уроці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436051" y="4563100"/>
            <a:ext cx="2597939" cy="134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Замріяно </a:t>
            </a:r>
            <a:endParaRPr lang="uk-UA" sz="2800" b="1" dirty="0" smtClean="0"/>
          </a:p>
          <a:p>
            <a:r>
              <a:rPr lang="uk-UA" sz="2800" b="1" dirty="0" smtClean="0"/>
              <a:t> очікував/ла </a:t>
            </a:r>
            <a:endParaRPr lang="uk-UA" sz="2800" b="1" dirty="0" smtClean="0"/>
          </a:p>
          <a:p>
            <a:r>
              <a:rPr lang="uk-UA" sz="2800" b="1" dirty="0" smtClean="0"/>
              <a:t>кінця уроку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119463" y="4563101"/>
            <a:ext cx="2801910" cy="14923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Здивовано зустрічав/ла інформацію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653577" y="4563101"/>
            <a:ext cx="2945385" cy="14923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 радістю, активно працював/ла</a:t>
            </a:r>
            <a:endParaRPr lang="ru-RU" sz="2800" b="1" dirty="0"/>
          </a:p>
        </p:txBody>
      </p:sp>
      <p:pic>
        <p:nvPicPr>
          <p:cNvPr id="15" name="Picture 6" descr="В Україні оприлюднено рентабельність вирощування кукурудзи – Agro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94" y="2592780"/>
            <a:ext cx="3087953" cy="1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упити ПОМІДОРИ 1КГ з доставкою | Інтернет-магазин Рукавич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9065" r="18602" b="19438"/>
          <a:stretch/>
        </p:blipFill>
        <p:spPr bwMode="auto">
          <a:xfrm>
            <a:off x="4974848" y="2592781"/>
            <a:ext cx="2946525" cy="1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Кабачки: користь і шкода для здоров'я. Калорійність, властивості, вітаміни  і опис рослини кабачок. - Etnosof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9658"/>
          <a:stretch/>
        </p:blipFill>
        <p:spPr bwMode="auto">
          <a:xfrm>
            <a:off x="8436050" y="2592781"/>
            <a:ext cx="2597940" cy="1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3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40582" y="1341562"/>
            <a:ext cx="8681145" cy="13313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Згадайте, який овоч піднімає ваш настрій? Розкажіть, чому?</a:t>
            </a:r>
          </a:p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(можливо: колір, форма, розмір, смак, соковитість, гладкість тощо). Можете скористатися світлинами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051471" y="477465"/>
            <a:ext cx="9880776" cy="720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«Улюблений овоч»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і ранні овочі та фрукти можна вживати. Поради фахі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8" y="2853730"/>
            <a:ext cx="4831934" cy="307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55" y="2853731"/>
            <a:ext cx="5056961" cy="300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1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chemeClr val="bg1"/>
                </a:solidFill>
              </a:rPr>
              <a:t>Зошит 1 ч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829743" y="1308263"/>
            <a:ext cx="5111563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 якими ознаками рослини відносять до живої природи?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879" y="543684"/>
            <a:ext cx="9028648" cy="648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092031" y="1308263"/>
            <a:ext cx="5322140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Рослини дихають, живляться</a:t>
            </a:r>
            <a:r>
              <a:rPr lang="uk-UA" sz="2800" b="1" dirty="0" smtClean="0">
                <a:solidFill>
                  <a:schemeClr val="bg1"/>
                </a:solidFill>
              </a:rPr>
              <a:t>, </a:t>
            </a:r>
            <a:r>
              <a:rPr lang="uk-UA" sz="2800" b="1" dirty="0">
                <a:solidFill>
                  <a:schemeClr val="bg1"/>
                </a:solidFill>
              </a:rPr>
              <a:t>розвиваються, розмножуються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829744" y="2498792"/>
            <a:ext cx="4182168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Що необхідно рослинам для дихання?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083919" y="2549495"/>
            <a:ext cx="6186237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і всім живим організмам – кисень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12165" y="3645818"/>
            <a:ext cx="383970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Чи здатні рослини рухатися?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083919" y="3213770"/>
            <a:ext cx="5805110" cy="15517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Так</a:t>
            </a:r>
            <a:r>
              <a:rPr lang="uk-UA" sz="2800" b="1" dirty="0">
                <a:solidFill>
                  <a:schemeClr val="bg1"/>
                </a:solidFill>
              </a:rPr>
              <a:t>, вони повертають своє листя і квітки до сонця або шукають собі опору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812165" y="4822913"/>
            <a:ext cx="383970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Які групи розрізняють серед рослин?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4663107" y="4867501"/>
            <a:ext cx="4309244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</a:rPr>
              <a:t>Водорості</a:t>
            </a:r>
            <a:r>
              <a:rPr lang="uk-UA" sz="2800" b="1" dirty="0">
                <a:solidFill>
                  <a:schemeClr val="bg1"/>
                </a:solidFill>
              </a:rPr>
              <a:t>, мохи, </a:t>
            </a:r>
            <a:r>
              <a:rPr lang="uk-UA" sz="2800" b="1" dirty="0" smtClean="0">
                <a:solidFill>
                  <a:schemeClr val="bg1"/>
                </a:solidFill>
              </a:rPr>
              <a:t>хвощі і </a:t>
            </a:r>
            <a:r>
              <a:rPr lang="uk-UA" sz="2800" b="1" dirty="0">
                <a:solidFill>
                  <a:schemeClr val="bg1"/>
                </a:solidFill>
              </a:rPr>
              <a:t>папороті, хвойні, квіткові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encrypted-tbn0.gstatic.com/images?q=tbn:ANd9GcRkuOlAc8rEGKdAvljp7H3zfZkjYNhT_HGCn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4832465"/>
            <a:ext cx="2711259" cy="16455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5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62250" y="477466"/>
            <a:ext cx="10153128" cy="602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269554"/>
            <a:ext cx="2705999" cy="384328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24144" y="1197546"/>
            <a:ext cx="3415675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smtClean="0"/>
              <a:t>рослини</a:t>
            </a:r>
            <a:r>
              <a:rPr lang="ru-RU" sz="2400" b="1" dirty="0"/>
              <a:t> </a:t>
            </a:r>
            <a:r>
              <a:rPr lang="ru-RU" sz="2400" b="1" dirty="0" smtClean="0"/>
              <a:t>належать </a:t>
            </a:r>
            <a:r>
              <a:rPr lang="ru-RU" sz="2400" b="1" dirty="0"/>
              <a:t>до </a:t>
            </a:r>
            <a:r>
              <a:rPr lang="ru-RU" sz="2400" b="1" dirty="0" err="1" smtClean="0"/>
              <a:t>дикорослих</a:t>
            </a:r>
            <a:r>
              <a:rPr lang="ru-RU" sz="2400" b="1" dirty="0"/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05463" y="2133650"/>
            <a:ext cx="3019629" cy="5811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вирощують</a:t>
            </a:r>
            <a:r>
              <a:rPr lang="ru-RU" sz="2400" b="1" dirty="0"/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9863" y="1197546"/>
            <a:ext cx="3270833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належать до </a:t>
            </a:r>
            <a:r>
              <a:rPr lang="ru-RU" sz="2400" b="1" dirty="0" err="1"/>
              <a:t>культурних</a:t>
            </a:r>
            <a:r>
              <a:rPr lang="ru-RU" sz="2400" b="1" dirty="0"/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596755" y="3408803"/>
            <a:ext cx="4563664" cy="85272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Скільки</a:t>
            </a:r>
            <a:r>
              <a:rPr lang="ru-RU" sz="2400" b="1" dirty="0" smtClean="0"/>
              <a:t> </a:t>
            </a:r>
            <a:r>
              <a:rPr lang="ru-RU" sz="2400" b="1" dirty="0" err="1"/>
              <a:t>приблизно</a:t>
            </a:r>
            <a:r>
              <a:rPr lang="ru-RU" sz="2400" b="1" dirty="0"/>
              <a:t> видів культурних рослин </a:t>
            </a:r>
            <a:r>
              <a:rPr lang="ru-RU" sz="2400" b="1" dirty="0" err="1"/>
              <a:t>існує</a:t>
            </a:r>
            <a:r>
              <a:rPr lang="ru-RU" sz="2400" b="1" dirty="0"/>
              <a:t> у </a:t>
            </a:r>
            <a:r>
              <a:rPr lang="ru-RU" sz="2400" b="1" dirty="0" smtClean="0"/>
              <a:t>світі.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03018" y="2781722"/>
            <a:ext cx="4949254" cy="5388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 </a:t>
            </a:r>
            <a:r>
              <a:rPr lang="ru-RU" sz="2400" b="1" dirty="0"/>
              <a:t>полях, городах, у садах і парках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9419" y="5302002"/>
            <a:ext cx="7011000" cy="9961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більше, н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як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і групи поділяють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культурні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9" y="2301561"/>
            <a:ext cx="2487580" cy="2458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493971" y="4365918"/>
            <a:ext cx="4563664" cy="85272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наш час </a:t>
            </a:r>
            <a:r>
              <a:rPr lang="ru-RU" sz="2400" b="1" dirty="0" err="1"/>
              <a:t>вивели</a:t>
            </a:r>
            <a:r>
              <a:rPr lang="ru-RU" sz="2400" b="1" dirty="0"/>
              <a:t> близько 2500 різних культурних рослин.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6698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1110629" y="1105285"/>
            <a:ext cx="9954356" cy="9716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err="1">
                <a:solidFill>
                  <a:schemeClr val="accent3">
                    <a:lumMod val="75000"/>
                  </a:schemeClr>
                </a:solidFill>
              </a:rPr>
              <a:t>Залежно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 того, </a:t>
            </a:r>
            <a:r>
              <a:rPr lang="ru-RU" altLang="ru-RU" sz="2800" b="1" dirty="0" err="1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>
                <a:solidFill>
                  <a:schemeClr val="accent3">
                    <a:lumMod val="75000"/>
                  </a:schemeClr>
                </a:solidFill>
              </a:rPr>
              <a:t>отримують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>
                <a:solidFill>
                  <a:schemeClr val="accent3">
                    <a:lumMod val="75000"/>
                  </a:schemeClr>
                </a:solidFill>
              </a:rPr>
              <a:t>культурних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>
                <a:solidFill>
                  <a:schemeClr val="accent3">
                    <a:lumMod val="75000"/>
                  </a:schemeClr>
                </a:solidFill>
              </a:rPr>
              <a:t>рослин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altLang="ru-RU" sz="2800" b="1" dirty="0" err="1">
                <a:solidFill>
                  <a:schemeClr val="accent3">
                    <a:lumMod val="75000"/>
                  </a:schemeClr>
                </a:solidFill>
              </a:rPr>
              <a:t>їх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>
                <a:solidFill>
                  <a:schemeClr val="accent3">
                    <a:lumMod val="75000"/>
                  </a:schemeClr>
                </a:solidFill>
              </a:rPr>
              <a:t>ділять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 на: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91394" y="2255334"/>
            <a:ext cx="2830060" cy="2712097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ru-RU" sz="3600" b="1" dirty="0" err="1" smtClean="0">
                <a:solidFill>
                  <a:schemeClr val="bg1"/>
                </a:solidFill>
              </a:rPr>
              <a:t>Харчові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dirty="0" smtClean="0"/>
              <a:t>пшениця</a:t>
            </a:r>
            <a:r>
              <a:rPr lang="ru-RU" sz="2800" dirty="0"/>
              <a:t>, </a:t>
            </a:r>
            <a:r>
              <a:rPr lang="ru-RU" sz="2800" dirty="0" err="1"/>
              <a:t>картопля</a:t>
            </a:r>
            <a:r>
              <a:rPr lang="ru-RU" sz="2800" dirty="0"/>
              <a:t>, </a:t>
            </a:r>
            <a:r>
              <a:rPr lang="ru-RU" sz="2800" dirty="0" err="1"/>
              <a:t>соняшник</a:t>
            </a:r>
            <a:r>
              <a:rPr lang="ru-RU" sz="2800" dirty="0"/>
              <a:t>, </a:t>
            </a:r>
            <a:r>
              <a:rPr lang="ru-RU" sz="2800" dirty="0" err="1" smtClean="0"/>
              <a:t>полуниця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2937643" y="2281243"/>
            <a:ext cx="2722340" cy="190612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ru-RU" sz="3600" b="1" dirty="0" err="1" smtClean="0">
                <a:solidFill>
                  <a:schemeClr val="bg1"/>
                </a:solidFill>
              </a:rPr>
              <a:t>Кормові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dirty="0" err="1" smtClean="0">
                <a:solidFill>
                  <a:schemeClr val="bg1"/>
                </a:solidFill>
              </a:rPr>
              <a:t>конюшина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</a:rPr>
              <a:t>люцерна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5515967" y="2231452"/>
            <a:ext cx="3107553" cy="3108955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ru-RU" sz="3600" b="1" dirty="0" err="1" smtClean="0">
                <a:solidFill>
                  <a:schemeClr val="bg1"/>
                </a:solidFill>
              </a:rPr>
              <a:t>Прядивні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dirty="0" err="1" smtClean="0">
                <a:solidFill>
                  <a:schemeClr val="bg1"/>
                </a:solidFill>
              </a:rPr>
              <a:t>льон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і </a:t>
            </a:r>
            <a:r>
              <a:rPr lang="ru-RU" sz="2800" dirty="0" err="1" smtClean="0">
                <a:solidFill>
                  <a:schemeClr val="bg1"/>
                </a:solidFill>
              </a:rPr>
              <a:t>бавовник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з </a:t>
            </a:r>
            <a:r>
              <a:rPr lang="ru-RU" sz="2800" dirty="0">
                <a:solidFill>
                  <a:schemeClr val="bg1"/>
                </a:solidFill>
              </a:rPr>
              <a:t>яких </a:t>
            </a:r>
            <a:r>
              <a:rPr lang="ru-RU" sz="2800" dirty="0" err="1" smtClean="0">
                <a:solidFill>
                  <a:schemeClr val="bg1"/>
                </a:solidFill>
              </a:rPr>
              <a:t>виготовляють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тканини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8468295" y="2281243"/>
            <a:ext cx="3383584" cy="237268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квітково-декоративні</a:t>
            </a:r>
          </a:p>
          <a:p>
            <a:pPr algn="ctr">
              <a:defRPr/>
            </a:pPr>
            <a:r>
              <a:rPr lang="ru-RU" sz="2800" dirty="0" err="1" smtClean="0">
                <a:solidFill>
                  <a:schemeClr val="bg1"/>
                </a:solidFill>
              </a:rPr>
              <a:t>троянди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</a:rPr>
              <a:t>тюльпани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0629" y="405458"/>
            <a:ext cx="99543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Групи культурних рослин </a:t>
            </a:r>
            <a:r>
              <a:rPr lang="uk-UA" sz="4000" b="1" dirty="0"/>
              <a:t>за призначенням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943525" y="4293890"/>
            <a:ext cx="2716458" cy="2016224"/>
          </a:xfrm>
          <a:prstGeom prst="verticalScroll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ru-RU" sz="3600" b="1" dirty="0" err="1" smtClean="0">
                <a:solidFill>
                  <a:schemeClr val="bg1"/>
                </a:solidFill>
              </a:rPr>
              <a:t>Лікарські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dirty="0" err="1" smtClean="0">
                <a:solidFill>
                  <a:schemeClr val="bg1"/>
                </a:solidFill>
              </a:rPr>
              <a:t>валеріана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шипшина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3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1110629" y="1341562"/>
            <a:ext cx="7573690" cy="1833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Декоративні рослини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(з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латини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«декор» —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прикрашати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— дерева,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кущі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й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трав’янисті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рослини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які вирощують для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прикрашання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приміщень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довкілля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</a:t>
            </a:r>
            <a:endParaRPr lang="ru-RU" alt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6749" y="1317440"/>
            <a:ext cx="1800199" cy="185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Картинки до тестів\Рослини\клумб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3285482"/>
            <a:ext cx="3572548" cy="2299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Рослини\Троян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06" y="3285483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Хвойні рослини у саду. Особливості посадки та догляду за ни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08" y="3312359"/>
            <a:ext cx="374441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74892" y="494643"/>
            <a:ext cx="9885691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світлини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3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Озима м'яка пшениця Тайра: продажа, цена в Украине. зернові культури от  &quot;ТОВ ХАСКОМ ТРЕЙД&quot; - 1227200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" y="3752558"/>
            <a:ext cx="1714915" cy="1299583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абличка 13"/>
          <p:cNvSpPr/>
          <p:nvPr/>
        </p:nvSpPr>
        <p:spPr>
          <a:xfrm>
            <a:off x="2115943" y="3611011"/>
            <a:ext cx="2011501" cy="73862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Польові</a:t>
            </a:r>
            <a:r>
              <a:rPr lang="ru-RU" sz="3600" b="1" dirty="0"/>
              <a:t> </a:t>
            </a:r>
            <a:endParaRPr lang="uk-UA" sz="3600" b="1" dirty="0"/>
          </a:p>
        </p:txBody>
      </p:sp>
      <p:sp>
        <p:nvSpPr>
          <p:cNvPr id="23" name="Табличка 22"/>
          <p:cNvSpPr/>
          <p:nvPr/>
        </p:nvSpPr>
        <p:spPr>
          <a:xfrm>
            <a:off x="6650983" y="4398295"/>
            <a:ext cx="2061105" cy="73862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Овочеві 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3963042" y="4432097"/>
            <a:ext cx="1884333" cy="738627"/>
          </a:xfrm>
          <a:prstGeom prst="plaque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Ягідні</a:t>
            </a:r>
          </a:p>
        </p:txBody>
      </p:sp>
      <p:sp>
        <p:nvSpPr>
          <p:cNvPr id="2" name="Табличка 1"/>
          <p:cNvSpPr/>
          <p:nvPr/>
        </p:nvSpPr>
        <p:spPr>
          <a:xfrm>
            <a:off x="2944277" y="1442302"/>
            <a:ext cx="6618967" cy="87643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Харчові культурні </a:t>
            </a:r>
            <a:r>
              <a:rPr lang="uk-UA" sz="4000" b="1" dirty="0"/>
              <a:t>рослини</a:t>
            </a:r>
          </a:p>
        </p:txBody>
      </p: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2944279" y="2318733"/>
            <a:ext cx="3309482" cy="129227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24" idx="0"/>
          </p:cNvCxnSpPr>
          <p:nvPr/>
        </p:nvCxnSpPr>
        <p:spPr>
          <a:xfrm flipH="1">
            <a:off x="4905209" y="2318733"/>
            <a:ext cx="1348552" cy="21133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>
            <a:off x="6253761" y="2318733"/>
            <a:ext cx="563308" cy="19276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Табличка 45"/>
          <p:cNvSpPr/>
          <p:nvPr/>
        </p:nvSpPr>
        <p:spPr>
          <a:xfrm>
            <a:off x="8348786" y="3611012"/>
            <a:ext cx="2194687" cy="675955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Фруктові</a:t>
            </a:r>
          </a:p>
        </p:txBody>
      </p:sp>
      <p:cxnSp>
        <p:nvCxnSpPr>
          <p:cNvPr id="47" name="Прямая со стрелкой 46"/>
          <p:cNvCxnSpPr>
            <a:stCxn id="2" idx="2"/>
          </p:cNvCxnSpPr>
          <p:nvPr/>
        </p:nvCxnSpPr>
        <p:spPr>
          <a:xfrm>
            <a:off x="6253761" y="2318733"/>
            <a:ext cx="2501959" cy="11933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Як садити та вирощувати кукурудз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3" y="2410775"/>
            <a:ext cx="1973288" cy="1157846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очка зору: перевиробництво малини буде й у 2024 році |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06" y="5145872"/>
            <a:ext cx="2092006" cy="1155229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8" descr="Купити Агрус &quot;Інвікта&quot; - Аґрус від Олегів сад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Агрус &quot;Золотистий&quot; (середній термін дозрівання, має дуже солодкі, великі  ягоди) купити поштою в Одесі, Києві, Україні | Agro-Mark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40" y="4682827"/>
            <a:ext cx="1300456" cy="1843622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орква Цукат за 20 г - купити в Україні — інтернет-магазин СонцеСа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32" y="5145872"/>
            <a:ext cx="1702312" cy="1277862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Z 38 F1 кабачок ранній 1000 насінин Libra See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01" y="5145872"/>
            <a:ext cx="1461623" cy="1462914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ᐉ Особливості обрізування груші - Журнал Агроном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r="1969"/>
          <a:stretch/>
        </p:blipFill>
        <p:spPr bwMode="auto">
          <a:xfrm>
            <a:off x="9693182" y="4325446"/>
            <a:ext cx="1772821" cy="1403209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Особливості вирощування сливи — Зоря Полтавщин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129" y="2400852"/>
            <a:ext cx="2077332" cy="1132983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74892" y="494643"/>
            <a:ext cx="9885691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світлини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0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0" name="Picture 16" descr="&amp;lcy;&amp;softcy;&amp;ncy;&amp;yacy;&amp;ncy;&amp;ocy;&amp;iecy; &amp;vcy;&amp;ocy;&amp;lcy;&amp;ocy;&amp;k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67" y="4399883"/>
            <a:ext cx="2846316" cy="1955625"/>
          </a:xfrm>
          <a:prstGeom prst="plaque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upload.wikimedia.org/wikipedia/commons/thumb/f/f5/Vlas_blauwbloeiend_%28Linum_usitatissimum%29.jpg/382px-Vlas_blauwbloeiend_%28Linum_usitatissimum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456" y="4450464"/>
            <a:ext cx="1512167" cy="1955625"/>
          </a:xfrm>
          <a:prstGeom prst="plaque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92" y="2526319"/>
            <a:ext cx="2217991" cy="1671916"/>
          </a:xfrm>
          <a:prstGeom prst="plaqu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6" y="2532429"/>
            <a:ext cx="2489546" cy="1659697"/>
          </a:xfrm>
          <a:prstGeom prst="plaqu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Табличка 11"/>
          <p:cNvSpPr/>
          <p:nvPr/>
        </p:nvSpPr>
        <p:spPr>
          <a:xfrm>
            <a:off x="1076220" y="1413570"/>
            <a:ext cx="4132063" cy="100811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Прядивні </a:t>
            </a:r>
            <a:r>
              <a:rPr lang="uk-UA" sz="3200" b="1" dirty="0" smtClean="0"/>
              <a:t>культурні </a:t>
            </a:r>
            <a:r>
              <a:rPr lang="uk-UA" sz="3200" b="1" dirty="0"/>
              <a:t>рослини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6608411" y="1416821"/>
            <a:ext cx="4132063" cy="100811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Кормові </a:t>
            </a:r>
            <a:r>
              <a:rPr lang="uk-UA" sz="3200" b="1" dirty="0" smtClean="0"/>
              <a:t>культурні </a:t>
            </a:r>
            <a:r>
              <a:rPr lang="uk-UA" sz="3200" b="1" dirty="0"/>
              <a:t>рослини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74892" y="494643"/>
            <a:ext cx="9885691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світлини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Кормові культури в інтернет-магазині Gardentime | Гардентайм | 20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02" y="3280169"/>
            <a:ext cx="1941873" cy="19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ізньо-літній посів люцерни - Сімейна газет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59" y="4312854"/>
            <a:ext cx="2347544" cy="15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Конюшина червона насіння: продажа, цена в Лубнах. Семена и клубни трав и  цветов от &quot;БАЗА ЛУБНИ- все для Вашої худоби та птиці&quot; - 63184077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06" y="2560139"/>
            <a:ext cx="2347544" cy="17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абличка 18"/>
          <p:cNvSpPr/>
          <p:nvPr/>
        </p:nvSpPr>
        <p:spPr>
          <a:xfrm>
            <a:off x="8666309" y="2580013"/>
            <a:ext cx="2250258" cy="73862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Конюшина</a:t>
            </a:r>
            <a:endParaRPr lang="uk-UA" sz="2800" b="1" dirty="0"/>
          </a:p>
        </p:txBody>
      </p:sp>
      <p:sp>
        <p:nvSpPr>
          <p:cNvPr id="20" name="Табличка 19"/>
          <p:cNvSpPr/>
          <p:nvPr/>
        </p:nvSpPr>
        <p:spPr>
          <a:xfrm>
            <a:off x="9188375" y="5100038"/>
            <a:ext cx="2061105" cy="1138163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Кормовий буряк </a:t>
            </a:r>
            <a:endParaRPr lang="uk-UA" sz="2800" b="1" dirty="0"/>
          </a:p>
        </p:txBody>
      </p:sp>
      <p:sp>
        <p:nvSpPr>
          <p:cNvPr id="21" name="Табличка 20"/>
          <p:cNvSpPr/>
          <p:nvPr/>
        </p:nvSpPr>
        <p:spPr>
          <a:xfrm>
            <a:off x="6714711" y="5718385"/>
            <a:ext cx="1884333" cy="73862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Люцерна</a:t>
            </a:r>
            <a:endParaRPr lang="uk-UA" sz="2800" b="1" dirty="0"/>
          </a:p>
        </p:txBody>
      </p:sp>
      <p:sp>
        <p:nvSpPr>
          <p:cNvPr id="22" name="Табличка 21"/>
          <p:cNvSpPr/>
          <p:nvPr/>
        </p:nvSpPr>
        <p:spPr>
          <a:xfrm>
            <a:off x="4232848" y="2853730"/>
            <a:ext cx="1787175" cy="738627"/>
          </a:xfrm>
          <a:prstGeom prst="plaque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Бавовна</a:t>
            </a:r>
            <a:endParaRPr lang="uk-UA" sz="2800" b="1" dirty="0"/>
          </a:p>
        </p:txBody>
      </p:sp>
      <p:sp>
        <p:nvSpPr>
          <p:cNvPr id="23" name="Табличка 22"/>
          <p:cNvSpPr/>
          <p:nvPr/>
        </p:nvSpPr>
        <p:spPr>
          <a:xfrm>
            <a:off x="4086275" y="4399883"/>
            <a:ext cx="1429691" cy="738627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Льон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97084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8685</TotalTime>
  <Words>492</Words>
  <Application>Microsoft Office PowerPoint</Application>
  <PresentationFormat>Произвольный</PresentationFormat>
  <Paragraphs>137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Вправа «Мікрофон»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656</cp:revision>
  <dcterms:created xsi:type="dcterms:W3CDTF">2025-08-27T14:01:18Z</dcterms:created>
  <dcterms:modified xsi:type="dcterms:W3CDTF">2026-01-20T17:44:05Z</dcterms:modified>
</cp:coreProperties>
</file>