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720" r:id="rId3"/>
    <p:sldId id="680" r:id="rId4"/>
    <p:sldId id="721" r:id="rId5"/>
    <p:sldId id="726" r:id="rId6"/>
    <p:sldId id="757" r:id="rId7"/>
    <p:sldId id="746" r:id="rId8"/>
    <p:sldId id="748" r:id="rId9"/>
    <p:sldId id="753" r:id="rId10"/>
    <p:sldId id="754" r:id="rId11"/>
    <p:sldId id="755" r:id="rId12"/>
    <p:sldId id="756" r:id="rId13"/>
    <p:sldId id="747" r:id="rId14"/>
    <p:sldId id="749" r:id="rId15"/>
    <p:sldId id="751" r:id="rId16"/>
    <p:sldId id="758" r:id="rId17"/>
    <p:sldId id="750" r:id="rId18"/>
    <p:sldId id="674" r:id="rId19"/>
    <p:sldId id="744" r:id="rId20"/>
    <p:sldId id="728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CF84A-00E9-4041-ACA3-6777E396181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125538"/>
            <a:ext cx="8830898" cy="85129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</a:rPr>
              <a:t>Як розмножуються рослини</a:t>
            </a:r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4663" y="3835998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54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14" y="3507124"/>
            <a:ext cx="2710218" cy="21365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http://school.xvatit.com/images/9/96/%D0%9C%D0%B0%D0%BB._117._%D0%9F%D1%80%D0%B8%D1%81%D1%82%D0%BE%D1%81%D1%83%D0%B2%D0%B0%D0%BD%D0%BD%D1%8F_%D0%B4%D0%BE_%D0%BF%D0%BE%D1%88%D0%B8%D1%80%D0%B5%D0%BD%D0%BD%D1%8F_%D0%BF%D0%BB%D0%BE%D0%B4%D1%96%D0%B2_%D1%96_%D0%BD%D0%B0%D1%81%D1%96%D0%BD%D0%BD%D1%8F_%D0%B2%D1%96%D1%82%D1%80%D0%BE%D0%BC_%D1%83_%D0%BA%D0%BB%D0%B5%D0%BD%D0%B0_%281%29_%D1%96_%D0%BA%D1%83%D0%BB%D1%8C%D0%B1%D0%B0%D0%B1%D0%B8%28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7" y="2348403"/>
            <a:ext cx="10586973" cy="327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21491" y="693490"/>
            <a:ext cx="10083107" cy="16290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У ПЛОДІВ КЛЕНА, ЛИПИ, БЕРЕЗИ Є </a:t>
            </a:r>
            <a:r>
              <a:rPr lang="ru-RU" sz="2800" b="1" dirty="0">
                <a:solidFill>
                  <a:srgbClr val="FFFF00"/>
                </a:solidFill>
              </a:rPr>
              <a:t>КРИЛЬЦЯ</a:t>
            </a:r>
            <a:r>
              <a:rPr lang="ru-RU" sz="2800" b="1" dirty="0">
                <a:solidFill>
                  <a:schemeClr val="bg1"/>
                </a:solidFill>
              </a:rPr>
              <a:t>.  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 </a:t>
            </a:r>
            <a:r>
              <a:rPr lang="ru-RU" sz="2800" b="1" dirty="0">
                <a:solidFill>
                  <a:schemeClr val="bg1"/>
                </a:solidFill>
              </a:rPr>
              <a:t>ПЛОДІВ КУЛЬБАБИ – </a:t>
            </a:r>
            <a:r>
              <a:rPr lang="ru-RU" sz="2800" b="1" dirty="0">
                <a:solidFill>
                  <a:srgbClr val="FFFF00"/>
                </a:solidFill>
              </a:rPr>
              <a:t>ПАРАШУТИКИ</a:t>
            </a:r>
            <a:r>
              <a:rPr lang="ru-RU" sz="2800" b="1" dirty="0">
                <a:solidFill>
                  <a:schemeClr val="bg1"/>
                </a:solidFill>
              </a:rPr>
              <a:t>.                                                                    ЦІ ПЛОДИ РОЗПОВСЮДЖУЮТЬСЯ ЗА ДОПОМОГОЮ  ВІТРУ. </a:t>
            </a:r>
          </a:p>
        </p:txBody>
      </p:sp>
      <p:pic>
        <p:nvPicPr>
          <p:cNvPr id="5" name="Picture 8" descr="&amp;Bcy;&amp;ocy;&amp;zhcy;&amp;softcy;&amp;yacy; &amp;kcy;&amp;ocy;&amp;rcy;&amp;ocy;&amp;vcy;&amp;kcy;&amp;acy; &amp;ncy;&amp;acy; &amp;rcy;&amp;ocy;&amp;mcy;&amp;acy;&amp;shcy;&amp;kcy;&amp;ie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2471" y="5610371"/>
            <a:ext cx="1294557" cy="9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3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907454" y="487217"/>
            <a:ext cx="10295115" cy="66387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bg1"/>
                </a:solidFill>
              </a:rPr>
              <a:t>У ПЛОДІВ ЛОПУХА Є МАЛЕНЬКІ </a:t>
            </a:r>
            <a:r>
              <a:rPr lang="ru-RU" altLang="ru-RU" sz="3600" b="1" dirty="0">
                <a:solidFill>
                  <a:srgbClr val="FFFF00"/>
                </a:solidFill>
              </a:rPr>
              <a:t>ГАЧЕЧКИ</a:t>
            </a:r>
            <a:r>
              <a:rPr lang="ru-RU" alt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>
            <a:off x="973798" y="1341562"/>
            <a:ext cx="9839120" cy="9716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НИМИ ПЛОДИ ЧІПЛЯЮТЬСЯ ЗА ШЕРСТЬ ЗВІРІВ, ОДЯГ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ЛЮДИНИ І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</a:rPr>
              <a:t>РОЗНОСЯТЬСЯ ПОВСЮДИ.</a:t>
            </a:r>
          </a:p>
        </p:txBody>
      </p:sp>
      <p:pic>
        <p:nvPicPr>
          <p:cNvPr id="36870" name="Picture 6" descr="http://school.xvatit.com/images/d/da/%D0%9C%D0%B0%D0%BB._118._%D0%A7%D1%96%D0%BF%D0%BA%D1%96_%D0%BF%D1%80%D0%B8%D1%81%D1%82%D0%BE%D1%81%D1%83%D0%B2%D0%B0%D0%BD%D0%BD%D1%8F_%D0%B4%D0%BE_%D0%BF%D0%BE%D1%88%D0%B8%D1%80%D0%B5%D0%BD%D0%BD%D1%8F_%D0%BD%D0%B0%D1%81%D1%96%D0%BD%D0%BD%D1%8F.jpg"/>
          <p:cNvPicPr>
            <a:picLocks noChangeAspect="1" noChangeArrowheads="1"/>
          </p:cNvPicPr>
          <p:nvPr/>
        </p:nvPicPr>
        <p:blipFill rotWithShape="1">
          <a:blip r:embed="rId2" cstate="print"/>
          <a:srcRect l="2296" t="3820" r="3541" b="5829"/>
          <a:stretch/>
        </p:blipFill>
        <p:spPr bwMode="auto">
          <a:xfrm>
            <a:off x="1056918" y="2565698"/>
            <a:ext cx="9756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8" descr="&amp;Bcy;&amp;ocy;&amp;zhcy;&amp;softcy;&amp;yacy; &amp;kcy;&amp;ocy;&amp;rcy;&amp;ocy;&amp;vcy;&amp;kcy;&amp;acy; &amp;ncy;&amp;acy; &amp;rcy;&amp;ocy;&amp;mcy;&amp;acy;&amp;shcy;&amp;kcy;&amp;ie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8012" y="5452463"/>
            <a:ext cx="1294557" cy="9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1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pernatidruzi.org.ua/pictures/jahody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1989299"/>
            <a:ext cx="3053158" cy="2376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pernatidruzi.org.ua/pictures/omeljux_holov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989301"/>
            <a:ext cx="3070554" cy="2376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://pernatidruzi.org.ua/pictures/ptaxzym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23" y="1989299"/>
            <a:ext cx="3541355" cy="2372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10" descr="&amp;Bcy;&amp;ocy;&amp;zhcy;&amp;softcy;&amp;yacy; &amp;kcy;&amp;ocy;&amp;rcy;&amp;ocy;&amp;vcy;&amp;kcy;&amp;acy; &amp;ncy;&amp;acy; &amp;rcy;&amp;ocy;&amp;mcy;&amp;acy;&amp;shcy;&amp;kcy;&amp;ie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4479" y="5229994"/>
            <a:ext cx="1294557" cy="9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123479" y="552287"/>
            <a:ext cx="986509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СОКОВИТІ ПЛОДИ ЯБЛУНІ, МАЛИНИ, ЧЕРЕМХИ ПОЇДАЮТЬ </a:t>
            </a:r>
            <a:r>
              <a:rPr lang="ru-RU" sz="2800" b="1" dirty="0">
                <a:solidFill>
                  <a:srgbClr val="FFFF00"/>
                </a:solidFill>
              </a:rPr>
              <a:t>ЗВІРІ І ПТАХИ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27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4 ЯДС\Грущинська\4 Рослини\№054 Розмноження рослин\2026-01-20_200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61" y="2421682"/>
            <a:ext cx="9236035" cy="34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2133089" y="1332974"/>
            <a:ext cx="7919381" cy="9716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Складіть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 ним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розповідь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про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поширення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плодів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і насіння в природі.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0629" y="549474"/>
            <a:ext cx="99543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Роздивіться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колаж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9463" y="494643"/>
            <a:ext cx="10225135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Вивчаємо</a:t>
            </a:r>
            <a:r>
              <a:rPr lang="ru-RU" sz="4000" b="1" dirty="0"/>
              <a:t> й </a:t>
            </a:r>
            <a:r>
              <a:rPr lang="ru-RU" sz="4000" b="1" dirty="0" err="1"/>
              <a:t>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8014" y="1479664"/>
            <a:ext cx="506162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Нову</a:t>
            </a:r>
            <a:r>
              <a:rPr lang="ru-RU" sz="3200" b="1" dirty="0"/>
              <a:t> </a:t>
            </a:r>
            <a:r>
              <a:rPr lang="ru-RU" sz="3200" b="1" dirty="0" err="1"/>
              <a:t>рослину</a:t>
            </a:r>
            <a:r>
              <a:rPr lang="ru-RU" sz="3200" b="1" dirty="0"/>
              <a:t> можна </a:t>
            </a:r>
            <a:r>
              <a:rPr lang="ru-RU" sz="3200" b="1" dirty="0" err="1"/>
              <a:t>виростити</a:t>
            </a:r>
            <a:r>
              <a:rPr lang="ru-RU" sz="3200" b="1" dirty="0"/>
              <a:t> з </a:t>
            </a:r>
            <a:r>
              <a:rPr lang="ru-RU" sz="3200" b="1" dirty="0" err="1"/>
              <a:t>насінини</a:t>
            </a:r>
            <a:r>
              <a:rPr lang="ru-RU" sz="3200" b="1" dirty="0"/>
              <a:t>.</a:t>
            </a:r>
          </a:p>
        </p:txBody>
      </p:sp>
      <p:pic>
        <p:nvPicPr>
          <p:cNvPr id="2050" name="Picture 2" descr="Квіткова рослина (Мирзак Анна Сергіївна): Підводимо підсумки до уроку № 5  &quot;Насінина, її будова та знач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1485578"/>
            <a:ext cx="3810000" cy="25717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бробка насіння – гарантія щедрого врожаю Mak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56" y="2643430"/>
            <a:ext cx="5450937" cy="35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933300" y="1435282"/>
            <a:ext cx="5662787" cy="441874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Інший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спосіб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розмноження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полягає у </a:t>
            </a:r>
            <a:r>
              <a:rPr lang="ru-RU" sz="2800" b="1" i="1" dirty="0" err="1" smtClean="0">
                <a:solidFill>
                  <a:srgbClr val="FF0000"/>
                </a:solidFill>
                <a:latin typeface="+mn-lt"/>
              </a:rPr>
              <a:t>вирощуванні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+mn-lt"/>
              </a:rPr>
              <a:t>нових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 рослин із </a:t>
            </a:r>
            <a:r>
              <a:rPr lang="ru-RU" sz="2800" b="1" i="1" dirty="0" err="1">
                <a:solidFill>
                  <a:srgbClr val="FF0000"/>
                </a:solidFill>
                <a:latin typeface="+mn-lt"/>
              </a:rPr>
              <a:t>частин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 таких </a:t>
            </a:r>
            <a:r>
              <a:rPr lang="ru-RU" sz="2800" b="1" i="1" dirty="0" err="1">
                <a:solidFill>
                  <a:srgbClr val="FF0000"/>
                </a:solidFill>
                <a:latin typeface="+mn-lt"/>
              </a:rPr>
              <a:t>органів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, як-от: </a:t>
            </a:r>
            <a:r>
              <a:rPr lang="ru-RU" sz="2800" b="1" i="1" dirty="0" err="1">
                <a:solidFill>
                  <a:srgbClr val="FF0000"/>
                </a:solidFill>
                <a:latin typeface="+mn-lt"/>
              </a:rPr>
              <a:t>корінь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+mn-lt"/>
              </a:rPr>
              <a:t>стебло</a:t>
            </a: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, листки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Часто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нові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рослини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відростають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від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кореня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утворюючи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кореневі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паростки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Мабуть, тобі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доводилося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бачити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молоді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пагони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біля старого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стовбура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вишні чи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сливи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463" y="494643"/>
            <a:ext cx="10225135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Вивчаємо</a:t>
            </a:r>
            <a:r>
              <a:rPr lang="ru-RU" sz="4000" b="1" dirty="0"/>
              <a:t> й </a:t>
            </a:r>
            <a:r>
              <a:rPr lang="ru-RU" sz="4000" b="1" dirty="0" err="1"/>
              <a:t>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4" y="1435282"/>
            <a:ext cx="4536504" cy="390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0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965547" y="1413570"/>
            <a:ext cx="10239051" cy="9716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Тюльпани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цибуля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часник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розмножуються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за допомогою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цибулин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. </a:t>
            </a:r>
            <a:endParaRPr lang="ru-RU" alt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463" y="494643"/>
            <a:ext cx="10225135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Вивчаємо</a:t>
            </a:r>
            <a:r>
              <a:rPr lang="ru-RU" sz="4000" b="1" dirty="0"/>
              <a:t> й </a:t>
            </a:r>
            <a:r>
              <a:rPr lang="ru-RU" sz="4000" b="1" dirty="0" err="1"/>
              <a:t>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Розмноження рослин — урок. Я досліджую світ, 1 кла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r="3079"/>
          <a:stretch/>
        </p:blipFill>
        <p:spPr bwMode="auto">
          <a:xfrm>
            <a:off x="583863" y="2436449"/>
            <a:ext cx="3996000" cy="2880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100" name="Picture 4" descr="Вегетативне розмноження 6 кл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417361"/>
            <a:ext cx="6915501" cy="388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ожливі способи розмноження полуниці вус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2421682"/>
            <a:ext cx="4523495" cy="21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1053414" y="1413570"/>
            <a:ext cx="6244958" cy="9716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Картопля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жоржини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—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підземними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частинами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стебла —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бульбами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. 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463" y="494643"/>
            <a:ext cx="10225135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Вивчаємо</a:t>
            </a:r>
            <a:r>
              <a:rPr lang="ru-RU" sz="4000" b="1" dirty="0"/>
              <a:t> й </a:t>
            </a:r>
            <a:r>
              <a:rPr lang="ru-RU" sz="4000" b="1" dirty="0" err="1"/>
              <a:t>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Прогресивна технологія виробництва картопл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96" y="1277645"/>
            <a:ext cx="3741502" cy="17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907455" y="4653930"/>
            <a:ext cx="4438854" cy="14025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кущиків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суниць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садових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полуниць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розростаються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пагінці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—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вуса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5659983" y="5027385"/>
            <a:ext cx="5922911" cy="14025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Частинами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стебла —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живцями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розмножують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троянди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смородину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інші квіткові та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хвойні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рослини.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8" name="Picture 6" descr="Як розмножувати троянди живц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78" y="3104776"/>
            <a:ext cx="3390587" cy="19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709341" y="4871716"/>
            <a:ext cx="4630416" cy="10783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Яка культурна рослина ваша </a:t>
            </a:r>
            <a:r>
              <a:rPr lang="ru-RU" sz="2800" b="1" dirty="0" err="1"/>
              <a:t>улюблена</a:t>
            </a:r>
            <a:r>
              <a:rPr lang="ru-RU" sz="2800" b="1" dirty="0"/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2087" y="4412788"/>
            <a:ext cx="4607670" cy="1753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правильно </a:t>
            </a:r>
            <a:r>
              <a:rPr lang="ru-RU" sz="2800" b="1" dirty="0" err="1"/>
              <a:t>називати</a:t>
            </a:r>
            <a:r>
              <a:rPr lang="ru-RU" sz="2800" b="1" dirty="0"/>
              <a:t> </a:t>
            </a:r>
            <a:r>
              <a:rPr lang="ru-RU" sz="2800" b="1" dirty="0" err="1"/>
              <a:t>бульби</a:t>
            </a:r>
            <a:r>
              <a:rPr lang="ru-RU" sz="2800" b="1" dirty="0"/>
              <a:t> </a:t>
            </a:r>
            <a:r>
              <a:rPr lang="ru-RU" sz="2800" b="1" dirty="0" err="1"/>
              <a:t>картоплі</a:t>
            </a:r>
            <a:r>
              <a:rPr lang="ru-RU" sz="2800" b="1" dirty="0"/>
              <a:t> «</a:t>
            </a:r>
            <a:r>
              <a:rPr lang="ru-RU" sz="2800" b="1" dirty="0" err="1"/>
              <a:t>насінням</a:t>
            </a:r>
            <a:r>
              <a:rPr lang="ru-RU" sz="2800" b="1" dirty="0" smtClean="0"/>
              <a:t>»?</a:t>
            </a:r>
            <a:r>
              <a:rPr lang="ru-RU" sz="2800" dirty="0"/>
              <a:t> </a:t>
            </a:r>
            <a:r>
              <a:rPr lang="ru-RU" sz="2800" b="1" dirty="0"/>
              <a:t>Де в неї </a:t>
            </a:r>
            <a:r>
              <a:rPr lang="ru-RU" sz="2800" b="1" dirty="0" err="1"/>
              <a:t>міститься</a:t>
            </a:r>
            <a:r>
              <a:rPr lang="ru-RU" sz="2800" b="1" dirty="0"/>
              <a:t> насіння?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09341" y="4517735"/>
            <a:ext cx="4630416" cy="15119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Де </a:t>
            </a:r>
            <a:r>
              <a:rPr lang="ru-RU" sz="2800" b="1" dirty="0" smtClean="0"/>
              <a:t>вам </a:t>
            </a:r>
            <a:r>
              <a:rPr lang="ru-RU" sz="2800" b="1" dirty="0" err="1"/>
              <a:t>доводилося</a:t>
            </a:r>
            <a:r>
              <a:rPr lang="ru-RU" sz="2800" b="1" dirty="0"/>
              <a:t> </a:t>
            </a:r>
            <a:r>
              <a:rPr lang="ru-RU" sz="2800" b="1" dirty="0" err="1"/>
              <a:t>бачити</a:t>
            </a:r>
            <a:r>
              <a:rPr lang="ru-RU" sz="2800" b="1" dirty="0"/>
              <a:t> в природі </a:t>
            </a:r>
            <a:r>
              <a:rPr lang="ru-RU" sz="2800" b="1" dirty="0" err="1" smtClean="0"/>
              <a:t>розмноження</a:t>
            </a:r>
            <a:r>
              <a:rPr lang="ru-RU" sz="2800" b="1" dirty="0" smtClean="0"/>
              <a:t> </a:t>
            </a:r>
            <a:r>
              <a:rPr lang="ru-RU" sz="2800" b="1" dirty="0"/>
              <a:t>рослин?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155768" y="3209525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55900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7495" y="4205039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3 клас\04 ЯДС\Грущинська\4 Рослини\№054 Розмноження рослин\2026-01-20_204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128069"/>
            <a:ext cx="7954801" cy="52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05458"/>
            <a:ext cx="10081120" cy="7200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691431" y="3233886"/>
            <a:ext cx="1944024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Соняшник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3869626" y="3233885"/>
            <a:ext cx="1358309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Горох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65728" y="1940960"/>
            <a:ext cx="3118023" cy="360040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81-82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</a:t>
            </a:r>
            <a:r>
              <a:rPr lang="uk-UA" sz="2800" b="1" smtClean="0">
                <a:solidFill>
                  <a:schemeClr val="accent3">
                    <a:lumMod val="75000"/>
                  </a:schemeClr>
                </a:solidFill>
              </a:rPr>
              <a:t>(ч.2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) завдання до уроку 54.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2621689" y="3223798"/>
            <a:ext cx="1238093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Жито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5515967" y="3223797"/>
            <a:ext cx="1358309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Огірок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7017524" y="3223796"/>
            <a:ext cx="1358309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Дуб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907455" y="3687562"/>
            <a:ext cx="1800200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Квасоля,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2748580" y="3687562"/>
            <a:ext cx="1800200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морква,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4345837" y="3687561"/>
            <a:ext cx="2466274" cy="622733"/>
          </a:xfrm>
          <a:prstGeom prst="plaqu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чорнобривці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40582" y="1341562"/>
            <a:ext cx="8681145" cy="13313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Згадайте, який овоч піднімає ваш настрій? Розкажіть, чому?</a:t>
            </a:r>
          </a:p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(можливо: колір, форма, розмір, смак, соковитість, гладкість тощо). Можете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051471" y="477465"/>
            <a:ext cx="9880776" cy="720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«Улюблений овоч»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8" y="2853730"/>
            <a:ext cx="4831934" cy="307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55" y="2853731"/>
            <a:ext cx="5056961" cy="300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582294" y="467839"/>
            <a:ext cx="9046241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53359" y="1390135"/>
            <a:ext cx="8975176" cy="8558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Обери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плоди, якими визначиш свою роботу на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уроці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436051" y="4563100"/>
            <a:ext cx="2597939" cy="134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Замріяно </a:t>
            </a:r>
          </a:p>
          <a:p>
            <a:r>
              <a:rPr lang="uk-UA" sz="2800" b="1" dirty="0" smtClean="0"/>
              <a:t> очікував/ла </a:t>
            </a:r>
          </a:p>
          <a:p>
            <a:r>
              <a:rPr lang="uk-UA" sz="2800" b="1" dirty="0" smtClean="0"/>
              <a:t>кінця уроку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119463" y="4563101"/>
            <a:ext cx="2801910" cy="1492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Здивовано зустрічав/ла інформацію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653577" y="4563101"/>
            <a:ext cx="2945385" cy="14923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 радістю, активно працював/ла</a:t>
            </a:r>
            <a:endParaRPr lang="ru-RU" sz="2800" b="1" dirty="0"/>
          </a:p>
        </p:txBody>
      </p:sp>
      <p:pic>
        <p:nvPicPr>
          <p:cNvPr id="15" name="Picture 6" descr="В Україні оприлюднено рентабельність вирощування кукурудзи – Agro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94" y="2592780"/>
            <a:ext cx="3087953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упити ПОМІДОРИ 1КГ з доставкою | Інтернет-магазин Рукавич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9065" r="18602" b="19438"/>
          <a:stretch/>
        </p:blipFill>
        <p:spPr bwMode="auto">
          <a:xfrm>
            <a:off x="4974848" y="2592781"/>
            <a:ext cx="2946525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Кабачки: користь і шкода для здоров'я. Калорійність, властивості, вітаміни  і опис рослини кабачок. - Etnosof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9658"/>
          <a:stretch/>
        </p:blipFill>
        <p:spPr bwMode="auto">
          <a:xfrm>
            <a:off x="8436050" y="2592781"/>
            <a:ext cx="2597940" cy="1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chemeClr val="bg1"/>
                </a:solidFill>
              </a:rPr>
              <a:t>Зошит 1 ч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829743" y="1308263"/>
            <a:ext cx="511156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 якими ознаками рослини відносять до живої природи?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879" y="543684"/>
            <a:ext cx="9028648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092031" y="1308263"/>
            <a:ext cx="5322140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Рослини дихають, живляться</a:t>
            </a:r>
            <a:r>
              <a:rPr lang="uk-UA" sz="2800" b="1" dirty="0" smtClean="0">
                <a:solidFill>
                  <a:schemeClr val="bg1"/>
                </a:solidFill>
              </a:rPr>
              <a:t>, </a:t>
            </a:r>
            <a:r>
              <a:rPr lang="uk-UA" sz="2800" b="1" dirty="0">
                <a:solidFill>
                  <a:schemeClr val="bg1"/>
                </a:solidFill>
              </a:rPr>
              <a:t>розвиваються, розмножуються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829744" y="2498792"/>
            <a:ext cx="4182168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Що необхідно рослинам для дихання?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083919" y="2549495"/>
            <a:ext cx="6186237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і всім живим організмам – кисень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12165" y="3645818"/>
            <a:ext cx="383970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Чи здатні рослини рухатися?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083919" y="3213770"/>
            <a:ext cx="5805110" cy="15517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Так</a:t>
            </a:r>
            <a:r>
              <a:rPr lang="uk-UA" sz="2800" b="1" dirty="0">
                <a:solidFill>
                  <a:schemeClr val="bg1"/>
                </a:solidFill>
              </a:rPr>
              <a:t>, вони повертають своє листя і квітки до сонця або шукають собі опору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812165" y="4822913"/>
            <a:ext cx="383970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Які групи розрізняють серед рослин?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4663107" y="4867501"/>
            <a:ext cx="4309244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</a:rPr>
              <a:t>Водорості</a:t>
            </a:r>
            <a:r>
              <a:rPr lang="uk-UA" sz="2800" b="1" dirty="0">
                <a:solidFill>
                  <a:schemeClr val="bg1"/>
                </a:solidFill>
              </a:rPr>
              <a:t>, мохи, </a:t>
            </a:r>
            <a:r>
              <a:rPr lang="uk-UA" sz="2800" b="1" dirty="0" smtClean="0">
                <a:solidFill>
                  <a:schemeClr val="bg1"/>
                </a:solidFill>
              </a:rPr>
              <a:t>хвощі і </a:t>
            </a:r>
            <a:r>
              <a:rPr lang="uk-UA" sz="2800" b="1" dirty="0">
                <a:solidFill>
                  <a:schemeClr val="bg1"/>
                </a:solidFill>
              </a:rPr>
              <a:t>папороті, хвойні, квіткові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encrypted-tbn0.gstatic.com/images?q=tbn:ANd9GcRkuOlAc8rEGKdAvljp7H3zfZkjYNhT_HGCn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4832465"/>
            <a:ext cx="2711259" cy="16455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2250" y="477466"/>
            <a:ext cx="10153128" cy="602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269554"/>
            <a:ext cx="2705999" cy="384328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4144" y="1197546"/>
            <a:ext cx="3415675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smtClean="0"/>
              <a:t>рослини</a:t>
            </a:r>
            <a:r>
              <a:rPr lang="ru-RU" sz="2400" b="1" dirty="0"/>
              <a:t> </a:t>
            </a:r>
            <a:r>
              <a:rPr lang="ru-RU" sz="2400" b="1" dirty="0" smtClean="0"/>
              <a:t>належать </a:t>
            </a:r>
            <a:r>
              <a:rPr lang="ru-RU" sz="2400" b="1" dirty="0"/>
              <a:t>до </a:t>
            </a:r>
            <a:r>
              <a:rPr lang="ru-RU" sz="2400" b="1" dirty="0" err="1" smtClean="0"/>
              <a:t>дикорослих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6639" y="2133650"/>
            <a:ext cx="3577277" cy="917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як</a:t>
            </a:r>
            <a:r>
              <a:rPr lang="uk-UA" sz="2400" b="1" dirty="0">
                <a:solidFill>
                  <a:schemeClr val="bg1"/>
                </a:solidFill>
              </a:rPr>
              <a:t>і групи поділяють </a:t>
            </a:r>
            <a:r>
              <a:rPr lang="ru-RU" sz="2400" b="1" dirty="0" err="1">
                <a:solidFill>
                  <a:schemeClr val="bg1"/>
                </a:solidFill>
              </a:rPr>
              <a:t>культурні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рослини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9863" y="1197546"/>
            <a:ext cx="3270833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належать до </a:t>
            </a:r>
            <a:r>
              <a:rPr lang="ru-RU" sz="2400" b="1" dirty="0" err="1"/>
              <a:t>культурних</a:t>
            </a:r>
            <a:r>
              <a:rPr lang="ru-RU" sz="2400" b="1" dirty="0"/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147814" y="4437906"/>
            <a:ext cx="4032450" cy="108012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 «ховається» насіння у </a:t>
            </a:r>
            <a:r>
              <a:rPr lang="ru-RU" sz="2400" b="1" dirty="0" err="1"/>
              <a:t>хвойних</a:t>
            </a:r>
            <a:r>
              <a:rPr lang="ru-RU" sz="2400" b="1" dirty="0"/>
              <a:t>, а де — у </a:t>
            </a:r>
            <a:r>
              <a:rPr lang="ru-RU" sz="2400" b="1" dirty="0" err="1"/>
              <a:t>квіткових</a:t>
            </a:r>
            <a:r>
              <a:rPr lang="ru-RU" sz="2400" b="1" dirty="0"/>
              <a:t> рослин?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63838" y="3116855"/>
            <a:ext cx="3702881" cy="12216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Харчові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кормові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лікарські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прядивні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квітково</a:t>
            </a:r>
            <a:r>
              <a:rPr lang="ru-RU" sz="2400" b="1" dirty="0" smtClean="0"/>
              <a:t>-декоративні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2121" y="5646298"/>
            <a:ext cx="10230165" cy="64807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як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розмножуються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рослини.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Насіння листяних та хвойних дерев та кущів - купити недорого /  greenplants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4" y="2189262"/>
            <a:ext cx="1905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7575" y="3789834"/>
            <a:ext cx="2044683" cy="158417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9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226058" y="519405"/>
            <a:ext cx="9681415" cy="7254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altLang="ru-RU" sz="4000" b="1" dirty="0" err="1">
                <a:solidFill>
                  <a:schemeClr val="bg1"/>
                </a:solidFill>
              </a:rPr>
              <a:t>Плід</a:t>
            </a:r>
            <a:r>
              <a:rPr lang="ru-RU" altLang="ru-RU" sz="4000" b="1" dirty="0">
                <a:solidFill>
                  <a:schemeClr val="bg1"/>
                </a:solidFill>
              </a:rPr>
              <a:t> </a:t>
            </a:r>
            <a:r>
              <a:rPr lang="ru-RU" altLang="ru-RU" sz="4000" b="1" dirty="0" err="1" smtClean="0">
                <a:solidFill>
                  <a:schemeClr val="bg1"/>
                </a:solidFill>
              </a:rPr>
              <a:t>утворюється</a:t>
            </a:r>
            <a:r>
              <a:rPr lang="ru-RU" altLang="ru-RU" sz="4000" b="1" dirty="0" smtClean="0">
                <a:solidFill>
                  <a:schemeClr val="bg1"/>
                </a:solidFill>
              </a:rPr>
              <a:t> після</a:t>
            </a:r>
            <a:r>
              <a:rPr lang="en-US" altLang="ru-RU" sz="4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4000" b="1" dirty="0" err="1">
                <a:solidFill>
                  <a:srgbClr val="FFFF00"/>
                </a:solidFill>
              </a:rPr>
              <a:t>запилення</a:t>
            </a:r>
            <a:r>
              <a:rPr lang="ru-RU" altLang="ru-RU" sz="4000" b="1" dirty="0">
                <a:solidFill>
                  <a:srgbClr val="FFFF00"/>
                </a:solidFill>
              </a:rPr>
              <a:t> </a:t>
            </a:r>
            <a:r>
              <a:rPr lang="ru-RU" altLang="ru-RU" sz="4000" b="1" dirty="0" err="1" smtClean="0">
                <a:solidFill>
                  <a:srgbClr val="FFFF00"/>
                </a:solidFill>
              </a:rPr>
              <a:t>пилком</a:t>
            </a:r>
            <a:endParaRPr lang="ru-RU" altLang="ru-RU" sz="4000" b="1" dirty="0">
              <a:solidFill>
                <a:srgbClr val="FFFF00"/>
              </a:solidFill>
            </a:endParaRPr>
          </a:p>
        </p:txBody>
      </p:sp>
      <p:pic>
        <p:nvPicPr>
          <p:cNvPr id="33794" name="Picture 2" descr="http://school.xvatit.com/images/2/2c/%D0%9C%D0%B0%D0%BB.%D0%9C%D0%B0%D0%BB._114._%D0%A1%D1%83%D1%85%D1%96_%D0%BF%D0%BB%D0%BE%D0%B4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91" y="1125538"/>
            <a:ext cx="9658498" cy="432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&amp;Bcy;&amp;ocy;&amp;zhcy;&amp;softcy;&amp;yacy; &amp;kcy;&amp;ocy;&amp;rcy;&amp;ocy;&amp;vcy;&amp;kcy;&amp;acy; &amp;ncy;&amp;acy; &amp;rcy;&amp;ocy;&amp;mcy;&amp;acy;&amp;shcy;&amp;kcy;&amp;ie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11" y="260410"/>
            <a:ext cx="1294557" cy="9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783052" y="5374010"/>
            <a:ext cx="10585176" cy="10024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altLang="ru-RU" sz="2900" b="1" dirty="0" err="1" smtClean="0">
                <a:solidFill>
                  <a:srgbClr val="002060"/>
                </a:solidFill>
              </a:rPr>
              <a:t>Сухі</a:t>
            </a:r>
            <a:r>
              <a:rPr lang="ru-RU" altLang="ru-RU" sz="29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900" b="1" dirty="0">
                <a:solidFill>
                  <a:srgbClr val="002060"/>
                </a:solidFill>
              </a:rPr>
              <a:t>плоди: </a:t>
            </a:r>
            <a:r>
              <a:rPr lang="ru-RU" altLang="ru-RU" sz="2900" b="1" dirty="0" err="1">
                <a:solidFill>
                  <a:srgbClr val="002060"/>
                </a:solidFill>
              </a:rPr>
              <a:t>біб</a:t>
            </a:r>
            <a:r>
              <a:rPr lang="ru-RU" altLang="ru-RU" sz="2900" b="1" dirty="0">
                <a:solidFill>
                  <a:srgbClr val="002060"/>
                </a:solidFill>
              </a:rPr>
              <a:t> (1), стручок (2), </a:t>
            </a:r>
            <a:r>
              <a:rPr lang="ru-RU" altLang="ru-RU" sz="2900" b="1" dirty="0" err="1">
                <a:solidFill>
                  <a:srgbClr val="002060"/>
                </a:solidFill>
              </a:rPr>
              <a:t>стручечок</a:t>
            </a:r>
            <a:r>
              <a:rPr lang="ru-RU" altLang="ru-RU" sz="2900" b="1" dirty="0">
                <a:solidFill>
                  <a:srgbClr val="002060"/>
                </a:solidFill>
              </a:rPr>
              <a:t> (3), коробочка (4, 5, 7), </a:t>
            </a:r>
            <a:r>
              <a:rPr lang="ru-RU" altLang="ru-RU" sz="2900" b="1" dirty="0" err="1">
                <a:solidFill>
                  <a:srgbClr val="002060"/>
                </a:solidFill>
              </a:rPr>
              <a:t>горіх</a:t>
            </a:r>
            <a:r>
              <a:rPr lang="ru-RU" altLang="ru-RU" sz="2900" b="1" dirty="0">
                <a:solidFill>
                  <a:srgbClr val="002060"/>
                </a:solidFill>
              </a:rPr>
              <a:t> (6), </a:t>
            </a:r>
            <a:r>
              <a:rPr lang="ru-RU" altLang="ru-RU" sz="2900" b="1" dirty="0" err="1">
                <a:solidFill>
                  <a:srgbClr val="002060"/>
                </a:solidFill>
              </a:rPr>
              <a:t>сім'янка</a:t>
            </a:r>
            <a:r>
              <a:rPr lang="ru-RU" altLang="ru-RU" sz="2900" b="1" dirty="0">
                <a:solidFill>
                  <a:srgbClr val="002060"/>
                </a:solidFill>
              </a:rPr>
              <a:t> (8), </a:t>
            </a:r>
            <a:r>
              <a:rPr lang="ru-RU" altLang="ru-RU" sz="2900" b="1" dirty="0" err="1">
                <a:solidFill>
                  <a:srgbClr val="002060"/>
                </a:solidFill>
              </a:rPr>
              <a:t>зернівка</a:t>
            </a:r>
            <a:r>
              <a:rPr lang="ru-RU" altLang="ru-RU" sz="2900" b="1" dirty="0">
                <a:solidFill>
                  <a:srgbClr val="002060"/>
                </a:solidFill>
              </a:rPr>
              <a:t> (9)</a:t>
            </a:r>
          </a:p>
        </p:txBody>
      </p:sp>
    </p:spTree>
    <p:extLst>
      <p:ext uri="{BB962C8B-B14F-4D97-AF65-F5344CB8AC3E}">
        <p14:creationId xmlns:p14="http://schemas.microsoft.com/office/powerpoint/2010/main" val="2723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1051471" y="1413570"/>
            <a:ext cx="7056784" cy="22643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Життя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кожної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квіткової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чи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хвойної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рослини починається 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насінини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Після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дозрівання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щоб навесні з’явилися сходи,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насінина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має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пережити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період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зимового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промерзання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(переважно в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дерев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). 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3414" y="494643"/>
            <a:ext cx="10070586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розмножуються рослини?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ЗИМОВА ПРОГУЛЯ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699" r="807" b="1374"/>
          <a:stretch/>
        </p:blipFill>
        <p:spPr bwMode="auto">
          <a:xfrm>
            <a:off x="8280000" y="1476000"/>
            <a:ext cx="2844000" cy="378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Чубаті мандрівники :: Пернаті друзі, птахи України, орнітологія :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99" y="3861842"/>
            <a:ext cx="3638178" cy="26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965546" y="1413570"/>
            <a:ext cx="7118049" cy="18334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А от насіння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квасолі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пшениці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та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деяких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інших рослин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проростає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відразу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після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достигання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якщо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ґрунті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вистачає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кисню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для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дихання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вологи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й тепла. 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Що може завадити проростанню насінини: 7 ключових фактор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05" y="1430752"/>
            <a:ext cx="3048993" cy="20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1010788" y="3242772"/>
            <a:ext cx="3929115" cy="2695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Кожна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насінина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містить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певний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запас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поживних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речовин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якого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буде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достатньо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для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живлення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молодого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паростка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4" descr="Будова насінини - яка будова зародка насінини, пшениці та квасол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65" y="3645818"/>
            <a:ext cx="3500702" cy="20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зима пшениця, технологія вирощування в Захід-Агро МХП — SuperAgronom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8207"/>
          <a:stretch/>
        </p:blipFill>
        <p:spPr bwMode="auto">
          <a:xfrm>
            <a:off x="5003273" y="3390807"/>
            <a:ext cx="2988439" cy="23414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53414" y="494643"/>
            <a:ext cx="10070586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розмножуються рослини?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463" y="477466"/>
            <a:ext cx="10081120" cy="7715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ru-RU" sz="4300" b="1" dirty="0" smtClean="0">
                <a:solidFill>
                  <a:schemeClr val="bg1"/>
                </a:solidFill>
              </a:rPr>
              <a:t>Рослини </a:t>
            </a:r>
            <a:r>
              <a:rPr lang="ru-RU" sz="4300" b="1" dirty="0" err="1" smtClean="0">
                <a:solidFill>
                  <a:schemeClr val="bg1"/>
                </a:solidFill>
              </a:rPr>
              <a:t>поширюються</a:t>
            </a:r>
            <a:r>
              <a:rPr lang="ru-RU" sz="4300" b="1" dirty="0" smtClean="0">
                <a:solidFill>
                  <a:schemeClr val="bg1"/>
                </a:solidFill>
              </a:rPr>
              <a:t>:</a:t>
            </a:r>
            <a:endParaRPr lang="ru-RU" sz="4300" b="1" dirty="0">
              <a:solidFill>
                <a:schemeClr val="bg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472" y="1413570"/>
            <a:ext cx="3830714" cy="228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064" y="3709094"/>
            <a:ext cx="3967810" cy="259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312" y="3709093"/>
            <a:ext cx="4126376" cy="262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174" y="1394089"/>
            <a:ext cx="3764839" cy="228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9" name="Прямоугольник 3"/>
          <p:cNvSpPr>
            <a:spLocks noChangeArrowheads="1"/>
          </p:cNvSpPr>
          <p:nvPr/>
        </p:nvSpPr>
        <p:spPr bwMode="auto">
          <a:xfrm>
            <a:off x="4716710" y="1425035"/>
            <a:ext cx="1582759" cy="556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  <a:t>ВІТРОМ</a:t>
            </a:r>
          </a:p>
        </p:txBody>
      </p:sp>
      <p:sp>
        <p:nvSpPr>
          <p:cNvPr id="28680" name="Прямоугольник 4"/>
          <p:cNvSpPr>
            <a:spLocks noChangeArrowheads="1"/>
          </p:cNvSpPr>
          <p:nvPr/>
        </p:nvSpPr>
        <p:spPr bwMode="auto">
          <a:xfrm>
            <a:off x="6080064" y="3789834"/>
            <a:ext cx="1503951" cy="556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ru-RU" altLang="ru-RU" sz="2800" b="1">
                <a:solidFill>
                  <a:schemeClr val="accent3">
                    <a:lumMod val="50000"/>
                  </a:schemeClr>
                </a:solidFill>
              </a:rPr>
              <a:t>ВОДОЮ</a:t>
            </a:r>
          </a:p>
        </p:txBody>
      </p:sp>
      <p:sp>
        <p:nvSpPr>
          <p:cNvPr id="28681" name="Прямоугольник 5"/>
          <p:cNvSpPr>
            <a:spLocks noChangeArrowheads="1"/>
          </p:cNvSpPr>
          <p:nvPr/>
        </p:nvSpPr>
        <p:spPr bwMode="auto">
          <a:xfrm>
            <a:off x="5087275" y="2853730"/>
            <a:ext cx="2300900" cy="556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  <a:t>ТВАРИНАМИ</a:t>
            </a:r>
          </a:p>
        </p:txBody>
      </p:sp>
      <p:sp>
        <p:nvSpPr>
          <p:cNvPr id="28682" name="Прямоугольник 6"/>
          <p:cNvSpPr>
            <a:spLocks noChangeArrowheads="1"/>
          </p:cNvSpPr>
          <p:nvPr/>
        </p:nvSpPr>
        <p:spPr bwMode="auto">
          <a:xfrm>
            <a:off x="1065642" y="3736632"/>
            <a:ext cx="2037687" cy="540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  <a:t>ЛЮДИНОЮ</a:t>
            </a:r>
          </a:p>
        </p:txBody>
      </p:sp>
    </p:spTree>
    <p:extLst>
      <p:ext uri="{BB962C8B-B14F-4D97-AF65-F5344CB8AC3E}">
        <p14:creationId xmlns:p14="http://schemas.microsoft.com/office/powerpoint/2010/main" val="28597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8908</TotalTime>
  <Words>641</Words>
  <Application>Microsoft Office PowerPoint</Application>
  <PresentationFormat>Произвольный</PresentationFormat>
  <Paragraphs>112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Вправа «Мікрофон»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673</cp:revision>
  <dcterms:created xsi:type="dcterms:W3CDTF">2025-08-27T14:01:18Z</dcterms:created>
  <dcterms:modified xsi:type="dcterms:W3CDTF">2026-01-23T10:58:31Z</dcterms:modified>
</cp:coreProperties>
</file>