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670" r:id="rId3"/>
    <p:sldId id="702" r:id="rId4"/>
    <p:sldId id="700" r:id="rId5"/>
    <p:sldId id="492" r:id="rId6"/>
    <p:sldId id="704" r:id="rId7"/>
    <p:sldId id="687" r:id="rId8"/>
    <p:sldId id="688" r:id="rId9"/>
    <p:sldId id="690" r:id="rId10"/>
    <p:sldId id="701" r:id="rId11"/>
    <p:sldId id="694" r:id="rId12"/>
    <p:sldId id="696" r:id="rId13"/>
    <p:sldId id="697" r:id="rId14"/>
    <p:sldId id="698" r:id="rId15"/>
    <p:sldId id="699" r:id="rId16"/>
    <p:sldId id="703" r:id="rId17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54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4673B-B7F4-4A21-9006-118821B4FA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4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63822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96786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43871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9920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71047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829148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38624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82691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00963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68392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23965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6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jpe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555527" y="1053530"/>
            <a:ext cx="9145016" cy="1584176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800" b="1" dirty="0">
                <a:solidFill>
                  <a:srgbClr val="0070C0"/>
                </a:solidFill>
              </a:rPr>
              <a:t>Розрізняю іменники – назви </a:t>
            </a:r>
            <a:r>
              <a:rPr lang="uk-UA" sz="4800" b="1" dirty="0" smtClean="0">
                <a:solidFill>
                  <a:srgbClr val="0070C0"/>
                </a:solidFill>
              </a:rPr>
              <a:t/>
            </a:r>
            <a:br>
              <a:rPr lang="uk-UA" sz="4800" b="1" dirty="0" smtClean="0">
                <a:solidFill>
                  <a:srgbClr val="0070C0"/>
                </a:solidFill>
              </a:rPr>
            </a:br>
            <a:r>
              <a:rPr lang="uk-UA" sz="4800" b="1" dirty="0" smtClean="0">
                <a:solidFill>
                  <a:srgbClr val="0070C0"/>
                </a:solidFill>
              </a:rPr>
              <a:t>істот </a:t>
            </a:r>
            <a:r>
              <a:rPr lang="uk-UA" sz="4800" b="1" dirty="0">
                <a:solidFill>
                  <a:srgbClr val="0070C0"/>
                </a:solidFill>
              </a:rPr>
              <a:t>і неістот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7964239" y="3976453"/>
            <a:ext cx="2664296" cy="1794747"/>
          </a:xfr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r>
              <a:rPr lang="uk-UA" sz="2400" b="1" i="1" dirty="0" smtClean="0">
                <a:solidFill>
                  <a:srgbClr val="0070C0"/>
                </a:solidFill>
              </a:rPr>
              <a:t>3 клас. Розділ 4</a:t>
            </a:r>
            <a:r>
              <a:rPr lang="uk-UA" sz="2400" b="1" dirty="0" smtClean="0">
                <a:solidFill>
                  <a:srgbClr val="0070C0"/>
                </a:solidFill>
              </a:rPr>
              <a:t>. 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Іменник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Урок 57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  <p:pic>
        <p:nvPicPr>
          <p:cNvPr id="8" name="Picture 2" descr="Замок-музей Радомишль –перлина Полісся – Софія-турЄ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527" y="3639556"/>
            <a:ext cx="2880320" cy="216024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9707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5407" y="405458"/>
            <a:ext cx="11233248" cy="6308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Налаштування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уяви</a:t>
            </a:r>
            <a:r>
              <a:rPr lang="ru-RU" sz="4000" b="1" dirty="0" smtClean="0"/>
              <a:t> й </a:t>
            </a:r>
            <a:r>
              <a:rPr lang="ru-RU" sz="4000" b="1" dirty="0" err="1" smtClean="0"/>
              <a:t>фантазії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03599" y="1036352"/>
            <a:ext cx="9505056" cy="56323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       На </a:t>
            </a:r>
            <a:r>
              <a:rPr lang="ru-RU" sz="2400" b="1" dirty="0" err="1"/>
              <a:t>вулиці</a:t>
            </a:r>
            <a:r>
              <a:rPr lang="ru-RU" sz="2400" b="1" dirty="0"/>
              <a:t> </a:t>
            </a:r>
            <a:r>
              <a:rPr lang="ru-RU" sz="2400" b="1" dirty="0" err="1"/>
              <a:t>зимно</a:t>
            </a:r>
            <a:r>
              <a:rPr lang="ru-RU" sz="2400" b="1" dirty="0"/>
              <a:t>, а так </a:t>
            </a:r>
            <a:r>
              <a:rPr lang="ru-RU" sz="2400" b="1" dirty="0" err="1"/>
              <a:t>хочеться</a:t>
            </a:r>
            <a:r>
              <a:rPr lang="ru-RU" sz="2400" b="1" dirty="0"/>
              <a:t> тепла. </a:t>
            </a:r>
            <a:r>
              <a:rPr lang="ru-RU" sz="2400" b="1" dirty="0" err="1"/>
              <a:t>Сіли</a:t>
            </a:r>
            <a:r>
              <a:rPr lang="ru-RU" sz="2400" b="1" dirty="0"/>
              <a:t> </a:t>
            </a:r>
            <a:r>
              <a:rPr lang="ru-RU" sz="2400" b="1" dirty="0" err="1"/>
              <a:t>зручно</a:t>
            </a:r>
            <a:r>
              <a:rPr lang="ru-RU" sz="2400" b="1" dirty="0"/>
              <a:t>, </a:t>
            </a:r>
            <a:r>
              <a:rPr lang="ru-RU" sz="2400" b="1" dirty="0" err="1"/>
              <a:t>заплющили</a:t>
            </a:r>
            <a:r>
              <a:rPr lang="ru-RU" sz="2400" b="1" dirty="0"/>
              <a:t> очі, </a:t>
            </a:r>
            <a:r>
              <a:rPr lang="ru-RU" sz="2400" b="1" dirty="0" err="1"/>
              <a:t>розслабились</a:t>
            </a:r>
            <a:r>
              <a:rPr lang="ru-RU" sz="2400" b="1" dirty="0"/>
              <a:t>, </a:t>
            </a:r>
            <a:r>
              <a:rPr lang="ru-RU" sz="2400" b="1" dirty="0" err="1"/>
              <a:t>заспокоїлись</a:t>
            </a:r>
            <a:r>
              <a:rPr lang="ru-RU" sz="2400" b="1" dirty="0"/>
              <a:t> (</a:t>
            </a:r>
            <a:r>
              <a:rPr lang="ru-RU" sz="2400" b="1" dirty="0" err="1"/>
              <a:t>вдих</a:t>
            </a:r>
            <a:r>
              <a:rPr lang="ru-RU" sz="2400" b="1" dirty="0"/>
              <a:t> — </a:t>
            </a:r>
            <a:r>
              <a:rPr lang="ru-RU" sz="2400" b="1" dirty="0" err="1"/>
              <a:t>видих</a:t>
            </a:r>
            <a:r>
              <a:rPr lang="ru-RU" sz="2400" b="1" dirty="0"/>
              <a:t>, </a:t>
            </a:r>
            <a:r>
              <a:rPr lang="ru-RU" sz="2400" b="1" dirty="0" err="1"/>
              <a:t>вдих</a:t>
            </a:r>
            <a:r>
              <a:rPr lang="ru-RU" sz="2400" b="1" dirty="0"/>
              <a:t> — </a:t>
            </a:r>
            <a:r>
              <a:rPr lang="ru-RU" sz="2400" b="1" dirty="0" err="1"/>
              <a:t>видих</a:t>
            </a:r>
            <a:r>
              <a:rPr lang="ru-RU" sz="2400" b="1" dirty="0"/>
              <a:t>, </a:t>
            </a:r>
            <a:r>
              <a:rPr lang="ru-RU" sz="2400" b="1" dirty="0" err="1"/>
              <a:t>вдих</a:t>
            </a:r>
            <a:r>
              <a:rPr lang="ru-RU" sz="2400" b="1" dirty="0"/>
              <a:t> — </a:t>
            </a:r>
            <a:r>
              <a:rPr lang="ru-RU" sz="2400" b="1" dirty="0" err="1"/>
              <a:t>видих</a:t>
            </a:r>
            <a:r>
              <a:rPr lang="ru-RU" sz="2400" b="1" dirty="0" smtClean="0"/>
              <a:t>),... </a:t>
            </a:r>
            <a:r>
              <a:rPr lang="ru-RU" sz="2400" b="1" dirty="0"/>
              <a:t>Ви у затишному </a:t>
            </a:r>
            <a:r>
              <a:rPr lang="ru-RU" sz="2400" b="1" dirty="0" err="1"/>
              <a:t>куточку</a:t>
            </a:r>
            <a:r>
              <a:rPr lang="ru-RU" sz="2400" b="1" dirty="0"/>
              <a:t> природи. Навколо вас </a:t>
            </a:r>
            <a:r>
              <a:rPr lang="ru-RU" sz="2400" b="1" dirty="0" err="1"/>
              <a:t>іменники</a:t>
            </a:r>
            <a:r>
              <a:rPr lang="ru-RU" sz="2400" b="1" dirty="0"/>
              <a:t>. Це </a:t>
            </a:r>
            <a:r>
              <a:rPr lang="ru-RU" sz="2400" b="1" dirty="0" err="1"/>
              <a:t>частини</a:t>
            </a:r>
            <a:r>
              <a:rPr lang="ru-RU" sz="2400" b="1" dirty="0"/>
              <a:t> мови, що </a:t>
            </a:r>
            <a:r>
              <a:rPr lang="ru-RU" sz="2400" b="1" dirty="0" err="1"/>
              <a:t>відповідають</a:t>
            </a:r>
            <a:r>
              <a:rPr lang="ru-RU" sz="2400" b="1" dirty="0"/>
              <a:t> на питання хто?, що?. Ось до вас </a:t>
            </a:r>
            <a:r>
              <a:rPr lang="ru-RU" sz="2400" b="1" dirty="0" err="1"/>
              <a:t>підходить</a:t>
            </a:r>
            <a:r>
              <a:rPr lang="ru-RU" sz="2400" b="1" dirty="0"/>
              <a:t> </a:t>
            </a:r>
            <a:r>
              <a:rPr lang="ru-RU" sz="2400" b="1" dirty="0" err="1"/>
              <a:t>іменник</a:t>
            </a:r>
            <a:r>
              <a:rPr lang="ru-RU" sz="2400" b="1" dirty="0"/>
              <a:t>. </a:t>
            </a:r>
            <a:endParaRPr lang="ru-RU" sz="2400" b="1" dirty="0" smtClean="0"/>
          </a:p>
          <a:p>
            <a:r>
              <a:rPr lang="ru-RU" sz="2400" b="1" dirty="0" smtClean="0"/>
              <a:t>     — </a:t>
            </a:r>
            <a:r>
              <a:rPr lang="ru-RU" sz="2400" b="1" dirty="0"/>
              <a:t>А ти знаєш, чому мене так назвали? Тому що я першим назвав </a:t>
            </a:r>
            <a:r>
              <a:rPr lang="ru-RU" sz="2400" b="1" dirty="0" err="1"/>
              <a:t>усі</a:t>
            </a:r>
            <a:r>
              <a:rPr lang="ru-RU" sz="2400" b="1" dirty="0"/>
              <a:t> істоти у </a:t>
            </a:r>
            <a:r>
              <a:rPr lang="ru-RU" sz="2400" b="1" dirty="0" err="1"/>
              <a:t>моєму</a:t>
            </a:r>
            <a:r>
              <a:rPr lang="ru-RU" sz="2400" b="1" dirty="0"/>
              <a:t> раю: почав </a:t>
            </a:r>
            <a:r>
              <a:rPr lang="ru-RU" sz="2400" b="1" dirty="0" err="1" smtClean="0"/>
              <a:t>давати</a:t>
            </a:r>
            <a:r>
              <a:rPr lang="ru-RU" sz="2400" b="1" dirty="0" smtClean="0"/>
              <a:t> </a:t>
            </a:r>
            <a:r>
              <a:rPr lang="ru-RU" sz="2400" b="1" dirty="0"/>
              <a:t>клички </a:t>
            </a:r>
            <a:r>
              <a:rPr lang="ru-RU" sz="2400" b="1" dirty="0" err="1"/>
              <a:t>тваринам</a:t>
            </a:r>
            <a:r>
              <a:rPr lang="ru-RU" sz="2400" b="1" dirty="0"/>
              <a:t>, назви </a:t>
            </a:r>
            <a:r>
              <a:rPr lang="ru-RU" sz="2400" b="1" dirty="0" err="1"/>
              <a:t>рослинам</a:t>
            </a:r>
            <a:r>
              <a:rPr lang="ru-RU" sz="2400" b="1" dirty="0"/>
              <a:t>, </a:t>
            </a:r>
            <a:r>
              <a:rPr lang="ru-RU" sz="2400" b="1" dirty="0" err="1"/>
              <a:t>імена</a:t>
            </a:r>
            <a:r>
              <a:rPr lang="ru-RU" sz="2400" b="1" dirty="0"/>
              <a:t> </a:t>
            </a:r>
            <a:r>
              <a:rPr lang="ru-RU" sz="2400" b="1" dirty="0" err="1"/>
              <a:t>всім</a:t>
            </a:r>
            <a:r>
              <a:rPr lang="ru-RU" sz="2400" b="1" dirty="0"/>
              <a:t>, хто </a:t>
            </a:r>
            <a:r>
              <a:rPr lang="ru-RU" sz="2400" b="1" dirty="0" err="1"/>
              <a:t>живе</a:t>
            </a:r>
            <a:r>
              <a:rPr lang="ru-RU" sz="2400" b="1" dirty="0"/>
              <a:t> у </a:t>
            </a:r>
            <a:r>
              <a:rPr lang="ru-RU" sz="2400" b="1" dirty="0" err="1"/>
              <a:t>моєму</a:t>
            </a:r>
            <a:r>
              <a:rPr lang="ru-RU" sz="2400" b="1" dirty="0"/>
              <a:t> </a:t>
            </a:r>
            <a:r>
              <a:rPr lang="ru-RU" sz="2400" b="1" dirty="0" err="1"/>
              <a:t>царстві</a:t>
            </a:r>
            <a:r>
              <a:rPr lang="ru-RU" sz="2400" b="1" dirty="0"/>
              <a:t>. </a:t>
            </a:r>
            <a:r>
              <a:rPr lang="ru-RU" sz="2400" b="1" dirty="0">
                <a:solidFill>
                  <a:srgbClr val="FFFF00"/>
                </a:solidFill>
              </a:rPr>
              <a:t>Слова — назви </a:t>
            </a:r>
            <a:r>
              <a:rPr lang="ru-RU" sz="2400" b="1" dirty="0" err="1">
                <a:solidFill>
                  <a:srgbClr val="FFFF00"/>
                </a:solidFill>
              </a:rPr>
              <a:t>неістот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відповідають</a:t>
            </a:r>
            <a:r>
              <a:rPr lang="ru-RU" sz="2400" b="1" dirty="0">
                <a:solidFill>
                  <a:srgbClr val="FFFF00"/>
                </a:solidFill>
              </a:rPr>
              <a:t> на питання що?</a:t>
            </a:r>
            <a:r>
              <a:rPr lang="ru-RU" sz="2400" b="1" dirty="0"/>
              <a:t>. </a:t>
            </a:r>
            <a:r>
              <a:rPr lang="ru-RU" sz="2400" b="1" dirty="0" err="1"/>
              <a:t>Підходимо</a:t>
            </a:r>
            <a:r>
              <a:rPr lang="ru-RU" sz="2400" b="1" dirty="0"/>
              <a:t> до </a:t>
            </a:r>
            <a:r>
              <a:rPr lang="ru-RU" sz="2400" b="1" dirty="0" err="1"/>
              <a:t>стовбура</a:t>
            </a:r>
            <a:r>
              <a:rPr lang="ru-RU" sz="2400" b="1" dirty="0"/>
              <a:t>, </a:t>
            </a:r>
            <a:r>
              <a:rPr lang="ru-RU" sz="2400" b="1" dirty="0" err="1"/>
              <a:t>торкаємось</a:t>
            </a:r>
            <a:r>
              <a:rPr lang="ru-RU" sz="2400" b="1" dirty="0"/>
              <a:t> ... </a:t>
            </a:r>
            <a:r>
              <a:rPr lang="ru-RU" sz="2400" b="1" dirty="0" err="1" smtClean="0"/>
              <a:t>Шепотять</a:t>
            </a:r>
            <a:r>
              <a:rPr lang="ru-RU" sz="2400" b="1" dirty="0" smtClean="0"/>
              <a:t> </a:t>
            </a:r>
            <a:r>
              <a:rPr lang="ru-RU" sz="2400" b="1" dirty="0" err="1"/>
              <a:t>гілки</a:t>
            </a:r>
            <a:r>
              <a:rPr lang="ru-RU" sz="2400" b="1" dirty="0"/>
              <a:t>, </a:t>
            </a:r>
            <a:r>
              <a:rPr lang="ru-RU" sz="2400" b="1" dirty="0" err="1"/>
              <a:t>шепотять</a:t>
            </a:r>
            <a:r>
              <a:rPr lang="ru-RU" sz="2400" b="1" dirty="0"/>
              <a:t> </a:t>
            </a:r>
            <a:r>
              <a:rPr lang="ru-RU" sz="2400" b="1" dirty="0" err="1" smtClean="0"/>
              <a:t>деревця</a:t>
            </a:r>
            <a:r>
              <a:rPr lang="ru-RU" sz="2400" b="1" dirty="0" smtClean="0"/>
              <a:t>. </a:t>
            </a:r>
          </a:p>
          <a:p>
            <a:r>
              <a:rPr lang="ru-RU" sz="2400" b="1" dirty="0" smtClean="0"/>
              <a:t>      </a:t>
            </a:r>
            <a:r>
              <a:rPr lang="ru-RU" sz="2400" b="1" dirty="0" err="1" smtClean="0">
                <a:solidFill>
                  <a:srgbClr val="FFFF00"/>
                </a:solidFill>
              </a:rPr>
              <a:t>Іменник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>
                <a:solidFill>
                  <a:srgbClr val="FFFF00"/>
                </a:solidFill>
              </a:rPr>
              <a:t>— це </a:t>
            </a:r>
            <a:r>
              <a:rPr lang="ru-RU" sz="2400" b="1" dirty="0" err="1">
                <a:solidFill>
                  <a:srgbClr val="FFFF00"/>
                </a:solidFill>
              </a:rPr>
              <a:t>частина</a:t>
            </a:r>
            <a:r>
              <a:rPr lang="ru-RU" sz="2400" b="1" dirty="0">
                <a:solidFill>
                  <a:srgbClr val="FFFF00"/>
                </a:solidFill>
              </a:rPr>
              <a:t> мови</a:t>
            </a:r>
            <a:r>
              <a:rPr lang="ru-RU" sz="2400" b="1" dirty="0"/>
              <a:t>. Ось ви </a:t>
            </a:r>
            <a:r>
              <a:rPr lang="ru-RU" sz="2400" b="1" dirty="0" err="1"/>
              <a:t>почули</a:t>
            </a:r>
            <a:r>
              <a:rPr lang="ru-RU" sz="2400" b="1" dirty="0"/>
              <a:t> </a:t>
            </a:r>
            <a:r>
              <a:rPr lang="ru-RU" sz="2400" b="1" dirty="0" err="1"/>
              <a:t>стукіт</a:t>
            </a:r>
            <a:r>
              <a:rPr lang="ru-RU" sz="2400" b="1" dirty="0"/>
              <a:t> по </a:t>
            </a:r>
            <a:r>
              <a:rPr lang="ru-RU" sz="2400" b="1" dirty="0" err="1"/>
              <a:t>стовбуру</a:t>
            </a:r>
            <a:r>
              <a:rPr lang="ru-RU" sz="2400" b="1" dirty="0"/>
              <a:t> дерева. Ви </a:t>
            </a:r>
            <a:r>
              <a:rPr lang="ru-RU" sz="2400" b="1" dirty="0" err="1"/>
              <a:t>впізнали</a:t>
            </a:r>
            <a:r>
              <a:rPr lang="ru-RU" sz="2400" b="1" dirty="0"/>
              <a:t> його. Хто він? Він — </a:t>
            </a:r>
            <a:r>
              <a:rPr lang="ru-RU" sz="2400" b="1" dirty="0" err="1"/>
              <a:t>іменник</a:t>
            </a:r>
            <a:r>
              <a:rPr lang="ru-RU" sz="2400" b="1" dirty="0"/>
              <a:t>, «</a:t>
            </a:r>
            <a:r>
              <a:rPr lang="ru-RU" sz="2400" b="1" dirty="0" err="1"/>
              <a:t>живий</a:t>
            </a:r>
            <a:r>
              <a:rPr lang="ru-RU" sz="2400" b="1" dirty="0" smtClean="0"/>
              <a:t>». </a:t>
            </a:r>
            <a:r>
              <a:rPr lang="ru-RU" sz="2400" b="1" dirty="0"/>
              <a:t>Дятел — це </a:t>
            </a:r>
            <a:r>
              <a:rPr lang="ru-RU" sz="2400" b="1" dirty="0" err="1">
                <a:solidFill>
                  <a:srgbClr val="FFFF00"/>
                </a:solidFill>
              </a:rPr>
              <a:t>іменник</a:t>
            </a:r>
            <a:r>
              <a:rPr lang="ru-RU" sz="2400" b="1" dirty="0">
                <a:solidFill>
                  <a:srgbClr val="FFFF00"/>
                </a:solidFill>
              </a:rPr>
              <a:t>, назва істоти, що відповідає на питання хто</a:t>
            </a:r>
            <a:r>
              <a:rPr lang="ru-RU" sz="2400" b="1" dirty="0" smtClean="0">
                <a:solidFill>
                  <a:srgbClr val="FFFF00"/>
                </a:solidFill>
              </a:rPr>
              <a:t>?... 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 Ось </a:t>
            </a:r>
            <a:r>
              <a:rPr lang="ru-RU" sz="2400" b="1" dirty="0"/>
              <a:t>і </a:t>
            </a:r>
            <a:r>
              <a:rPr lang="ru-RU" sz="2400" b="1" dirty="0" err="1"/>
              <a:t>клас</a:t>
            </a:r>
            <a:r>
              <a:rPr lang="ru-RU" sz="2400" b="1" dirty="0"/>
              <a:t>. Чи є </a:t>
            </a:r>
            <a:r>
              <a:rPr lang="ru-RU" sz="2400" b="1" dirty="0" err="1"/>
              <a:t>іменники</a:t>
            </a:r>
            <a:r>
              <a:rPr lang="ru-RU" sz="2400" b="1" dirty="0"/>
              <a:t> у нас? </a:t>
            </a:r>
            <a:r>
              <a:rPr lang="ru-RU" sz="2400" b="1" dirty="0" err="1" smtClean="0"/>
              <a:t>Назвіть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іменники</a:t>
            </a:r>
            <a:r>
              <a:rPr lang="ru-RU" sz="2400" b="1" dirty="0"/>
              <a:t> </a:t>
            </a:r>
            <a:r>
              <a:rPr lang="ru-RU" sz="2400" b="1" dirty="0" smtClean="0"/>
              <a:t>– назви </a:t>
            </a:r>
            <a:r>
              <a:rPr lang="ru-RU" sz="2400" b="1" dirty="0" err="1" smtClean="0"/>
              <a:t>істот</a:t>
            </a:r>
            <a:r>
              <a:rPr lang="ru-RU" sz="2400" b="1" dirty="0" smtClean="0"/>
              <a:t> і </a:t>
            </a:r>
            <a:r>
              <a:rPr lang="ru-RU" sz="2400" b="1" dirty="0" err="1" smtClean="0"/>
              <a:t>неістот</a:t>
            </a:r>
            <a:r>
              <a:rPr lang="ru-RU" sz="2400" b="1" dirty="0" smtClean="0"/>
              <a:t> навколо себе.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Картинки до тестів\Тварини\Дятел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8" r="4007"/>
          <a:stretch/>
        </p:blipFill>
        <p:spPr bwMode="auto">
          <a:xfrm>
            <a:off x="359636" y="1701600"/>
            <a:ext cx="1812819" cy="176322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222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3415" y="476607"/>
            <a:ext cx="10153128" cy="107878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Допоможи </a:t>
            </a:r>
            <a:r>
              <a:rPr lang="uk-UA" sz="3600" b="1" dirty="0">
                <a:solidFill>
                  <a:schemeClr val="bg1"/>
                </a:solidFill>
              </a:rPr>
              <a:t>Щебетунчикові утворити назви неістот від поданих </a:t>
            </a:r>
            <a:r>
              <a:rPr lang="uk-UA" sz="3600" b="1" dirty="0" smtClean="0">
                <a:solidFill>
                  <a:schemeClr val="bg1"/>
                </a:solidFill>
              </a:rPr>
              <a:t>слів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1" t="18049" r="3492"/>
          <a:stretch/>
        </p:blipFill>
        <p:spPr>
          <a:xfrm flipH="1">
            <a:off x="1053415" y="2694762"/>
            <a:ext cx="2158296" cy="36435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29979" y="1627567"/>
            <a:ext cx="185625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істоти</a:t>
            </a:r>
            <a:r>
              <a:rPr lang="uk-UA" sz="3600" b="1" dirty="0">
                <a:solidFill>
                  <a:schemeClr val="bg1"/>
                </a:solidFill>
              </a:rPr>
              <a:t> 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45939" y="2367967"/>
            <a:ext cx="3024336" cy="39703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школярка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садівниця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шахтар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трактористка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фермер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лісник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двірник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75490" y="2368799"/>
            <a:ext cx="2265929" cy="39703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сад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шахта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трактор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ферма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ліс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двір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75490" y="1589077"/>
            <a:ext cx="226592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неістоти</a:t>
            </a:r>
            <a:r>
              <a:rPr lang="uk-UA" sz="3600" b="1" dirty="0">
                <a:solidFill>
                  <a:schemeClr val="bg1"/>
                </a:solidFill>
              </a:rPr>
              <a:t> 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88925" y="1665271"/>
            <a:ext cx="4261506" cy="9724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Що позначають слова першої колонки? 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11711" y="2694762"/>
            <a:ext cx="2138720" cy="100217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Запиши дві пари слів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27541" y="4503033"/>
            <a:ext cx="2138720" cy="1800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Склади речення </a:t>
            </a:r>
            <a:r>
              <a:rPr lang="uk-UA" sz="2800" b="1" dirty="0">
                <a:solidFill>
                  <a:srgbClr val="0070C0"/>
                </a:solidFill>
              </a:rPr>
              <a:t>з двома </a:t>
            </a:r>
            <a:r>
              <a:rPr lang="uk-UA" sz="2800" b="1" dirty="0" smtClean="0">
                <a:solidFill>
                  <a:srgbClr val="0070C0"/>
                </a:solidFill>
              </a:rPr>
              <a:t>парами слів</a:t>
            </a:r>
            <a:endParaRPr lang="uk-UA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65410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5227" y="494645"/>
            <a:ext cx="10149372" cy="73773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Прочитайте речення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66693" y="1330524"/>
            <a:ext cx="6912768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Школярка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здобуває знання у школі. Садівниця доглядала фруктовий сад. </a:t>
            </a:r>
            <a:endParaRPr lang="uk-UA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надр землі шахтар добуває вугілля. Трактористка водить трактор. </a:t>
            </a:r>
            <a:endParaRPr lang="uk-UA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Фермер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працює на фермі. </a:t>
            </a:r>
            <a:endParaRPr lang="uk-UA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Лісник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доглядає лісові насадження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Двірник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прибирає наш двір.</a:t>
            </a:r>
          </a:p>
        </p:txBody>
      </p:sp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66693" y="4934102"/>
            <a:ext cx="6912768" cy="7377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Запишіть два речення </a:t>
            </a:r>
            <a:r>
              <a:rPr lang="uk-UA" sz="2800" b="1" dirty="0">
                <a:solidFill>
                  <a:srgbClr val="0070C0"/>
                </a:solidFill>
              </a:rPr>
              <a:t>з </a:t>
            </a:r>
            <a:r>
              <a:rPr lang="uk-UA" sz="2800" b="1" dirty="0" smtClean="0">
                <a:solidFill>
                  <a:srgbClr val="0070C0"/>
                </a:solidFill>
              </a:rPr>
              <a:t>пам’яті</a:t>
            </a:r>
            <a:endParaRPr lang="uk-UA" sz="2800" b="1" dirty="0">
              <a:solidFill>
                <a:srgbClr val="0070C0"/>
              </a:solidFill>
            </a:endParaRPr>
          </a:p>
        </p:txBody>
      </p:sp>
      <p:pic>
        <p:nvPicPr>
          <p:cNvPr id="5122" name="Picture 2" descr="D:\Картинки до тестів\!!!_Эсмира Настрій\Веселый\_free_2024-01-13-18-27-22_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000" y="1917626"/>
            <a:ext cx="2654424" cy="265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65927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86207" y="494644"/>
            <a:ext cx="9902368" cy="7926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Розгляньте зображення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46283" y="5107083"/>
            <a:ext cx="6042292" cy="954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 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Друзі побували на міжнародному фестивалі дерунів у місті Коростені.</a:t>
            </a:r>
          </a:p>
        </p:txBody>
      </p:sp>
      <p:pic>
        <p:nvPicPr>
          <p:cNvPr id="2050" name="Picture 2" descr="ФЕСТИВАЛЬ ДЕРУНОВ В КОРОСТЕН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2394" y1="70845" x2="52394" y2="70845"/>
                        <a14:foregroundMark x1="76620" y1="62676" x2="76620" y2="62676"/>
                        <a14:foregroundMark x1="78873" y1="55352" x2="78873" y2="55352"/>
                        <a14:foregroundMark x1="53099" y1="16197" x2="53099" y2="16197"/>
                        <a14:foregroundMark x1="36197" y1="69155" x2="36197" y2="69155"/>
                        <a14:foregroundMark x1="35775" y1="64085" x2="35775" y2="64085"/>
                        <a14:foregroundMark x1="42958" y1="69718" x2="42958" y2="69718"/>
                        <a14:foregroundMark x1="42958" y1="76901" x2="42958" y2="76901"/>
                        <a14:foregroundMark x1="40000" y1="63521" x2="40000" y2="63521"/>
                        <a14:foregroundMark x1="43803" y1="64085" x2="43803" y2="64085"/>
                        <a14:foregroundMark x1="47606" y1="68592" x2="47606" y2="68592"/>
                        <a14:foregroundMark x1="46761" y1="75915" x2="46761" y2="75915"/>
                        <a14:foregroundMark x1="13239" y1="72535" x2="13239" y2="72535"/>
                        <a14:foregroundMark x1="21690" y1="77465" x2="21690" y2="77465"/>
                        <a14:foregroundMark x1="28592" y1="80845" x2="28592" y2="80845"/>
                        <a14:foregroundMark x1="20423" y1="65211" x2="20423" y2="65211"/>
                        <a14:foregroundMark x1="74789" y1="12394" x2="74789" y2="12394"/>
                        <a14:foregroundMark x1="79577" y1="16901" x2="79577" y2="16901"/>
                        <a14:foregroundMark x1="83803" y1="21408" x2="83803" y2="21408"/>
                        <a14:foregroundMark x1="88451" y1="32535" x2="88451" y2="32535"/>
                        <a14:foregroundMark x1="82535" y1="24648" x2="82535" y2="24648"/>
                        <a14:foregroundMark x1="87183" y1="38732" x2="87183" y2="38732"/>
                        <a14:foregroundMark x1="89718" y1="42113" x2="89718" y2="42113"/>
                        <a14:foregroundMark x1="33662" y1="84789" x2="33662" y2="84789"/>
                        <a14:foregroundMark x1="24648" y1="70845" x2="24648" y2="70845"/>
                        <a14:foregroundMark x1="45070" y1="88732" x2="45070" y2="88732"/>
                        <a14:foregroundMark x1="52394" y1="87606" x2="52394" y2="87606"/>
                        <a14:foregroundMark x1="61268" y1="87042" x2="61268" y2="87042"/>
                        <a14:foregroundMark x1="64648" y1="86479" x2="64648" y2="86479"/>
                        <a14:foregroundMark x1="68873" y1="83662" x2="68873" y2="83662"/>
                        <a14:foregroundMark x1="62535" y1="21408" x2="62535" y2="21408"/>
                        <a14:foregroundMark x1="44648" y1="18592" x2="44648" y2="18592"/>
                        <a14:foregroundMark x1="25070" y1="30845" x2="25070" y2="30845"/>
                        <a14:foregroundMark x1="23380" y1="51127" x2="23380" y2="51127"/>
                        <a14:foregroundMark x1="26338" y1="34225" x2="26338" y2="34225"/>
                        <a14:foregroundMark x1="22535" y1="34225" x2="22535" y2="34225"/>
                        <a14:foregroundMark x1="41268" y1="15775" x2="41268" y2="15775"/>
                        <a14:foregroundMark x1="47606" y1="22394" x2="47606" y2="22394"/>
                        <a14:foregroundMark x1="52394" y1="26901" x2="52394" y2="26901"/>
                        <a14:foregroundMark x1="77465" y1="43239" x2="77465" y2="43239"/>
                        <a14:foregroundMark x1="73099" y1="43803" x2="73099" y2="43803"/>
                        <a14:foregroundMark x1="79155" y1="87042" x2="79155" y2="87042"/>
                        <a14:foregroundMark x1="68028" y1="94366" x2="68028" y2="94366"/>
                        <a14:foregroundMark x1="30282" y1="95493" x2="30282" y2="95493"/>
                        <a14:foregroundMark x1="22535" y1="90986" x2="22535" y2="90986"/>
                        <a14:foregroundMark x1="14930" y1="83662" x2="14930" y2="83662"/>
                        <a14:foregroundMark x1="56901" y1="23380" x2="56901" y2="23380"/>
                        <a14:foregroundMark x1="71127" y1="23380" x2="71127" y2="233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23" y="1277193"/>
            <a:ext cx="3490119" cy="327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Дерунам Слава! Фестиваль дерунов 2020 в Коростене!!! | Чернигов - ту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809" y="1413569"/>
            <a:ext cx="6584618" cy="329521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763440" y="4552125"/>
            <a:ext cx="3312367" cy="110991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Розкажіть, </a:t>
            </a:r>
            <a:r>
              <a:rPr lang="uk-UA" sz="2800" b="1" dirty="0">
                <a:solidFill>
                  <a:srgbClr val="0070C0"/>
                </a:solidFill>
              </a:rPr>
              <a:t>де побували друзі.</a:t>
            </a:r>
          </a:p>
        </p:txBody>
      </p:sp>
      <p:sp>
        <p:nvSpPr>
          <p:cNvPr id="1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79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08546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455" y="549474"/>
            <a:ext cx="10166541" cy="7926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Чи </a:t>
            </a:r>
            <a:r>
              <a:rPr lang="uk-UA" sz="3600" b="1" dirty="0">
                <a:solidFill>
                  <a:schemeClr val="bg1"/>
                </a:solidFill>
              </a:rPr>
              <a:t>хотілося б </a:t>
            </a:r>
            <a:r>
              <a:rPr lang="uk-UA" sz="3600" b="1" dirty="0" smtClean="0">
                <a:solidFill>
                  <a:schemeClr val="bg1"/>
                </a:solidFill>
              </a:rPr>
              <a:t>вам </a:t>
            </a:r>
            <a:r>
              <a:rPr lang="uk-UA" sz="3600" b="1" dirty="0">
                <a:solidFill>
                  <a:schemeClr val="bg1"/>
                </a:solidFill>
              </a:rPr>
              <a:t>побувати на фестивалі дерунів? </a:t>
            </a:r>
          </a:p>
        </p:txBody>
      </p:sp>
      <p:pic>
        <p:nvPicPr>
          <p:cNvPr id="1026" name="Picture 2" descr="D:\3 клас\01 УКР МОВА\1 Пономарьова\04 Іменник\№057-Розрізняю іменники - назви істот і неістот\2026-01-01_2012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703" y="2577087"/>
            <a:ext cx="5176120" cy="3663995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39431" y="1413811"/>
            <a:ext cx="5976663" cy="10801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А </a:t>
            </a:r>
            <a:r>
              <a:rPr lang="uk-UA" sz="2800" b="1" dirty="0">
                <a:solidFill>
                  <a:srgbClr val="0070C0"/>
                </a:solidFill>
              </a:rPr>
              <a:t>може </a:t>
            </a:r>
            <a:r>
              <a:rPr lang="uk-UA" sz="2800" b="1" dirty="0" smtClean="0">
                <a:solidFill>
                  <a:srgbClr val="0070C0"/>
                </a:solidFill>
              </a:rPr>
              <a:t>вас </a:t>
            </a:r>
            <a:r>
              <a:rPr lang="uk-UA" sz="2800" b="1" dirty="0">
                <a:solidFill>
                  <a:srgbClr val="0070C0"/>
                </a:solidFill>
              </a:rPr>
              <a:t>цікавить свято іншої їжі? </a:t>
            </a:r>
            <a:endParaRPr lang="uk-UA" sz="2800" b="1" dirty="0" smtClean="0">
              <a:solidFill>
                <a:srgbClr val="0070C0"/>
              </a:solidFill>
            </a:endParaRPr>
          </a:p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Складіть </a:t>
            </a:r>
            <a:r>
              <a:rPr lang="uk-UA" sz="2800" b="1" dirty="0">
                <a:solidFill>
                  <a:srgbClr val="0070C0"/>
                </a:solidFill>
              </a:rPr>
              <a:t>про це текст (3-4 речення). </a:t>
            </a:r>
          </a:p>
        </p:txBody>
      </p:sp>
    </p:spTree>
    <p:extLst>
      <p:ext uri="{BB962C8B-B14F-4D97-AF65-F5344CB8AC3E}">
        <p14:creationId xmlns:p14="http://schemas.microsoft.com/office/powerpoint/2010/main" val="411385095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5487" y="549474"/>
            <a:ext cx="9865096" cy="7077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Пояснення 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3 клас\01 УКР МОВА\1 Пономарьова\04 Іменник\№057-Розрізняю іменники - назви істот і неістот\2026-01-01_2017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450" y="1341562"/>
            <a:ext cx="899244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253" y="4005730"/>
            <a:ext cx="2374775" cy="2374775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81432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24124" y="477466"/>
            <a:ext cx="10050319" cy="6200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739032" y="5307989"/>
            <a:ext cx="2076488" cy="83099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400" b="1" dirty="0" smtClean="0">
                <a:solidFill>
                  <a:schemeClr val="bg1"/>
                </a:solidFill>
              </a:rPr>
              <a:t>Відчуваю успіх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49183" y="5293471"/>
            <a:ext cx="1982450" cy="83118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400" b="1" dirty="0" smtClean="0">
                <a:solidFill>
                  <a:schemeClr val="bg1"/>
                </a:solidFill>
              </a:rPr>
              <a:t>Все було легко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75816" y="5405128"/>
            <a:ext cx="1770101" cy="83099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400" b="1" dirty="0" smtClean="0">
                <a:solidFill>
                  <a:schemeClr val="bg1"/>
                </a:solidFill>
              </a:rPr>
              <a:t>Відчуваю втому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33109" y="5357115"/>
            <a:ext cx="1953151" cy="83118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400" b="1" dirty="0" smtClean="0">
                <a:solidFill>
                  <a:schemeClr val="bg1"/>
                </a:solidFill>
              </a:rPr>
              <a:t>Урок мене здивував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6606" y="1269554"/>
            <a:ext cx="8121809" cy="156966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96875" algn="l"/>
              </a:tabLst>
            </a:pPr>
            <a:r>
              <a:rPr lang="uk-UA" sz="2400" b="1" dirty="0" smtClean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 Які слова досліджували </a:t>
            </a:r>
            <a:r>
              <a:rPr lang="uk-UA" sz="2400" b="1" dirty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на уроці?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96875" algn="l"/>
              </a:tabLst>
            </a:pPr>
            <a:r>
              <a:rPr lang="uk-UA" sz="2400" b="1" dirty="0" smtClean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 Як розпізнати іменники – назви істот і неістот? </a:t>
            </a:r>
            <a:endParaRPr lang="uk-UA" sz="2400" b="1" dirty="0">
              <a:solidFill>
                <a:srgbClr val="0070C0"/>
              </a:solidFill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96875" algn="l"/>
              </a:tabLst>
            </a:pPr>
            <a:r>
              <a:rPr lang="uk-UA" sz="2400" b="1" dirty="0" smtClean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 Яка </a:t>
            </a:r>
            <a:r>
              <a:rPr lang="uk-UA" sz="2400" b="1" dirty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робота на уроці була для </a:t>
            </a:r>
            <a:r>
              <a:rPr lang="uk-UA" sz="2400" b="1" dirty="0" smtClean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вас </a:t>
            </a:r>
            <a:r>
              <a:rPr lang="uk-UA" sz="2400" b="1" dirty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найцікавішою? </a:t>
            </a:r>
            <a:r>
              <a:rPr lang="uk-UA" sz="2400" b="1" dirty="0" smtClean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Чому?</a:t>
            </a:r>
            <a:endParaRPr lang="uk-UA" sz="2400" b="1" dirty="0" smtClean="0">
              <a:solidFill>
                <a:srgbClr val="0070C0"/>
              </a:solidFill>
              <a:ea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96875" algn="l"/>
              </a:tabLst>
            </a:pPr>
            <a:r>
              <a:rPr lang="ru-RU" sz="2400" b="1" dirty="0" smtClean="0">
                <a:solidFill>
                  <a:srgbClr val="0070C0"/>
                </a:solidFill>
              </a:rPr>
              <a:t> Оцініть </a:t>
            </a:r>
            <a:r>
              <a:rPr lang="ru-RU" sz="2400" b="1" dirty="0">
                <a:solidFill>
                  <a:srgbClr val="0070C0"/>
                </a:solidFill>
              </a:rPr>
              <a:t>свою </a:t>
            </a:r>
            <a:r>
              <a:rPr lang="ru-RU" sz="2400" b="1" dirty="0" smtClean="0">
                <a:solidFill>
                  <a:srgbClr val="0070C0"/>
                </a:solidFill>
              </a:rPr>
              <a:t>роботу </a:t>
            </a:r>
            <a:r>
              <a:rPr lang="ru-RU" sz="2400" b="1" dirty="0">
                <a:solidFill>
                  <a:srgbClr val="0070C0"/>
                </a:solidFill>
              </a:rPr>
              <a:t>на </a:t>
            </a:r>
            <a:r>
              <a:rPr lang="ru-RU" sz="2400" b="1" dirty="0" smtClean="0">
                <a:solidFill>
                  <a:srgbClr val="0070C0"/>
                </a:solidFill>
              </a:rPr>
              <a:t>уроці мавпенятками?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1" name="Picture 2" descr="ÐÐ°ÑÑÐ¸Ð½ÐºÐ¸ Ð¿Ð¾ Ð·Ð°Ð¿ÑÐ¾ÑÑ ÐºÐ»Ð¸Ð¿Ð°ÑÑ Ð¾Ð±ÐµÐ·ÑÑÐ½ÐºÐ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816" y="2916888"/>
            <a:ext cx="1715710" cy="237658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777" y="2917794"/>
            <a:ext cx="1893813" cy="2375676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xtLst/>
        </p:spPr>
      </p:pic>
      <p:pic>
        <p:nvPicPr>
          <p:cNvPr id="13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" t="4261" r="4123" b="1975"/>
          <a:stretch/>
        </p:blipFill>
        <p:spPr bwMode="auto">
          <a:xfrm>
            <a:off x="8711529" y="2945743"/>
            <a:ext cx="2169205" cy="2309051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xtLst/>
        </p:spPr>
      </p:pic>
      <p:pic>
        <p:nvPicPr>
          <p:cNvPr id="1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4615" y1="30615" x2="54615" y2="30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137" y="2902999"/>
            <a:ext cx="2198368" cy="2350031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15707785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36032" y="549474"/>
            <a:ext cx="9925686" cy="6617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5753555" y="1269554"/>
            <a:ext cx="5545750" cy="96082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2400" b="1" dirty="0" smtClean="0">
                <a:solidFill>
                  <a:srgbClr val="0070C0"/>
                </a:solidFill>
              </a:rPr>
              <a:t>Виберіть зображення, а я скажу, що </a:t>
            </a:r>
            <a:r>
              <a:rPr lang="ru-RU" sz="2400" b="1" dirty="0" smtClean="0">
                <a:solidFill>
                  <a:srgbClr val="0070C0"/>
                </a:solidFill>
              </a:rPr>
              <a:t>допоможе </a:t>
            </a:r>
            <a:r>
              <a:rPr lang="ru-RU" sz="2400" b="1" dirty="0">
                <a:solidFill>
                  <a:srgbClr val="0070C0"/>
                </a:solidFill>
              </a:rPr>
              <a:t>вам досягти </a:t>
            </a:r>
            <a:r>
              <a:rPr lang="ru-RU" sz="2400" b="1" dirty="0" smtClean="0">
                <a:solidFill>
                  <a:srgbClr val="0070C0"/>
                </a:solidFill>
              </a:rPr>
              <a:t>успіху на уроці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6225689" y="5066200"/>
            <a:ext cx="2060083" cy="99348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/>
              <a:t>Позитивні </a:t>
            </a:r>
            <a:r>
              <a:rPr lang="ru-RU" sz="2800" b="1" dirty="0"/>
              <a:t>емоції</a:t>
            </a: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844060" y="5154873"/>
            <a:ext cx="1944410" cy="9816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/>
              <a:t>Рука </a:t>
            </a:r>
            <a:r>
              <a:rPr lang="ru-RU" sz="2800" b="1" dirty="0"/>
              <a:t>допомоги</a:t>
            </a:r>
          </a:p>
        </p:txBody>
      </p:sp>
      <p:pic>
        <p:nvPicPr>
          <p:cNvPr id="4098" name="Picture 2" descr="D:\Картинки Мудрість дня\photo_2025-07-21_16-20-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532" y="2314127"/>
            <a:ext cx="2503253" cy="261589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Картинки Мудрість дня\photo_2025-07-21_17-07-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134" y="2314127"/>
            <a:ext cx="2366431" cy="262279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Картинки Мудрість дня\photo_2025-07-27_20-57-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29" y="2255217"/>
            <a:ext cx="2109341" cy="285528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Картинки Мудрість дня\photo_2025-07-27_20-59-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477" y="4011922"/>
            <a:ext cx="2801931" cy="191871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139" y="1277633"/>
            <a:ext cx="2648920" cy="212033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Заголовок 3"/>
          <p:cNvSpPr txBox="1">
            <a:spLocks/>
          </p:cNvSpPr>
          <p:nvPr/>
        </p:nvSpPr>
        <p:spPr>
          <a:xfrm>
            <a:off x="2983139" y="5742995"/>
            <a:ext cx="2642606" cy="603831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bg1"/>
                </a:solidFill>
              </a:rPr>
              <a:t>Мудра думка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8738532" y="5082093"/>
            <a:ext cx="2079048" cy="99348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bg1"/>
                </a:solidFill>
              </a:rPr>
              <a:t>Плече підтримки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3188318" y="3339531"/>
            <a:ext cx="2232248" cy="56509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Гострий зір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94773554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3" grpId="0" animBg="1"/>
      <p:bldP spid="9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55227" y="599860"/>
            <a:ext cx="9953945" cy="65228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Пригадайте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65127" y="3474037"/>
            <a:ext cx="6983088" cy="9541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Слова, що є назвами предметів, тобто дають їм імена, називаються </a:t>
            </a:r>
            <a:r>
              <a:rPr lang="uk-UA" sz="2800" b="1" dirty="0" smtClean="0">
                <a:solidFill>
                  <a:srgbClr val="FFFF00"/>
                </a:solidFill>
              </a:rPr>
              <a:t>іменниками.</a:t>
            </a:r>
            <a:r>
              <a:rPr lang="uk-UA" sz="2800" b="1" dirty="0" smtClean="0">
                <a:solidFill>
                  <a:srgbClr val="FF0000"/>
                </a:solidFill>
              </a:rPr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55225" y="1320208"/>
            <a:ext cx="4348733" cy="8311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Які </a:t>
            </a:r>
            <a:r>
              <a:rPr lang="ru-RU" sz="2400" b="1" dirty="0"/>
              <a:t>запитання </a:t>
            </a:r>
            <a:r>
              <a:rPr lang="ru-RU" sz="2400" b="1" dirty="0" smtClean="0"/>
              <a:t>ви ставите, </a:t>
            </a:r>
            <a:r>
              <a:rPr lang="ru-RU" sz="2400" b="1" dirty="0"/>
              <a:t>коли </a:t>
            </a:r>
            <a:r>
              <a:rPr lang="ru-RU" sz="2400" b="1" dirty="0" err="1" smtClean="0"/>
              <a:t>бачите</a:t>
            </a:r>
            <a:r>
              <a:rPr lang="ru-RU" sz="2400" b="1" dirty="0" smtClean="0"/>
              <a:t> </a:t>
            </a:r>
            <a:r>
              <a:rPr lang="ru-RU" sz="2400" b="1" dirty="0" err="1"/>
              <a:t>незнайомі</a:t>
            </a:r>
            <a:r>
              <a:rPr lang="ru-RU" sz="2400" b="1" dirty="0"/>
              <a:t> </a:t>
            </a:r>
            <a:r>
              <a:rPr lang="ru-RU" sz="2400" b="1" dirty="0" err="1"/>
              <a:t>предмети</a:t>
            </a:r>
            <a:r>
              <a:rPr lang="ru-RU" sz="2400" b="1" dirty="0"/>
              <a:t>?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652988" y="1320207"/>
            <a:ext cx="1305657" cy="8311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Хто</a:t>
            </a:r>
            <a:r>
              <a:rPr lang="ru-RU" sz="2400" b="1" dirty="0" smtClean="0"/>
              <a:t> </a:t>
            </a:r>
            <a:r>
              <a:rPr lang="ru-RU" sz="2400" b="1" dirty="0" err="1"/>
              <a:t>це</a:t>
            </a:r>
            <a:r>
              <a:rPr lang="ru-RU" sz="2400" b="1" dirty="0"/>
              <a:t>?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це</a:t>
            </a:r>
            <a:r>
              <a:rPr lang="ru-RU" sz="2400" b="1" dirty="0" smtClean="0"/>
              <a:t>?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65127" y="2219500"/>
            <a:ext cx="626300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Озирніться </a:t>
            </a:r>
            <a:r>
              <a:rPr lang="uk-UA" sz="2400" b="1" dirty="0"/>
              <a:t>навколо себе. </a:t>
            </a:r>
            <a:r>
              <a:rPr lang="uk-UA" sz="2400" b="1" dirty="0" smtClean="0"/>
              <a:t>Ви бачите навколо різні предмети</a:t>
            </a:r>
            <a:r>
              <a:rPr lang="uk-UA" sz="2400" b="1" dirty="0"/>
              <a:t>. Кожен із них має свою назву – ім’я. </a:t>
            </a:r>
            <a:r>
              <a:rPr lang="uk-UA" sz="2400" b="1" dirty="0" smtClean="0"/>
              <a:t>Назвіть </a:t>
            </a:r>
            <a:r>
              <a:rPr lang="uk-UA" sz="2400" b="1" dirty="0"/>
              <a:t>деякі з </a:t>
            </a:r>
            <a:r>
              <a:rPr lang="uk-UA" sz="2400" b="1" dirty="0" smtClean="0"/>
              <a:t>предметів. </a:t>
            </a:r>
            <a:endParaRPr lang="ru-RU" sz="2400" b="1" dirty="0"/>
          </a:p>
        </p:txBody>
      </p:sp>
      <p:pic>
        <p:nvPicPr>
          <p:cNvPr id="1026" name="Picture 2" descr="D:\Картинки до тестів\Емоції Олівці\003-0x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676" y="4571532"/>
            <a:ext cx="1837643" cy="137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Емоції Книга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018" y="1369546"/>
            <a:ext cx="1878943" cy="188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Емоції Палець\images (1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1" b="12854"/>
          <a:stretch/>
        </p:blipFill>
        <p:spPr bwMode="auto">
          <a:xfrm>
            <a:off x="1806076" y="4581922"/>
            <a:ext cx="2221737" cy="165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Людина\Вчителька з дітьми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183" y="3780880"/>
            <a:ext cx="3785258" cy="257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407147" y="5832270"/>
            <a:ext cx="1672699" cy="5233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70C0"/>
                </a:solidFill>
              </a:rPr>
              <a:t>Олівці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21387" y="5570600"/>
            <a:ext cx="1084689" cy="5233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Руки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584071" y="1324596"/>
            <a:ext cx="1425101" cy="13853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Книжки</a:t>
            </a:r>
          </a:p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зошит</a:t>
            </a:r>
          </a:p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яблуко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584070" y="2772984"/>
            <a:ext cx="1425101" cy="954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Учитель</a:t>
            </a:r>
          </a:p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Учні</a:t>
            </a:r>
          </a:p>
        </p:txBody>
      </p:sp>
    </p:spTree>
    <p:extLst>
      <p:ext uri="{BB962C8B-B14F-4D97-AF65-F5344CB8AC3E}">
        <p14:creationId xmlns:p14="http://schemas.microsoft.com/office/powerpoint/2010/main" val="166918056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9421" y="1398671"/>
            <a:ext cx="7272810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0070C0"/>
                </a:solidFill>
              </a:rPr>
              <a:t>Відшукайте у тексті п'ять </a:t>
            </a:r>
            <a:r>
              <a:rPr lang="uk-UA" sz="2800" b="1" dirty="0" smtClean="0">
                <a:solidFill>
                  <a:srgbClr val="0070C0"/>
                </a:solidFill>
              </a:rPr>
              <a:t>іменників. Доведіть</a:t>
            </a:r>
            <a:r>
              <a:rPr lang="uk-UA" sz="2800" b="1" dirty="0">
                <a:solidFill>
                  <a:srgbClr val="0070C0"/>
                </a:solidFill>
              </a:rPr>
              <a:t>, що ці слова є іменниками</a:t>
            </a:r>
            <a:r>
              <a:rPr lang="uk-UA" sz="2800" b="1" dirty="0" smtClean="0">
                <a:solidFill>
                  <a:srgbClr val="0070C0"/>
                </a:solidFill>
              </a:rPr>
              <a:t>. До яких слів ставимо запитання ХТО? До яких ЩО?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22" name="Picture 2" descr="https://vseznayko.com/wp-content/uploads/2019/12/risunki_na_temu_zima:_chto_mozhno_narisovat_kraskami_i_karandashom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497" y="405458"/>
            <a:ext cx="3684446" cy="239243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797252" y="2797892"/>
            <a:ext cx="10645122" cy="3556974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indent="272034" algn="just" defTabSz="108813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3200" b="1" dirty="0">
                <a:solidFill>
                  <a:schemeClr val="bg1"/>
                </a:solidFill>
                <a:ea typeface="Arial Unicode MS" pitchFamily="34" charset="-128"/>
                <a:cs typeface="Times New Roman" pitchFamily="18" charset="0"/>
              </a:rPr>
              <a:t>Взимку в лісі багато звірів спить. </a:t>
            </a:r>
          </a:p>
          <a:p>
            <a:pPr indent="272034" algn="just" defTabSz="108813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3200" b="1" dirty="0">
                <a:solidFill>
                  <a:schemeClr val="bg1"/>
                </a:solidFill>
                <a:ea typeface="Arial Unicode MS" pitchFamily="34" charset="-128"/>
                <a:cs typeface="Times New Roman" pitchFamily="18" charset="0"/>
              </a:rPr>
              <a:t>З початком холодної пори гладкі, </a:t>
            </a:r>
            <a:r>
              <a:rPr lang="uk-UA" sz="3200" b="1" dirty="0" smtClean="0">
                <a:solidFill>
                  <a:schemeClr val="bg1"/>
                </a:solidFill>
                <a:ea typeface="Arial Unicode MS" pitchFamily="34" charset="-128"/>
                <a:cs typeface="Times New Roman" pitchFamily="18" charset="0"/>
              </a:rPr>
              <a:t>неповороткі </a:t>
            </a:r>
            <a:r>
              <a:rPr lang="uk-UA" sz="3200" b="1" dirty="0">
                <a:solidFill>
                  <a:schemeClr val="bg1"/>
                </a:solidFill>
                <a:ea typeface="Arial Unicode MS" pitchFamily="34" charset="-128"/>
                <a:cs typeface="Times New Roman" pitchFamily="18" charset="0"/>
              </a:rPr>
              <a:t>борсуки залазять у нори й </a:t>
            </a:r>
            <a:r>
              <a:rPr lang="uk-UA" sz="3200" b="1" dirty="0" smtClean="0">
                <a:solidFill>
                  <a:schemeClr val="bg1"/>
                </a:solidFill>
                <a:ea typeface="Arial Unicode MS" pitchFamily="34" charset="-128"/>
                <a:cs typeface="Times New Roman" pitchFamily="18" charset="0"/>
              </a:rPr>
              <a:t>засинають </a:t>
            </a:r>
            <a:r>
              <a:rPr lang="uk-UA" sz="3200" b="1" dirty="0">
                <a:solidFill>
                  <a:schemeClr val="bg1"/>
                </a:solidFill>
                <a:ea typeface="Arial Unicode MS" pitchFamily="34" charset="-128"/>
                <a:cs typeface="Times New Roman" pitchFamily="18" charset="0"/>
              </a:rPr>
              <a:t>на цілу зиму. Куняє їжак у теплій ямці, укритій сухим листям. Під буреломом у барлозі солодко сопе ведмідь. </a:t>
            </a:r>
            <a:endParaRPr lang="uk-UA" sz="3200" b="1" dirty="0" smtClean="0">
              <a:solidFill>
                <a:schemeClr val="bg1"/>
              </a:solidFill>
              <a:ea typeface="Arial Unicode MS" pitchFamily="34" charset="-128"/>
              <a:cs typeface="Times New Roman" pitchFamily="18" charset="0"/>
            </a:endParaRPr>
          </a:p>
          <a:p>
            <a:pPr indent="272034" algn="just" defTabSz="108813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3200" b="1" dirty="0" smtClean="0">
                <a:solidFill>
                  <a:schemeClr val="bg1"/>
                </a:solidFill>
                <a:ea typeface="Arial Unicode MS" pitchFamily="34" charset="-128"/>
                <a:cs typeface="Times New Roman" pitchFamily="18" charset="0"/>
              </a:rPr>
              <a:t>Сплять </a:t>
            </a:r>
            <a:r>
              <a:rPr lang="uk-UA" sz="3200" b="1" dirty="0">
                <a:solidFill>
                  <a:schemeClr val="bg1"/>
                </a:solidFill>
                <a:ea typeface="Arial Unicode MS" pitchFamily="34" charset="-128"/>
                <a:cs typeface="Times New Roman" pitchFamily="18" charset="0"/>
              </a:rPr>
              <a:t>звірі. Не чутно їм, як тріщать люті морози, метуть злі хурделиці. Сплять аж до весни.(І. Прокопенко)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51471" y="477466"/>
            <a:ext cx="6143964" cy="838293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Вправа «</a:t>
            </a:r>
            <a:r>
              <a:rPr lang="uk-UA" sz="4000" b="1" dirty="0" err="1">
                <a:solidFill>
                  <a:schemeClr val="bg1"/>
                </a:solidFill>
              </a:rPr>
              <a:t>Зорке</a:t>
            </a:r>
            <a:r>
              <a:rPr lang="uk-UA" sz="4000" b="1" dirty="0">
                <a:solidFill>
                  <a:schemeClr val="bg1"/>
                </a:solidFill>
              </a:rPr>
              <a:t> око»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cxnSp>
        <p:nvCxnSpPr>
          <p:cNvPr id="3" name="Пряма сполучна лінія 2">
            <a:extLst>
              <a:ext uri="{FF2B5EF4-FFF2-40B4-BE49-F238E27FC236}">
                <a16:creationId xmlns="" xmlns:a16="http://schemas.microsoft.com/office/drawing/2014/main" id="{69768097-C679-4205-82F6-2481E5B3191F}"/>
              </a:ext>
            </a:extLst>
          </p:cNvPr>
          <p:cNvCxnSpPr>
            <a:cxnSpLocks/>
          </p:cNvCxnSpPr>
          <p:nvPr/>
        </p:nvCxnSpPr>
        <p:spPr>
          <a:xfrm>
            <a:off x="2781820" y="3357786"/>
            <a:ext cx="7196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 сполучна лінія 5">
            <a:extLst>
              <a:ext uri="{FF2B5EF4-FFF2-40B4-BE49-F238E27FC236}">
                <a16:creationId xmlns="" xmlns:a16="http://schemas.microsoft.com/office/drawing/2014/main" id="{0D7A1902-66C1-4F4B-A520-D865BDD55296}"/>
              </a:ext>
            </a:extLst>
          </p:cNvPr>
          <p:cNvCxnSpPr>
            <a:cxnSpLocks/>
          </p:cNvCxnSpPr>
          <p:nvPr/>
        </p:nvCxnSpPr>
        <p:spPr>
          <a:xfrm>
            <a:off x="4748757" y="3357786"/>
            <a:ext cx="9594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 сполучна лінія 7">
            <a:extLst>
              <a:ext uri="{FF2B5EF4-FFF2-40B4-BE49-F238E27FC236}">
                <a16:creationId xmlns="" xmlns:a16="http://schemas.microsoft.com/office/drawing/2014/main" id="{2A25FB22-E317-4C54-931A-1520B58A4BFD}"/>
              </a:ext>
            </a:extLst>
          </p:cNvPr>
          <p:cNvCxnSpPr>
            <a:cxnSpLocks/>
          </p:cNvCxnSpPr>
          <p:nvPr/>
        </p:nvCxnSpPr>
        <p:spPr>
          <a:xfrm>
            <a:off x="1582468" y="3861842"/>
            <a:ext cx="15591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 сполучна лінія 11">
            <a:extLst>
              <a:ext uri="{FF2B5EF4-FFF2-40B4-BE49-F238E27FC236}">
                <a16:creationId xmlns="" xmlns:a16="http://schemas.microsoft.com/office/drawing/2014/main" id="{FBBBB07E-F258-44E2-9725-3DC9B76693C1}"/>
              </a:ext>
            </a:extLst>
          </p:cNvPr>
          <p:cNvCxnSpPr/>
          <p:nvPr/>
        </p:nvCxnSpPr>
        <p:spPr>
          <a:xfrm>
            <a:off x="5120473" y="3861842"/>
            <a:ext cx="9872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сполучна лінія 12">
            <a:extLst>
              <a:ext uri="{FF2B5EF4-FFF2-40B4-BE49-F238E27FC236}">
                <a16:creationId xmlns="" xmlns:a16="http://schemas.microsoft.com/office/drawing/2014/main" id="{ED79F834-F05C-43B0-9895-76F087BCAAF1}"/>
              </a:ext>
            </a:extLst>
          </p:cNvPr>
          <p:cNvCxnSpPr>
            <a:cxnSpLocks/>
          </p:cNvCxnSpPr>
          <p:nvPr/>
        </p:nvCxnSpPr>
        <p:spPr>
          <a:xfrm>
            <a:off x="2446001" y="5734050"/>
            <a:ext cx="9817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 сполучна лінія 14">
            <a:extLst>
              <a:ext uri="{FF2B5EF4-FFF2-40B4-BE49-F238E27FC236}">
                <a16:creationId xmlns="" xmlns:a16="http://schemas.microsoft.com/office/drawing/2014/main" id="{9605DFC3-B4E1-448E-A395-DFCBEFFD0025}"/>
              </a:ext>
            </a:extLst>
          </p:cNvPr>
          <p:cNvCxnSpPr/>
          <p:nvPr/>
        </p:nvCxnSpPr>
        <p:spPr>
          <a:xfrm>
            <a:off x="9961515" y="3861842"/>
            <a:ext cx="13432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 сполучна лінія 15">
            <a:extLst>
              <a:ext uri="{FF2B5EF4-FFF2-40B4-BE49-F238E27FC236}">
                <a16:creationId xmlns="" xmlns:a16="http://schemas.microsoft.com/office/drawing/2014/main" id="{ADEB367A-6BC7-4397-AD1C-FBA92A6D2FA9}"/>
              </a:ext>
            </a:extLst>
          </p:cNvPr>
          <p:cNvCxnSpPr/>
          <p:nvPr/>
        </p:nvCxnSpPr>
        <p:spPr>
          <a:xfrm>
            <a:off x="2829794" y="4293890"/>
            <a:ext cx="9594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 сполучна лінія 16">
            <a:extLst>
              <a:ext uri="{FF2B5EF4-FFF2-40B4-BE49-F238E27FC236}">
                <a16:creationId xmlns="" xmlns:a16="http://schemas.microsoft.com/office/drawing/2014/main" id="{31B1B0FD-BBF4-4EF1-B5CD-2C035935AF04}"/>
              </a:ext>
            </a:extLst>
          </p:cNvPr>
          <p:cNvCxnSpPr/>
          <p:nvPr/>
        </p:nvCxnSpPr>
        <p:spPr>
          <a:xfrm flipV="1">
            <a:off x="7892231" y="4309625"/>
            <a:ext cx="864096" cy="157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 сполучна лінія 18">
            <a:extLst>
              <a:ext uri="{FF2B5EF4-FFF2-40B4-BE49-F238E27FC236}">
                <a16:creationId xmlns="" xmlns:a16="http://schemas.microsoft.com/office/drawing/2014/main" id="{0D0C9C16-084B-45B7-B59B-03082FA33098}"/>
              </a:ext>
            </a:extLst>
          </p:cNvPr>
          <p:cNvCxnSpPr>
            <a:cxnSpLocks/>
          </p:cNvCxnSpPr>
          <p:nvPr/>
        </p:nvCxnSpPr>
        <p:spPr>
          <a:xfrm>
            <a:off x="8826554" y="4797946"/>
            <a:ext cx="20149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 сполучна лінія 20">
            <a:extLst>
              <a:ext uri="{FF2B5EF4-FFF2-40B4-BE49-F238E27FC236}">
                <a16:creationId xmlns="" xmlns:a16="http://schemas.microsoft.com/office/drawing/2014/main" id="{6D9BECD3-A637-4DD8-A605-FCA44447FE2C}"/>
              </a:ext>
            </a:extLst>
          </p:cNvPr>
          <p:cNvCxnSpPr>
            <a:cxnSpLocks/>
          </p:cNvCxnSpPr>
          <p:nvPr/>
        </p:nvCxnSpPr>
        <p:spPr>
          <a:xfrm>
            <a:off x="2214103" y="4797946"/>
            <a:ext cx="9035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 сполучна лінія 23">
            <a:extLst>
              <a:ext uri="{FF2B5EF4-FFF2-40B4-BE49-F238E27FC236}">
                <a16:creationId xmlns="" xmlns:a16="http://schemas.microsoft.com/office/drawing/2014/main" id="{78459684-8E9A-413E-A4ED-51A6B1618FF3}"/>
              </a:ext>
            </a:extLst>
          </p:cNvPr>
          <p:cNvCxnSpPr>
            <a:cxnSpLocks/>
          </p:cNvCxnSpPr>
          <p:nvPr/>
        </p:nvCxnSpPr>
        <p:spPr>
          <a:xfrm>
            <a:off x="6373525" y="4797946"/>
            <a:ext cx="12306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 сполучна лінія 25">
            <a:extLst>
              <a:ext uri="{FF2B5EF4-FFF2-40B4-BE49-F238E27FC236}">
                <a16:creationId xmlns="" xmlns:a16="http://schemas.microsoft.com/office/drawing/2014/main" id="{6563962E-B139-47D8-9BE9-BCA1C7F1BEEA}"/>
              </a:ext>
            </a:extLst>
          </p:cNvPr>
          <p:cNvCxnSpPr>
            <a:cxnSpLocks/>
          </p:cNvCxnSpPr>
          <p:nvPr/>
        </p:nvCxnSpPr>
        <p:spPr>
          <a:xfrm>
            <a:off x="797252" y="5302002"/>
            <a:ext cx="14168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 сполучна лінія 27">
            <a:extLst>
              <a:ext uri="{FF2B5EF4-FFF2-40B4-BE49-F238E27FC236}">
                <a16:creationId xmlns="" xmlns:a16="http://schemas.microsoft.com/office/drawing/2014/main" id="{390754AE-14D7-4397-8E66-124977BA0315}"/>
              </a:ext>
            </a:extLst>
          </p:cNvPr>
          <p:cNvCxnSpPr/>
          <p:nvPr/>
        </p:nvCxnSpPr>
        <p:spPr>
          <a:xfrm flipV="1">
            <a:off x="10169828" y="4293890"/>
            <a:ext cx="818747" cy="157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сполучна лінія 28">
            <a:extLst>
              <a:ext uri="{FF2B5EF4-FFF2-40B4-BE49-F238E27FC236}">
                <a16:creationId xmlns="" xmlns:a16="http://schemas.microsoft.com/office/drawing/2014/main" id="{56DA6872-E48A-4F77-B705-B769DD5B36D7}"/>
              </a:ext>
            </a:extLst>
          </p:cNvPr>
          <p:cNvCxnSpPr>
            <a:cxnSpLocks/>
          </p:cNvCxnSpPr>
          <p:nvPr/>
        </p:nvCxnSpPr>
        <p:spPr>
          <a:xfrm>
            <a:off x="4748757" y="5302002"/>
            <a:ext cx="14872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 сполучна лінія 30">
            <a:extLst>
              <a:ext uri="{FF2B5EF4-FFF2-40B4-BE49-F238E27FC236}">
                <a16:creationId xmlns="" xmlns:a16="http://schemas.microsoft.com/office/drawing/2014/main" id="{780C4A4C-7F9D-4111-846C-DAB22A68B2FE}"/>
              </a:ext>
            </a:extLst>
          </p:cNvPr>
          <p:cNvCxnSpPr>
            <a:cxnSpLocks/>
          </p:cNvCxnSpPr>
          <p:nvPr/>
        </p:nvCxnSpPr>
        <p:spPr>
          <a:xfrm>
            <a:off x="1471697" y="6238106"/>
            <a:ext cx="17400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 сполучна лінія 32">
            <a:extLst>
              <a:ext uri="{FF2B5EF4-FFF2-40B4-BE49-F238E27FC236}">
                <a16:creationId xmlns="" xmlns:a16="http://schemas.microsoft.com/office/drawing/2014/main" id="{CFFB12B2-EB27-4133-B6A6-40A0624F273A}"/>
              </a:ext>
            </a:extLst>
          </p:cNvPr>
          <p:cNvCxnSpPr>
            <a:cxnSpLocks/>
          </p:cNvCxnSpPr>
          <p:nvPr/>
        </p:nvCxnSpPr>
        <p:spPr>
          <a:xfrm>
            <a:off x="8612311" y="5806058"/>
            <a:ext cx="13492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 сполучна лінія 32">
            <a:extLst>
              <a:ext uri="{FF2B5EF4-FFF2-40B4-BE49-F238E27FC236}">
                <a16:creationId xmlns="" xmlns:a16="http://schemas.microsoft.com/office/drawing/2014/main" id="{CFFB12B2-EB27-4133-B6A6-40A0624F273A}"/>
              </a:ext>
            </a:extLst>
          </p:cNvPr>
          <p:cNvCxnSpPr>
            <a:cxnSpLocks/>
          </p:cNvCxnSpPr>
          <p:nvPr/>
        </p:nvCxnSpPr>
        <p:spPr>
          <a:xfrm>
            <a:off x="5876007" y="6238106"/>
            <a:ext cx="11128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34148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549474"/>
            <a:ext cx="9899742" cy="7920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</a:t>
            </a:r>
            <a:r>
              <a:rPr lang="uk-UA" sz="4000" b="1" dirty="0" smtClean="0">
                <a:solidFill>
                  <a:schemeClr val="bg1"/>
                </a:solidFill>
              </a:rPr>
              <a:t>уроку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58208" y="1455559"/>
            <a:ext cx="5939302" cy="224676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70C0"/>
                </a:solidFill>
              </a:rPr>
              <a:t>Сьогодні на уроці ми </a:t>
            </a:r>
            <a:r>
              <a:rPr lang="uk-UA" sz="2800" b="1" dirty="0" smtClean="0">
                <a:solidFill>
                  <a:srgbClr val="0070C0"/>
                </a:solidFill>
              </a:rPr>
              <a:t>рухаємось у Житомирську область. Дізнаємося </a:t>
            </a:r>
            <a:r>
              <a:rPr lang="uk-UA" sz="2800" b="1" dirty="0">
                <a:solidFill>
                  <a:srgbClr val="0070C0"/>
                </a:solidFill>
              </a:rPr>
              <a:t>більше про </a:t>
            </a:r>
            <a:r>
              <a:rPr lang="uk-UA" sz="2800" b="1" dirty="0" smtClean="0">
                <a:solidFill>
                  <a:srgbClr val="0070C0"/>
                </a:solidFill>
              </a:rPr>
              <a:t>іменники.</a:t>
            </a:r>
            <a:r>
              <a:rPr lang="uk-UA" sz="2800" b="1" dirty="0">
                <a:solidFill>
                  <a:srgbClr val="0070C0"/>
                </a:solidFill>
              </a:rPr>
              <a:t> </a:t>
            </a:r>
            <a:r>
              <a:rPr lang="uk-UA" sz="2800" b="1" dirty="0" smtClean="0">
                <a:solidFill>
                  <a:srgbClr val="0070C0"/>
                </a:solidFill>
              </a:rPr>
              <a:t>Будемо </a:t>
            </a:r>
            <a:r>
              <a:rPr lang="uk-UA" sz="2800" b="1" dirty="0">
                <a:solidFill>
                  <a:srgbClr val="0070C0"/>
                </a:solidFill>
              </a:rPr>
              <a:t>вчитись розрізняти іменники – назви істот і неістот.</a:t>
            </a:r>
          </a:p>
        </p:txBody>
      </p:sp>
      <p:pic>
        <p:nvPicPr>
          <p:cNvPr id="4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" b="1690"/>
          <a:stretch/>
        </p:blipFill>
        <p:spPr bwMode="auto">
          <a:xfrm>
            <a:off x="1051471" y="1431778"/>
            <a:ext cx="3533225" cy="340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Таємниці замку Радомисль. Бункер-музей &quot;Скеля&quot;. | Замовити тур | Автобусний  тур по маршруту: -Київ-Радомишль-Коростень-Київ | тури по україні | гарячі  тури | автобусні тури | тур вихідного дня | тури для профспілкови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015" y="3804355"/>
            <a:ext cx="4113491" cy="273630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47477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3 клас\01 УКР МОВА\2026-01-04_194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1" y="1579566"/>
            <a:ext cx="9554261" cy="390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2" t="46908" r="18429" b="34574"/>
          <a:stretch/>
        </p:blipFill>
        <p:spPr>
          <a:xfrm>
            <a:off x="3177432" y="1980000"/>
            <a:ext cx="4824000" cy="108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470734" y="1579566"/>
            <a:ext cx="474665" cy="59269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0917" y="-726347"/>
            <a:ext cx="578025" cy="7217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7507" y="-745347"/>
            <a:ext cx="578025" cy="7217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474" y="-712868"/>
            <a:ext cx="578025" cy="72176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297" y="-684537"/>
            <a:ext cx="578025" cy="7217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2803" y="-705329"/>
            <a:ext cx="578025" cy="7217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3163" y="-684309"/>
            <a:ext cx="534586" cy="67972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0022" y="-726347"/>
            <a:ext cx="578025" cy="72176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2360" y="-745347"/>
            <a:ext cx="578025" cy="72176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253873" y="1579566"/>
            <a:ext cx="474665" cy="592698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8" t="47638" r="53832" b="38866"/>
          <a:stretch/>
        </p:blipFill>
        <p:spPr>
          <a:xfrm>
            <a:off x="1091407" y="2811134"/>
            <a:ext cx="1585233" cy="77465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5" t="47724" r="35776" b="39878"/>
          <a:stretch/>
        </p:blipFill>
        <p:spPr>
          <a:xfrm>
            <a:off x="2995687" y="2747187"/>
            <a:ext cx="2625807" cy="786952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8" t="68075" r="50827" b="19527"/>
          <a:stretch/>
        </p:blipFill>
        <p:spPr>
          <a:xfrm>
            <a:off x="5698488" y="2978488"/>
            <a:ext cx="1891471" cy="786952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3" t="80239" r="48842" b="7363"/>
          <a:stretch/>
        </p:blipFill>
        <p:spPr>
          <a:xfrm>
            <a:off x="7822541" y="2714850"/>
            <a:ext cx="1891471" cy="78695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" t="14249" r="32198" b="67973"/>
          <a:stretch/>
        </p:blipFill>
        <p:spPr>
          <a:xfrm>
            <a:off x="2605498" y="3349965"/>
            <a:ext cx="2716342" cy="1116889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82" t="47638" r="13593" b="38866"/>
          <a:stretch/>
        </p:blipFill>
        <p:spPr>
          <a:xfrm>
            <a:off x="1127191" y="3455437"/>
            <a:ext cx="1274403" cy="774651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6" t="32027" r="63781" b="55978"/>
          <a:stretch/>
        </p:blipFill>
        <p:spPr>
          <a:xfrm>
            <a:off x="5589432" y="3383593"/>
            <a:ext cx="1285151" cy="753536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77" t="14249" r="32198" b="67973"/>
          <a:stretch/>
        </p:blipFill>
        <p:spPr>
          <a:xfrm>
            <a:off x="6938991" y="3247371"/>
            <a:ext cx="151465" cy="1219483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62" t="34366" r="22487" b="56156"/>
          <a:stretch/>
        </p:blipFill>
        <p:spPr>
          <a:xfrm>
            <a:off x="7126305" y="3549689"/>
            <a:ext cx="1356056" cy="59545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321B7C6-6BF4-4968-9848-26B8E098189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944" y="1540009"/>
            <a:ext cx="1741135" cy="743688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945590" y="538849"/>
            <a:ext cx="8426703" cy="6232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Хвилинка каліграфії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43458" y="5157987"/>
            <a:ext cx="10412056" cy="7200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Прочитайте і запишіть слова. Що об’єднує слова в двох рядках?</a:t>
            </a:r>
          </a:p>
        </p:txBody>
      </p:sp>
      <p:pic>
        <p:nvPicPr>
          <p:cNvPr id="29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8618" y="553241"/>
            <a:ext cx="1715124" cy="243137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2237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67497" y="621482"/>
            <a:ext cx="9591816" cy="7342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Групуємо іменники </a:t>
            </a:r>
            <a:r>
              <a:rPr lang="uk-UA" sz="4000" b="1" dirty="0">
                <a:solidFill>
                  <a:schemeClr val="bg1"/>
                </a:solidFill>
              </a:rPr>
              <a:t>у дві </a:t>
            </a:r>
            <a:r>
              <a:rPr lang="uk-UA" sz="4000" b="1" dirty="0" smtClean="0">
                <a:solidFill>
                  <a:schemeClr val="bg1"/>
                </a:solidFill>
              </a:rPr>
              <a:t>колонки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55527" y="2560345"/>
            <a:ext cx="185625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ХТО?</a:t>
            </a:r>
            <a:r>
              <a:rPr lang="uk-UA" sz="3600" b="1" dirty="0">
                <a:solidFill>
                  <a:schemeClr val="bg1"/>
                </a:solidFill>
              </a:rPr>
              <a:t> 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87426" y="3178913"/>
            <a:ext cx="2456333" cy="25551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школярі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артист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ведмідь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птахи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75807" y="2560345"/>
            <a:ext cx="185625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ЩО? </a:t>
            </a:r>
            <a:endParaRPr lang="ru-RU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58554" y="3206676"/>
            <a:ext cx="2456333" cy="25551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олівець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трава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телефон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мікрофон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67496" y="1355695"/>
            <a:ext cx="959181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Школярі, олівець, артист, ведмідь, трава, </a:t>
            </a:r>
            <a:r>
              <a:rPr lang="ru-RU" sz="3600" b="1" dirty="0" smtClean="0">
                <a:solidFill>
                  <a:srgbClr val="0070C0"/>
                </a:solidFill>
              </a:rPr>
              <a:t>телефон</a:t>
            </a:r>
            <a:r>
              <a:rPr lang="ru-RU" sz="3600" b="1" dirty="0">
                <a:solidFill>
                  <a:srgbClr val="0070C0"/>
                </a:solidFill>
              </a:rPr>
              <a:t>, птахи, мікрофон.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26775" y="2625210"/>
            <a:ext cx="5256583" cy="36625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Проведіть </a:t>
            </a:r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дослідження!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AutoNum type="arabicPeriod"/>
            </a:pP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 іменники називають людей і тварин?</a:t>
            </a:r>
          </a:p>
          <a:p>
            <a:pPr marL="514350" indent="-514350">
              <a:buAutoNum type="arabicPeriod"/>
            </a:pP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 іменники називають усі інші предмети?</a:t>
            </a:r>
          </a:p>
          <a:p>
            <a:pPr marL="514350" indent="-514350">
              <a:buAutoNum type="arabicPeriod"/>
            </a:pP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Прочитай і запам'ятай, як називається кожна група іменників.</a:t>
            </a:r>
          </a:p>
        </p:txBody>
      </p:sp>
    </p:spTree>
    <p:extLst>
      <p:ext uri="{BB962C8B-B14F-4D97-AF65-F5344CB8AC3E}">
        <p14:creationId xmlns:p14="http://schemas.microsoft.com/office/powerpoint/2010/main" val="331794347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ÐÐ°ÑÑÐ¸Ð½ÐºÐ¸ Ð¿Ð¾ Ð·Ð°Ð¿ÑÐ¾ÑÑ ÐºÐ»Ð¸Ð¿Ð°ÑÑ Ð²Ð¾ÑÐºÐ»Ð¸ÑÐ°ÑÐµÐ»ÑÐ½ÑÐ¹ Ð·Ð½Ð°Ðº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012" b="8490"/>
          <a:stretch/>
        </p:blipFill>
        <p:spPr bwMode="auto">
          <a:xfrm>
            <a:off x="835447" y="1447056"/>
            <a:ext cx="2250847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55227" y="642940"/>
            <a:ext cx="10005356" cy="7339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Запам’ятай!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11711" y="1701602"/>
            <a:ext cx="7973517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Назви людей і тварин – це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назви істот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Вони відповідають на питання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хто?</a:t>
            </a:r>
          </a:p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Наприклад: </a:t>
            </a:r>
            <a:r>
              <a:rPr lang="uk-UA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діти, риба, соловей.</a:t>
            </a:r>
          </a:p>
          <a:p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Назви всіх інших предметів -  це 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назви неістот.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Вони відповідають на питання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що?</a:t>
            </a:r>
          </a:p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Наприклад: </a:t>
            </a:r>
            <a:r>
              <a:rPr lang="uk-UA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будинок, дерево, машина.</a:t>
            </a:r>
            <a:endParaRPr lang="uk-UA" sz="3200" b="1" i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78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80356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9255" y="333450"/>
            <a:ext cx="10441160" cy="6308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Прочитайте повідомлення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67695" y="1036351"/>
            <a:ext cx="8498744" cy="44012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800" b="1" dirty="0">
                <a:solidFill>
                  <a:schemeClr val="bg1"/>
                </a:solidFill>
              </a:rPr>
              <a:t>     На Житомирщині є унікальний «Замок </a:t>
            </a:r>
            <a:r>
              <a:rPr lang="uk-UA" sz="2800" b="1" dirty="0" smtClean="0">
                <a:solidFill>
                  <a:schemeClr val="bg1"/>
                </a:solidFill>
              </a:rPr>
              <a:t>Радомисль</a:t>
            </a:r>
            <a:r>
              <a:rPr lang="uk-UA" sz="2800" b="1" dirty="0">
                <a:solidFill>
                  <a:schemeClr val="bg1"/>
                </a:solidFill>
              </a:rPr>
              <a:t>». Колись тут була паперова фабрика. На папері цієї фабрики була надрукована перша в Києві книга – «Часослов».</a:t>
            </a:r>
          </a:p>
          <a:p>
            <a:pPr algn="just"/>
            <a:r>
              <a:rPr lang="uk-UA" sz="2800" b="1" dirty="0">
                <a:solidFill>
                  <a:schemeClr val="bg1"/>
                </a:solidFill>
              </a:rPr>
              <a:t>     Тепер у замку проходять виставки і </a:t>
            </a:r>
            <a:r>
              <a:rPr lang="uk-UA" sz="2800" b="1" dirty="0" smtClean="0">
                <a:solidFill>
                  <a:schemeClr val="bg1"/>
                </a:solidFill>
              </a:rPr>
              <a:t>концерти</a:t>
            </a:r>
            <a:r>
              <a:rPr lang="uk-UA" sz="2800" b="1" dirty="0">
                <a:solidFill>
                  <a:schemeClr val="bg1"/>
                </a:solidFill>
              </a:rPr>
              <a:t>. Є трапезна, де подають старовинні страви та трав'яні чаї. Відтворена і паперова майстерня</a:t>
            </a:r>
            <a:r>
              <a:rPr lang="uk-UA" sz="2800" b="1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uk-UA" sz="2800" b="1" dirty="0" smtClean="0">
                <a:solidFill>
                  <a:schemeClr val="bg1"/>
                </a:solidFill>
              </a:rPr>
              <a:t>     Територія </a:t>
            </a:r>
            <a:r>
              <a:rPr lang="uk-UA" sz="2800" b="1" dirty="0">
                <a:solidFill>
                  <a:schemeClr val="bg1"/>
                </a:solidFill>
              </a:rPr>
              <a:t>замку з усіх боків оточена водою і парком. Тут б'ють </a:t>
            </a:r>
            <a:r>
              <a:rPr lang="uk-UA" sz="2800" b="1" dirty="0" smtClean="0">
                <a:solidFill>
                  <a:schemeClr val="bg1"/>
                </a:solidFill>
              </a:rPr>
              <a:t>джерела</a:t>
            </a:r>
            <a:r>
              <a:rPr lang="uk-UA" sz="2800" b="1" dirty="0">
                <a:solidFill>
                  <a:schemeClr val="bg1"/>
                </a:solidFill>
              </a:rPr>
              <a:t>, ростуть рідкісні рослини, живуть видри, норки, бобри, </a:t>
            </a:r>
            <a:r>
              <a:rPr lang="uk-UA" sz="2800" b="1" dirty="0" err="1">
                <a:solidFill>
                  <a:schemeClr val="bg1"/>
                </a:solidFill>
              </a:rPr>
              <a:t>лелеки</a:t>
            </a:r>
            <a:r>
              <a:rPr lang="uk-UA" sz="2800" b="1" dirty="0">
                <a:solidFill>
                  <a:schemeClr val="bg1"/>
                </a:solidFill>
              </a:rPr>
              <a:t>, плаває риба</a:t>
            </a:r>
            <a:r>
              <a:rPr lang="uk-UA" sz="2800" b="1" dirty="0" smtClean="0">
                <a:solidFill>
                  <a:schemeClr val="bg1"/>
                </a:solidFill>
              </a:rPr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9423" y="1065431"/>
            <a:ext cx="1872208" cy="30124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Випишіть спочатку чотири </a:t>
            </a:r>
            <a:r>
              <a:rPr lang="uk-UA" sz="2400" b="1" dirty="0">
                <a:solidFill>
                  <a:srgbClr val="0070C0"/>
                </a:solidFill>
              </a:rPr>
              <a:t>назви істот, а </a:t>
            </a:r>
            <a:r>
              <a:rPr lang="uk-UA" sz="2400" b="1" dirty="0" smtClean="0">
                <a:solidFill>
                  <a:srgbClr val="0070C0"/>
                </a:solidFill>
              </a:rPr>
              <a:t>потім – </a:t>
            </a:r>
            <a:r>
              <a:rPr lang="uk-UA" sz="2400" b="1" dirty="0">
                <a:solidFill>
                  <a:srgbClr val="0070C0"/>
                </a:solidFill>
              </a:rPr>
              <a:t>чотири назви неістот.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9423" y="4221882"/>
            <a:ext cx="1800200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Хто? … </a:t>
            </a:r>
          </a:p>
          <a:p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Що</a:t>
            </a:r>
            <a:r>
              <a:rPr lang="uk-UA" sz="3200" b="1" dirty="0">
                <a:solidFill>
                  <a:schemeClr val="accent3">
                    <a:lumMod val="75000"/>
                  </a:schemeClr>
                </a:solidFill>
              </a:rPr>
              <a:t>? </a:t>
            </a:r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…</a:t>
            </a:r>
            <a:endParaRPr lang="uk-UA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55227" y="5446017"/>
            <a:ext cx="1043791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«Часослов» </a:t>
            </a:r>
            <a:r>
              <a:rPr lang="ru-RU" sz="2400" b="1" dirty="0"/>
              <a:t>— </a:t>
            </a:r>
            <a:r>
              <a:rPr lang="ru-RU" sz="2400" b="1" dirty="0" err="1"/>
              <a:t>головна</a:t>
            </a:r>
            <a:r>
              <a:rPr lang="ru-RU" sz="2400" b="1" dirty="0"/>
              <a:t> книга </a:t>
            </a:r>
            <a:r>
              <a:rPr lang="ru-RU" sz="2400" b="1" dirty="0" err="1"/>
              <a:t>священників</a:t>
            </a:r>
            <a:r>
              <a:rPr lang="ru-RU" sz="2400" b="1" dirty="0"/>
              <a:t>, </a:t>
            </a:r>
            <a:r>
              <a:rPr lang="ru-RU" sz="2400" b="1" dirty="0" err="1"/>
              <a:t>пам’ятка</a:t>
            </a:r>
            <a:r>
              <a:rPr lang="ru-RU" sz="2400" b="1" dirty="0"/>
              <a:t> історії української </a:t>
            </a:r>
            <a:r>
              <a:rPr lang="ru-RU" sz="2400" b="1" dirty="0" smtClean="0"/>
              <a:t>мови, </a:t>
            </a:r>
            <a:r>
              <a:rPr lang="ru-RU" sz="2400" b="1" dirty="0" err="1"/>
              <a:t>тривалий</a:t>
            </a:r>
            <a:r>
              <a:rPr lang="ru-RU" sz="2400" b="1" dirty="0"/>
              <a:t> час </a:t>
            </a:r>
            <a:r>
              <a:rPr lang="ru-RU" sz="2400" b="1" dirty="0" err="1"/>
              <a:t>виконувала</a:t>
            </a:r>
            <a:r>
              <a:rPr lang="ru-RU" sz="2400" b="1" dirty="0"/>
              <a:t> </a:t>
            </a:r>
            <a:r>
              <a:rPr lang="ru-RU" sz="2400" b="1" dirty="0" err="1"/>
              <a:t>функції</a:t>
            </a:r>
            <a:r>
              <a:rPr lang="ru-RU" sz="2400" b="1" dirty="0"/>
              <a:t> підручника. В ній </a:t>
            </a:r>
            <a:r>
              <a:rPr lang="ru-RU" sz="2400" b="1" dirty="0" err="1"/>
              <a:t>уміщені</a:t>
            </a:r>
            <a:r>
              <a:rPr lang="ru-RU" sz="2400" b="1" dirty="0"/>
              <a:t> </a:t>
            </a:r>
            <a:r>
              <a:rPr lang="ru-RU" sz="2400" b="1" dirty="0" err="1"/>
              <a:t>Біблійні</a:t>
            </a:r>
            <a:r>
              <a:rPr lang="ru-RU" sz="2400" b="1" dirty="0"/>
              <a:t> </a:t>
            </a:r>
            <a:r>
              <a:rPr lang="ru-RU" sz="2400" b="1" dirty="0" err="1"/>
              <a:t>тексти</a:t>
            </a:r>
            <a:r>
              <a:rPr lang="ru-RU" sz="2400" b="1" dirty="0"/>
              <a:t>, </a:t>
            </a:r>
            <a:r>
              <a:rPr lang="ru-RU" sz="2400" b="1" dirty="0" err="1"/>
              <a:t>пісноспіви</a:t>
            </a:r>
            <a:r>
              <a:rPr lang="ru-RU" sz="2400" b="1" dirty="0"/>
              <a:t>.</a:t>
            </a:r>
          </a:p>
        </p:txBody>
      </p:sp>
      <p:pic>
        <p:nvPicPr>
          <p:cNvPr id="2050" name="Picture 2" descr="Ідея для подорожі на вихідні з Києва: 📍Замок-музей Радомисль (м.Радомишль)  ⠀ Хто вже бував тут? Як враження? ⠀ Хвилинка історії👇🏻 У 1902 році у  місті Радомишль, де річка Мика впадає у Папірянськ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99" y="1075005"/>
            <a:ext cx="2577673" cy="321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11883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7510</TotalTime>
  <Words>861</Words>
  <Application>Microsoft Office PowerPoint</Application>
  <PresentationFormat>Произвольный</PresentationFormat>
  <Paragraphs>135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Розрізняю іменники – назви  істот і неістот</vt:lpstr>
      <vt:lpstr>Презентация PowerPoint</vt:lpstr>
      <vt:lpstr>Презентация PowerPoint</vt:lpstr>
      <vt:lpstr>Вправа «Зорке око»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577</cp:revision>
  <dcterms:created xsi:type="dcterms:W3CDTF">2025-08-27T14:01:18Z</dcterms:created>
  <dcterms:modified xsi:type="dcterms:W3CDTF">2026-01-12T10:35:48Z</dcterms:modified>
</cp:coreProperties>
</file>