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516" r:id="rId3"/>
    <p:sldId id="521" r:id="rId4"/>
    <p:sldId id="499" r:id="rId5"/>
    <p:sldId id="326" r:id="rId6"/>
    <p:sldId id="518" r:id="rId7"/>
    <p:sldId id="514" r:id="rId8"/>
    <p:sldId id="522" r:id="rId9"/>
    <p:sldId id="503" r:id="rId10"/>
    <p:sldId id="523" r:id="rId11"/>
    <p:sldId id="528" r:id="rId12"/>
    <p:sldId id="515" r:id="rId13"/>
    <p:sldId id="535" r:id="rId14"/>
    <p:sldId id="529" r:id="rId15"/>
    <p:sldId id="432" r:id="rId16"/>
    <p:sldId id="536" r:id="rId17"/>
    <p:sldId id="517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909514"/>
            <a:ext cx="9289032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i="1" dirty="0">
                <a:solidFill>
                  <a:schemeClr val="accent6">
                    <a:lumMod val="75000"/>
                  </a:schemeClr>
                </a:solidFill>
              </a:rPr>
              <a:t>Наш рідний край — це наша Україна. </a:t>
            </a:r>
            <a:endParaRPr lang="uk-UA" sz="40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Варвара Гринько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«Рідний край».</a:t>
            </a:r>
            <a:r>
              <a:rPr lang="uk-UA" sz="4000" b="1" dirty="0"/>
              <a:t> </a:t>
            </a:r>
            <a:endParaRPr lang="uk-UA" sz="4000" b="1" dirty="0" smtClean="0"/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Олекса </a:t>
            </a:r>
            <a:r>
              <a:rPr lang="uk-UA" sz="4000" b="1" dirty="0" err="1">
                <a:solidFill>
                  <a:schemeClr val="accent6">
                    <a:lumMod val="75000"/>
                  </a:schemeClr>
                </a:solidFill>
              </a:rPr>
              <a:t>Палійчук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 «Київ»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00143" y="4016464"/>
            <a:ext cx="3672408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не любить свій край!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57</a:t>
            </a:r>
          </a:p>
        </p:txBody>
      </p:sp>
      <p:pic>
        <p:nvPicPr>
          <p:cNvPr id="1026" name="Picture 2" descr="D:\3 клас\02 ЧИТАННЯ\1 Савченко уроки\5 Як не любить свій край\2026-01-11_193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11" y="3860850"/>
            <a:ext cx="3028950" cy="204787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05458"/>
            <a:ext cx="10153128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Вірш Варвари </a:t>
            </a:r>
            <a:r>
              <a:rPr lang="uk-UA" sz="4000" b="1" dirty="0">
                <a:solidFill>
                  <a:schemeClr val="bg1"/>
                </a:solidFill>
              </a:rPr>
              <a:t>Гринько </a:t>
            </a:r>
            <a:r>
              <a:rPr lang="uk-UA" sz="4000" b="1" dirty="0" smtClean="0">
                <a:solidFill>
                  <a:schemeClr val="bg1"/>
                </a:solidFill>
              </a:rPr>
              <a:t>«Рідний край»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1522" y="1053530"/>
            <a:ext cx="6305448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Водограй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полів розмай,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зелен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гай,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ліщина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|||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це рідний,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любий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край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||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наша Батьківщина.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Пам'</a:t>
            </a:r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ятай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не забувай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батьківську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стежину.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||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>
                <a:solidFill>
                  <a:srgbClr val="1694E9"/>
                </a:solidFill>
              </a:rPr>
              <a:t>Прикрашай</a:t>
            </a:r>
            <a:r>
              <a:rPr lang="uk-UA" sz="3200" b="1" dirty="0">
                <a:solidFill>
                  <a:srgbClr val="1694E9"/>
                </a:solidFill>
              </a:rPr>
              <a:t>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>
                <a:solidFill>
                  <a:srgbClr val="1694E9"/>
                </a:solidFill>
              </a:rPr>
              <a:t> шануй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>
                <a:solidFill>
                  <a:srgbClr val="1694E9"/>
                </a:solidFill>
              </a:rPr>
              <a:t> свій край,</a:t>
            </a:r>
            <a:r>
              <a:rPr lang="uk-UA" sz="3200" dirty="0">
                <a:solidFill>
                  <a:srgbClr val="1694E9"/>
                </a:solidFill>
              </a:rPr>
              <a:t>|</a:t>
            </a:r>
            <a:r>
              <a:rPr lang="uk-UA" sz="3200" b="1" dirty="0">
                <a:solidFill>
                  <a:srgbClr val="1694E9"/>
                </a:solidFill>
              </a:rPr>
              <a:t> </a:t>
            </a:r>
            <a:endParaRPr lang="uk-UA" sz="3200" b="1" dirty="0" smtClean="0">
              <a:solidFill>
                <a:srgbClr val="1694E9"/>
              </a:solidFill>
            </a:endParaRPr>
          </a:p>
          <a:p>
            <a:r>
              <a:rPr lang="uk-UA" sz="3200" b="1" dirty="0" smtClean="0">
                <a:solidFill>
                  <a:srgbClr val="1694E9"/>
                </a:solidFill>
              </a:rPr>
              <a:t>дім </a:t>
            </a:r>
            <a:r>
              <a:rPr lang="uk-UA" sz="3200" b="1" dirty="0">
                <a:solidFill>
                  <a:srgbClr val="1694E9"/>
                </a:solidFill>
              </a:rPr>
              <a:t>свій</a:t>
            </a:r>
            <a:r>
              <a:rPr lang="uk-UA" sz="3200" dirty="0">
                <a:solidFill>
                  <a:srgbClr val="1694E9"/>
                </a:solidFill>
              </a:rPr>
              <a:t>||</a:t>
            </a:r>
            <a:r>
              <a:rPr lang="uk-UA" sz="3200" b="1" dirty="0">
                <a:solidFill>
                  <a:srgbClr val="1694E9"/>
                </a:solidFill>
              </a:rPr>
              <a:t> — Батьківщину</a:t>
            </a:r>
            <a:r>
              <a:rPr lang="uk-UA" sz="3200" b="1" dirty="0" smtClean="0">
                <a:solidFill>
                  <a:srgbClr val="1694E9"/>
                </a:solidFill>
              </a:rPr>
              <a:t>.</a:t>
            </a:r>
            <a:endParaRPr lang="uk-UA" sz="3200" b="1" dirty="0">
              <a:solidFill>
                <a:srgbClr val="1694E9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241" y="5085403"/>
            <a:ext cx="92155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Якими </a:t>
            </a:r>
            <a:r>
              <a:rPr lang="uk-UA" sz="2400" b="1" dirty="0">
                <a:solidFill>
                  <a:schemeClr val="bg1"/>
                </a:solidFill>
              </a:rPr>
              <a:t>словами авторка передає свою любов до рідного краю?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Знайди </a:t>
            </a:r>
            <a:r>
              <a:rPr lang="uk-UA" sz="2400" b="1" dirty="0">
                <a:solidFill>
                  <a:schemeClr val="bg1"/>
                </a:solidFill>
              </a:rPr>
              <a:t>і прочитай пари римованих слів.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вірш так, як його відчуваєш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Поміркуй над значенням виділених висловів. </a:t>
            </a:r>
          </a:p>
        </p:txBody>
      </p:sp>
      <p:pic>
        <p:nvPicPr>
          <p:cNvPr id="5122" name="Picture 2" descr="Картина за номерами - Гірський водог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053530"/>
            <a:ext cx="3140011" cy="39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768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4644"/>
            <a:ext cx="10492140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Знайомтесь - поет Олекса </a:t>
            </a:r>
            <a:r>
              <a:rPr lang="uk-UA" sz="4000" b="1" dirty="0" err="1" smtClean="0">
                <a:solidFill>
                  <a:schemeClr val="bg1"/>
                </a:solidFill>
              </a:rPr>
              <a:t>Палійчук</a:t>
            </a:r>
            <a:r>
              <a:rPr lang="uk-UA" sz="4000" b="1" dirty="0" smtClean="0">
                <a:solidFill>
                  <a:schemeClr val="bg1"/>
                </a:solidFill>
              </a:rPr>
              <a:t>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9187" y="1371813"/>
            <a:ext cx="588302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Олексій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Андрійович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Палійчук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український поет і прозаїк.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Архив фантастики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371813"/>
            <a:ext cx="3291340" cy="44884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aliychuk.in.ua/images/stories/book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0" b="51596"/>
          <a:stretch/>
        </p:blipFill>
        <p:spPr bwMode="auto">
          <a:xfrm>
            <a:off x="553380" y="3213770"/>
            <a:ext cx="74815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46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Відгадайте загадку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1051471" y="1341562"/>
            <a:ext cx="5797816" cy="2304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склад від слова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кинув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минулий час від </a:t>
            </a:r>
            <a:r>
              <a:rPr lang="uk-UA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ість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Скласти разом і  напевно,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це – кожен відповість. </a:t>
            </a:r>
          </a:p>
          <a:p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Богдан </a:t>
            </a:r>
            <a:r>
              <a:rPr lang="uk-UA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Федчук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3959" y="3745768"/>
            <a:ext cx="11833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600" b="1" dirty="0" smtClean="0"/>
              <a:t>Ки-</a:t>
            </a:r>
            <a:r>
              <a:rPr lang="ru-RU" sz="3600" b="1" dirty="0" err="1" smtClean="0"/>
              <a:t>їв</a:t>
            </a:r>
            <a:endParaRPr lang="ru-RU" sz="3600" b="1" dirty="0"/>
          </a:p>
        </p:txBody>
      </p:sp>
      <p:pic>
        <p:nvPicPr>
          <p:cNvPr id="6" name="Picture 2" descr="93 100+ стокових фото, фото роялті-фрі та зображень на те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1" y="3662364"/>
            <a:ext cx="4173116" cy="278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ид сверху | Киев | Памятники, мемориалы | Фото, фотографии №326 — mistaU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43" y="1341562"/>
            <a:ext cx="4051558" cy="335370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81400" y="4581922"/>
            <a:ext cx="587030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Що </a:t>
            </a:r>
            <a:r>
              <a:rPr lang="uk-UA" sz="2400" b="1" dirty="0" smtClean="0">
                <a:solidFill>
                  <a:schemeClr val="bg1"/>
                </a:solidFill>
              </a:rPr>
              <a:t>ви знаєте </a:t>
            </a:r>
            <a:r>
              <a:rPr lang="uk-UA" sz="2400" b="1" dirty="0">
                <a:solidFill>
                  <a:schemeClr val="bg1"/>
                </a:solidFill>
              </a:rPr>
              <a:t>про нашу столицю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 err="1" smtClean="0"/>
              <a:t>Звідки</a:t>
            </a:r>
            <a:r>
              <a:rPr lang="ru-RU" sz="2400" b="1" dirty="0" smtClean="0"/>
              <a:t> </a:t>
            </a:r>
            <a:r>
              <a:rPr lang="ru-RU" sz="2400" b="1" dirty="0"/>
              <a:t>походить назва?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/>
              <a:t>Що </a:t>
            </a:r>
            <a:r>
              <a:rPr lang="ru-RU" sz="2400" b="1" dirty="0" err="1"/>
              <a:t>найчастіше</a:t>
            </a:r>
            <a:r>
              <a:rPr lang="ru-RU" sz="2400" b="1" dirty="0"/>
              <a:t> обирають </a:t>
            </a:r>
            <a:r>
              <a:rPr lang="ru-RU" sz="2400" b="1" dirty="0" err="1"/>
              <a:t>гості</a:t>
            </a:r>
            <a:r>
              <a:rPr lang="ru-RU" sz="2400" b="1" dirty="0"/>
              <a:t> Києва із собою, </a:t>
            </a:r>
            <a:r>
              <a:rPr lang="ru-RU" sz="2400" b="1" dirty="0" err="1"/>
              <a:t>повертаючись</a:t>
            </a:r>
            <a:r>
              <a:rPr lang="ru-RU" sz="2400" b="1" dirty="0"/>
              <a:t> </a:t>
            </a:r>
            <a:r>
              <a:rPr lang="ru-RU" sz="2400" b="1" dirty="0" err="1"/>
              <a:t>додому</a:t>
            </a:r>
            <a:r>
              <a:rPr lang="ru-RU" sz="2400" b="1" dirty="0"/>
              <a:t>?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dirty="0"/>
              <a:t>Яка рослина є символом Києва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7043124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08364" y="1409529"/>
            <a:ext cx="3147763" cy="414002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клеч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ють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ос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яний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золотов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рхий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велич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горбах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д</a:t>
            </a:r>
            <a:r>
              <a:rPr lang="uk-UA" sz="3600" b="1" dirty="0" err="1">
                <a:solidFill>
                  <a:srgbClr val="FFFF00"/>
                </a:solidFill>
              </a:rPr>
              <a:t>о</a:t>
            </a:r>
            <a:r>
              <a:rPr lang="uk-UA" sz="3600" b="1" dirty="0" err="1">
                <a:solidFill>
                  <a:schemeClr val="bg1"/>
                </a:solidFill>
              </a:rPr>
              <a:t>лах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Святогр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r>
              <a:rPr lang="uk-UA" sz="3600" b="1" dirty="0" err="1">
                <a:solidFill>
                  <a:schemeClr val="bg1"/>
                </a:solidFill>
              </a:rPr>
              <a:t>д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941883" cy="41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8135" y="1409529"/>
            <a:ext cx="410445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Клеч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rgbClr val="FF0000"/>
                </a:solidFill>
              </a:rPr>
              <a:t>ють </a:t>
            </a:r>
            <a:r>
              <a:rPr lang="uk-UA" sz="3200" b="1" dirty="0"/>
              <a:t>– тут: прикрашають.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57038" y="2508230"/>
            <a:ext cx="409124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П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rgbClr val="FF0000"/>
                </a:solidFill>
              </a:rPr>
              <a:t>горби (горби) </a:t>
            </a:r>
            <a:r>
              <a:rPr lang="uk-UA" sz="3200" b="1" dirty="0"/>
              <a:t>– форма рельєфу, що піднімається над поверхнею.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56128" y="4581922"/>
            <a:ext cx="418007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rgbClr val="FF0000"/>
                </a:solidFill>
              </a:rPr>
              <a:t>Д</a:t>
            </a:r>
            <a:r>
              <a:rPr lang="uk-UA" sz="3200" b="1" dirty="0" err="1">
                <a:solidFill>
                  <a:srgbClr val="FFFF00"/>
                </a:solidFill>
              </a:rPr>
              <a:t>о</a:t>
            </a:r>
            <a:r>
              <a:rPr lang="uk-UA" sz="3200" b="1" dirty="0" err="1">
                <a:solidFill>
                  <a:srgbClr val="FF0000"/>
                </a:solidFill>
              </a:rPr>
              <a:t>лах</a:t>
            </a:r>
            <a:r>
              <a:rPr lang="uk-UA" sz="3200" b="1" dirty="0">
                <a:solidFill>
                  <a:srgbClr val="FF0000"/>
                </a:solidFill>
              </a:rPr>
              <a:t> - (скорочено - долинах) </a:t>
            </a:r>
            <a:r>
              <a:rPr lang="uk-UA" sz="3200" b="1" dirty="0"/>
              <a:t>– витягнута форма рельєфу землі.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348223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59983" y="380479"/>
            <a:ext cx="6070216" cy="60016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Осяяний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промінням слави, </a:t>
            </a:r>
            <a:r>
              <a:rPr lang="uk-UA" sz="3200" b="1" dirty="0" smtClean="0">
                <a:solidFill>
                  <a:srgbClr val="1694E9"/>
                </a:solidFill>
              </a:rPr>
              <a:t>золотоверхий</a:t>
            </a:r>
            <a:r>
              <a:rPr lang="uk-UA" sz="3200" b="1" dirty="0">
                <a:solidFill>
                  <a:srgbClr val="1694E9"/>
                </a:solidFill>
              </a:rPr>
              <a:t>, величавий, </a:t>
            </a:r>
            <a:endParaRPr lang="uk-UA" sz="3200" b="1" dirty="0" smtClean="0">
              <a:solidFill>
                <a:srgbClr val="1694E9"/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ген-ген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розкинувся довкола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вічних пагорбах і 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долах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мій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рідний Київ, </a:t>
            </a:r>
            <a:r>
              <a:rPr lang="uk-UA" sz="3200" b="1" dirty="0">
                <a:solidFill>
                  <a:srgbClr val="1694E9"/>
                </a:solidFill>
              </a:rPr>
              <a:t>місто-сад,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моя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столиця. </a:t>
            </a:r>
            <a:r>
              <a:rPr lang="uk-UA" sz="3200" b="1" dirty="0" err="1">
                <a:solidFill>
                  <a:schemeClr val="accent6">
                    <a:lumMod val="75000"/>
                  </a:schemeClr>
                </a:solidFill>
              </a:rPr>
              <a:t>Святоград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Йому тополі і каштани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клечають* вулиці, майдани,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милує око сам Дніпро; </a:t>
            </a:r>
          </a:p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до нього стелиться метро... </a:t>
            </a:r>
          </a:p>
          <a:p>
            <a:r>
              <a:rPr lang="uk-UA" sz="3200" b="1" dirty="0">
                <a:solidFill>
                  <a:srgbClr val="1694E9"/>
                </a:solidFill>
              </a:rPr>
              <a:t>Йому поклав любов і труд </a:t>
            </a:r>
          </a:p>
          <a:p>
            <a:r>
              <a:rPr lang="uk-UA" sz="3200" b="1" dirty="0">
                <a:solidFill>
                  <a:srgbClr val="1694E9"/>
                </a:solidFill>
              </a:rPr>
              <a:t>наш мудрий люд, красивий люд</a:t>
            </a:r>
            <a:r>
              <a:rPr lang="uk-UA" sz="3200" b="1" dirty="0" smtClean="0">
                <a:solidFill>
                  <a:srgbClr val="1694E9"/>
                </a:solidFill>
              </a:rPr>
              <a:t>.</a:t>
            </a:r>
            <a:endParaRPr lang="uk-UA" sz="3200" b="1" dirty="0">
              <a:solidFill>
                <a:srgbClr val="1694E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447" y="405458"/>
            <a:ext cx="453650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Олекса </a:t>
            </a:r>
            <a:r>
              <a:rPr lang="uk-UA" sz="3200" b="1" dirty="0" err="1" smtClean="0">
                <a:solidFill>
                  <a:schemeClr val="bg1"/>
                </a:solidFill>
              </a:rPr>
              <a:t>Палійчук</a:t>
            </a:r>
            <a:r>
              <a:rPr lang="uk-UA" sz="3200" b="1" dirty="0" smtClean="0">
                <a:solidFill>
                  <a:schemeClr val="bg1"/>
                </a:solidFill>
              </a:rPr>
              <a:t>. Київ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иїв покращив позицію у рейтингу міст з найчистішим повітр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03" y="1165012"/>
            <a:ext cx="3929992" cy="275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1298" y="3933850"/>
            <a:ext cx="530906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Поміркуйте</a:t>
            </a:r>
            <a:r>
              <a:rPr lang="ru-RU" sz="2400" b="1" dirty="0" smtClean="0"/>
              <a:t> </a:t>
            </a:r>
            <a:r>
              <a:rPr lang="ru-RU" sz="2400" b="1" dirty="0"/>
              <a:t>над </a:t>
            </a:r>
            <a:r>
              <a:rPr lang="ru-RU" sz="2400" b="1" dirty="0" err="1"/>
              <a:t>значенням</a:t>
            </a:r>
            <a:r>
              <a:rPr lang="ru-RU" sz="2400" b="1" dirty="0"/>
              <a:t> </a:t>
            </a:r>
            <a:r>
              <a:rPr lang="ru-RU" sz="2400" b="1" dirty="0" err="1"/>
              <a:t>виділених</a:t>
            </a:r>
            <a:r>
              <a:rPr lang="ru-RU" sz="2400" b="1" dirty="0"/>
              <a:t> </a:t>
            </a:r>
            <a:r>
              <a:rPr lang="ru-RU" sz="2400" b="1" dirty="0" err="1"/>
              <a:t>висловів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Який </a:t>
            </a:r>
            <a:r>
              <a:rPr lang="ru-RU" sz="2400" b="1" dirty="0"/>
              <a:t>образ Києва вони </a:t>
            </a:r>
            <a:r>
              <a:rPr lang="ru-RU" sz="2400" b="1" dirty="0" err="1"/>
              <a:t>створюють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Які </a:t>
            </a:r>
            <a:r>
              <a:rPr lang="ru-RU" sz="2400" b="1" dirty="0"/>
              <a:t>слова написано з </a:t>
            </a:r>
            <a:r>
              <a:rPr lang="ru-RU" sz="2400" b="1" dirty="0" err="1"/>
              <a:t>великої</a:t>
            </a:r>
            <a:r>
              <a:rPr lang="ru-RU" sz="2400" b="1" dirty="0"/>
              <a:t> </a:t>
            </a:r>
            <a:r>
              <a:rPr lang="ru-RU" sz="2400" b="1" dirty="0" err="1"/>
              <a:t>літери</a:t>
            </a:r>
            <a:r>
              <a:rPr lang="ru-RU" sz="2400" b="1" dirty="0"/>
              <a:t>? Чому?</a:t>
            </a:r>
          </a:p>
        </p:txBody>
      </p:sp>
    </p:spTree>
    <p:extLst>
      <p:ext uri="{BB962C8B-B14F-4D97-AF65-F5344CB8AC3E}">
        <p14:creationId xmlns:p14="http://schemas.microsoft.com/office/powerpoint/2010/main" val="25136759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0" y="549474"/>
            <a:ext cx="10081121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Установіть</a:t>
            </a:r>
            <a:r>
              <a:rPr lang="ru-RU" sz="4000" b="1" dirty="0"/>
              <a:t> </a:t>
            </a:r>
            <a:r>
              <a:rPr lang="ru-RU" sz="4000" b="1" dirty="0" err="1" smtClean="0"/>
              <a:t>відповідність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406" y="1374683"/>
            <a:ext cx="7479969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</a:t>
            </a:r>
            <a:r>
              <a:rPr lang="ru-RU" sz="2800" b="1" dirty="0" err="1" smtClean="0">
                <a:solidFill>
                  <a:schemeClr val="bg1"/>
                </a:solidFill>
              </a:rPr>
              <a:t>Осяяний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промінням</a:t>
            </a:r>
            <a:r>
              <a:rPr lang="ru-RU" sz="2800" b="1" dirty="0">
                <a:solidFill>
                  <a:schemeClr val="bg1"/>
                </a:solidFill>
              </a:rPr>
              <a:t> слави —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2. Золотоверхий </a:t>
            </a:r>
            <a:r>
              <a:rPr lang="ru-RU" sz="2800" b="1" dirty="0" err="1">
                <a:solidFill>
                  <a:schemeClr val="bg1"/>
                </a:solidFill>
              </a:rPr>
              <a:t>величавий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мій</a:t>
            </a:r>
            <a:r>
              <a:rPr lang="ru-RU" sz="2800" b="1" dirty="0">
                <a:solidFill>
                  <a:schemeClr val="bg1"/>
                </a:solidFill>
              </a:rPr>
              <a:t> рідний Київ —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3. </a:t>
            </a:r>
            <a:r>
              <a:rPr lang="ru-RU" sz="2800" b="1" dirty="0" err="1" smtClean="0">
                <a:solidFill>
                  <a:schemeClr val="bg1"/>
                </a:solidFill>
              </a:rPr>
              <a:t>Розкинулось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довкола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місто</a:t>
            </a:r>
            <a:r>
              <a:rPr lang="ru-RU" sz="2800" b="1" dirty="0">
                <a:solidFill>
                  <a:schemeClr val="bg1"/>
                </a:solidFill>
              </a:rPr>
              <a:t>-сад —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4. Йому </a:t>
            </a:r>
            <a:r>
              <a:rPr lang="ru-RU" sz="2800" b="1" dirty="0">
                <a:solidFill>
                  <a:schemeClr val="bg1"/>
                </a:solidFill>
              </a:rPr>
              <a:t>поклав народ любов і труд, наш </a:t>
            </a:r>
            <a:r>
              <a:rPr lang="ru-RU" sz="2800" b="1" dirty="0" err="1">
                <a:solidFill>
                  <a:schemeClr val="bg1"/>
                </a:solidFill>
              </a:rPr>
              <a:t>мудрий</a:t>
            </a:r>
            <a:r>
              <a:rPr lang="ru-RU" sz="2800" b="1" dirty="0">
                <a:solidFill>
                  <a:schemeClr val="bg1"/>
                </a:solidFill>
              </a:rPr>
              <a:t> люд, </a:t>
            </a:r>
            <a:r>
              <a:rPr lang="ru-RU" sz="2800" b="1" dirty="0" err="1">
                <a:solidFill>
                  <a:schemeClr val="bg1"/>
                </a:solidFill>
              </a:rPr>
              <a:t>красивий</a:t>
            </a:r>
            <a:r>
              <a:rPr lang="ru-RU" sz="2800" b="1" dirty="0">
                <a:solidFill>
                  <a:schemeClr val="bg1"/>
                </a:solidFill>
              </a:rPr>
              <a:t> люд —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56268" y="1574576"/>
            <a:ext cx="360837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А. </a:t>
            </a:r>
            <a:r>
              <a:rPr lang="ru-RU" sz="2800" b="1" dirty="0" err="1" smtClean="0">
                <a:solidFill>
                  <a:schemeClr val="bg1"/>
                </a:solidFill>
              </a:rPr>
              <a:t>безцінна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спадщина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Б. </a:t>
            </a:r>
            <a:r>
              <a:rPr lang="ru-RU" sz="2800" b="1" dirty="0" err="1" smtClean="0">
                <a:solidFill>
                  <a:schemeClr val="bg1"/>
                </a:solidFill>
              </a:rPr>
              <a:t>сучасне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сьогодення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В. </a:t>
            </a:r>
            <a:r>
              <a:rPr lang="ru-RU" sz="2800" b="1" dirty="0" err="1" smtClean="0">
                <a:solidFill>
                  <a:schemeClr val="bg1"/>
                </a:solidFill>
              </a:rPr>
              <a:t>історичне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минуле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Г. </a:t>
            </a:r>
            <a:r>
              <a:rPr lang="ru-RU" sz="2800" b="1" dirty="0" err="1" smtClean="0">
                <a:solidFill>
                  <a:schemeClr val="bg1"/>
                </a:solidFill>
              </a:rPr>
              <a:t>перлина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України</a:t>
            </a:r>
          </a:p>
        </p:txBody>
      </p:sp>
      <p:pic>
        <p:nvPicPr>
          <p:cNvPr id="9" name="Picture 2" descr="Бібліознайки: Нехай день розпочнеться з усміш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3629" r="6519" b="5719"/>
          <a:stretch/>
        </p:blipFill>
        <p:spPr bwMode="auto">
          <a:xfrm>
            <a:off x="835447" y="3953594"/>
            <a:ext cx="2952328" cy="24285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7172151" y="1574576"/>
            <a:ext cx="864096" cy="121645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388175" y="2124313"/>
            <a:ext cx="567200" cy="98085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092030" y="2210315"/>
            <a:ext cx="1944217" cy="28775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434329" y="1819614"/>
            <a:ext cx="1575313" cy="157084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775" y="1341562"/>
            <a:ext cx="7277344" cy="206210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образи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рідного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краю і Києва створили вірші?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Якими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порадами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Олекси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Палійчука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скористаєтесь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у житті?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16" y="1190731"/>
            <a:ext cx="2251553" cy="277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5248" y="4084219"/>
            <a:ext cx="727734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Підручник с.81. </a:t>
            </a:r>
            <a:r>
              <a:rPr lang="ru-RU" sz="3200" b="1" dirty="0" err="1" smtClean="0">
                <a:solidFill>
                  <a:srgbClr val="002060"/>
                </a:solidFill>
              </a:rPr>
              <a:t>Вивчіть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напам’ять</a:t>
            </a:r>
            <a:r>
              <a:rPr lang="ru-RU" sz="3200" b="1" dirty="0">
                <a:solidFill>
                  <a:srgbClr val="002060"/>
                </a:solidFill>
              </a:rPr>
              <a:t> вірш «Рідний край».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002060"/>
                </a:solidFill>
              </a:rPr>
              <a:t>Виразно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прочитайте </a:t>
            </a:r>
            <a:r>
              <a:rPr lang="ru-RU" sz="3200" b="1" dirty="0">
                <a:solidFill>
                  <a:srgbClr val="002060"/>
                </a:solidFill>
              </a:rPr>
              <a:t>вірш «Київ».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3937" y="4084219"/>
            <a:ext cx="2808312" cy="13681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4666495" y="4285537"/>
            <a:ext cx="2747861" cy="167500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Ці знання непотрібні, незрозумілі</a:t>
            </a:r>
            <a:endParaRPr lang="ru-RU" sz="3200" b="1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469980" y="4285537"/>
            <a:ext cx="2590603" cy="16750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Доопрацюю здобуті знання</a:t>
            </a:r>
            <a:endParaRPr lang="ru-RU" sz="3200" b="1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021243" y="4364290"/>
            <a:ext cx="2694524" cy="15962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/>
              <a:t>Всі завдання були зрозумілими</a:t>
            </a:r>
            <a:endParaRPr lang="ru-RU" sz="3200" b="1" dirty="0"/>
          </a:p>
        </p:txBody>
      </p:sp>
      <p:pic>
        <p:nvPicPr>
          <p:cNvPr id="9" name="Рисунок 8" descr="C:\Users\podol\Desktop\рефлексія\images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87" y="1679505"/>
            <a:ext cx="2304256" cy="245570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0" name="Рисунок 9" descr="C:\Users\podol\Desktop\рефлексія\рюкзак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1628466"/>
            <a:ext cx="2636734" cy="25918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pic>
        <p:nvPicPr>
          <p:cNvPr id="14" name="Рисунок 13" descr="C:\Users\podol\Desktop\рефлексія\мясорубка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7180"/>
          <a:stretch/>
        </p:blipFill>
        <p:spPr bwMode="auto">
          <a:xfrm>
            <a:off x="8454864" y="1596463"/>
            <a:ext cx="2605719" cy="253875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79462" y="477467"/>
            <a:ext cx="10081121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r>
              <a:rPr lang="uk-UA" sz="40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1519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477466"/>
            <a:ext cx="9886706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D:\Картинки Мудрість дня\photo_2025-06-03_19-57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801" y="2272403"/>
            <a:ext cx="2689642" cy="36531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131591" y="1310307"/>
            <a:ext cx="7855253" cy="8448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Розгляньте зображення. Що їх об’єднує?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Опишіть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ілюстрацію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яка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відгукується з </a:t>
            </a:r>
            <a:r>
              <a:rPr lang="uk-UA" altLang="ru-RU" sz="2400" b="1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вашим </a:t>
            </a:r>
            <a:r>
              <a:rPr lang="uk-UA" alt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серцем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Мудрість дня\photo_2025-06-08_11-09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261901"/>
            <a:ext cx="2314713" cy="39988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Мудрість дня\photo_2025-08-07_14-14-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1047" r="7072" b="18938"/>
          <a:stretch/>
        </p:blipFill>
        <p:spPr bwMode="auto">
          <a:xfrm>
            <a:off x="3231737" y="2261901"/>
            <a:ext cx="2386355" cy="174395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8-20_22-10-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303" y="2272403"/>
            <a:ext cx="2595064" cy="367767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Картинки Мудрість дня\photo_2025-07-11_09-28-4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9721" r="253" b="518"/>
          <a:stretch/>
        </p:blipFill>
        <p:spPr bwMode="auto">
          <a:xfrm>
            <a:off x="3231737" y="4104950"/>
            <a:ext cx="2380607" cy="21557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62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153128" cy="6382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2471" y="2493690"/>
            <a:ext cx="5515664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Поганапташка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якійсвоєгніздонемиле</a:t>
            </a:r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2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2471" y="2493690"/>
            <a:ext cx="5515664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Погана пташка, якій своє гніздо не миле.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200" b="1" dirty="0" smtClean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463" y="1341563"/>
            <a:ext cx="6768752" cy="8640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Роз'єднайте слова і прочитайте прислів'я. </a:t>
            </a:r>
          </a:p>
        </p:txBody>
      </p:sp>
      <p:pic>
        <p:nvPicPr>
          <p:cNvPr id="1026" name="Picture 2" descr="D:\Картинки Мудрість дня\photo_2025-06-30_17-10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26" y="1273320"/>
            <a:ext cx="3183214" cy="476886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70750" y="4293890"/>
            <a:ext cx="6768752" cy="8640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Поясніть, як ви розумієте зміст прислів’я.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252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71906" y="642625"/>
            <a:ext cx="3663941" cy="24271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Розкажіть, </a:t>
            </a:r>
          </a:p>
          <a:p>
            <a:pPr algn="ctr"/>
            <a:r>
              <a:rPr lang="uk-UA" sz="3600" b="1" dirty="0" smtClean="0"/>
              <a:t>що </a:t>
            </a:r>
            <a:r>
              <a:rPr lang="uk-UA" sz="3600" b="1" dirty="0"/>
              <a:t>об’єднує всі зображення колажу.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5 Як не любить свій край\2026-01-11_193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07" y="200577"/>
            <a:ext cx="7300342" cy="66872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6590" y="4256435"/>
            <a:ext cx="365860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 «Як не любить свій край!»</a:t>
            </a:r>
            <a:endParaRPr lang="uk-UA" sz="105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806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56" y="1325301"/>
            <a:ext cx="3635507" cy="36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23879" y="1307485"/>
            <a:ext cx="6480719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Художники </a:t>
            </a:r>
            <a:r>
              <a:rPr lang="ru-RU" sz="2800" b="1" dirty="0" err="1"/>
              <a:t>малюють</a:t>
            </a:r>
            <a:r>
              <a:rPr lang="ru-RU" sz="2800" b="1" dirty="0"/>
              <a:t> </a:t>
            </a:r>
            <a:r>
              <a:rPr lang="ru-RU" sz="2800" b="1" dirty="0" err="1"/>
              <a:t>картини</a:t>
            </a:r>
            <a:r>
              <a:rPr lang="ru-RU" sz="2800" b="1" dirty="0"/>
              <a:t> </a:t>
            </a:r>
            <a:r>
              <a:rPr lang="ru-RU" sz="2800" b="1" dirty="0" err="1"/>
              <a:t>фарбами</a:t>
            </a:r>
            <a:r>
              <a:rPr lang="ru-RU" sz="2800" b="1" dirty="0"/>
              <a:t>, а </a:t>
            </a:r>
            <a:r>
              <a:rPr lang="ru-RU" sz="2800" b="1" dirty="0" err="1"/>
              <a:t>письменники</a:t>
            </a:r>
            <a:r>
              <a:rPr lang="ru-RU" sz="2800" b="1" dirty="0"/>
              <a:t> </a:t>
            </a:r>
            <a:r>
              <a:rPr lang="ru-RU" sz="2800" b="1" dirty="0" err="1"/>
              <a:t>створюють</a:t>
            </a:r>
            <a:r>
              <a:rPr lang="ru-RU" sz="2800" b="1" dirty="0"/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о</a:t>
            </a:r>
            <a:r>
              <a:rPr lang="ru-RU" sz="2800" b="1" dirty="0" err="1" smtClean="0">
                <a:solidFill>
                  <a:schemeClr val="bg1"/>
                </a:solidFill>
              </a:rPr>
              <a:t>брази</a:t>
            </a:r>
            <a:r>
              <a:rPr lang="ru-RU" sz="2800" b="1" dirty="0" smtClean="0"/>
              <a:t> </a:t>
            </a:r>
            <a:r>
              <a:rPr lang="ru-RU" sz="2800" b="1" dirty="0"/>
              <a:t>словами</a:t>
            </a:r>
            <a:r>
              <a:rPr lang="ru-RU" sz="2800" b="1" dirty="0" smtClean="0"/>
              <a:t>.</a:t>
            </a:r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В розділі «</a:t>
            </a:r>
            <a:r>
              <a:rPr lang="ru-RU" sz="2800" b="1" dirty="0">
                <a:solidFill>
                  <a:schemeClr val="bg1"/>
                </a:solidFill>
              </a:rPr>
              <a:t>Як не любить свій край</a:t>
            </a:r>
            <a:r>
              <a:rPr lang="ru-RU" sz="2800" b="1" dirty="0" smtClean="0">
                <a:solidFill>
                  <a:schemeClr val="bg1"/>
                </a:solidFill>
              </a:rPr>
              <a:t>!» </a:t>
            </a:r>
            <a:r>
              <a:rPr lang="ru-RU" sz="2800" b="1" dirty="0" smtClean="0"/>
              <a:t>ви </a:t>
            </a:r>
            <a:r>
              <a:rPr lang="ru-RU" sz="2800" b="1" dirty="0" err="1"/>
              <a:t>прочитаєте</a:t>
            </a:r>
            <a:r>
              <a:rPr lang="ru-RU" sz="2800" b="1" dirty="0"/>
              <a:t> твори про наш рідний край. Красу </a:t>
            </a:r>
            <a:r>
              <a:rPr lang="ru-RU" sz="2800" b="1" dirty="0" smtClean="0"/>
              <a:t>природи </a:t>
            </a:r>
            <a:r>
              <a:rPr lang="ru-RU" sz="2800" b="1" dirty="0"/>
              <a:t>й людей змальовано так </a:t>
            </a:r>
            <a:r>
              <a:rPr lang="ru-RU" sz="2800" b="1" dirty="0" err="1"/>
              <a:t>влучно</a:t>
            </a:r>
            <a:r>
              <a:rPr lang="ru-RU" sz="2800" b="1" dirty="0"/>
              <a:t> й </a:t>
            </a:r>
            <a:r>
              <a:rPr lang="ru-RU" sz="2800" b="1" dirty="0" err="1"/>
              <a:t>вир</a:t>
            </a:r>
            <a:r>
              <a:rPr lang="ru-RU" sz="2800" b="1" dirty="0" err="1">
                <a:solidFill>
                  <a:srgbClr val="FFFF00"/>
                </a:solidFill>
              </a:rPr>
              <a:t>à</a:t>
            </a:r>
            <a:r>
              <a:rPr lang="ru-RU" sz="2800" b="1" dirty="0" err="1"/>
              <a:t>зно</a:t>
            </a:r>
            <a:r>
              <a:rPr lang="ru-RU" sz="2800" b="1" dirty="0"/>
              <a:t>, що ці </a:t>
            </a:r>
            <a:r>
              <a:rPr lang="ru-RU" sz="2800" b="1" dirty="0" err="1"/>
              <a:t>картини</a:t>
            </a:r>
            <a:r>
              <a:rPr lang="ru-RU" sz="2800" b="1" dirty="0"/>
              <a:t> не лише можна </a:t>
            </a:r>
            <a:r>
              <a:rPr lang="ru-RU" sz="2800" b="1" dirty="0" err="1"/>
              <a:t>побачити</a:t>
            </a:r>
            <a:r>
              <a:rPr lang="ru-RU" sz="2800" b="1" dirty="0"/>
              <a:t> у </a:t>
            </a:r>
            <a:r>
              <a:rPr lang="ru-RU" sz="2800" b="1" dirty="0" err="1"/>
              <a:t>своїй</a:t>
            </a:r>
            <a:r>
              <a:rPr lang="ru-RU" sz="2800" b="1" dirty="0"/>
              <a:t> </a:t>
            </a:r>
            <a:r>
              <a:rPr lang="ru-RU" sz="2800" b="1" dirty="0" err="1"/>
              <a:t>уяві</a:t>
            </a:r>
            <a:r>
              <a:rPr lang="ru-RU" sz="2800" b="1" dirty="0"/>
              <a:t>, а й відчути ставлення </a:t>
            </a:r>
            <a:r>
              <a:rPr lang="ru-RU" sz="2800" b="1" dirty="0" err="1"/>
              <a:t>авторів</a:t>
            </a:r>
            <a:r>
              <a:rPr lang="ru-RU" sz="2800" b="1" dirty="0"/>
              <a:t> до </a:t>
            </a:r>
            <a:r>
              <a:rPr lang="ru-RU" sz="2800" b="1" dirty="0" err="1"/>
              <a:t>зображеного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21036" y="549156"/>
            <a:ext cx="10297144" cy="6483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Читаючи твори цього розділу, ви будете: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504" y="1485578"/>
            <a:ext cx="6061621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визначати</a:t>
            </a:r>
            <a:r>
              <a:rPr lang="ru-RU" sz="2800" b="1" dirty="0" smtClean="0"/>
              <a:t> </a:t>
            </a:r>
            <a:r>
              <a:rPr lang="ru-RU" sz="2800" b="1" dirty="0" err="1"/>
              <a:t>настрої</a:t>
            </a:r>
            <a:r>
              <a:rPr lang="ru-RU" sz="2800" b="1" dirty="0"/>
              <a:t> і почуття </a:t>
            </a:r>
            <a:r>
              <a:rPr lang="ru-RU" sz="2800" b="1" dirty="0" err="1"/>
              <a:t>дійових</a:t>
            </a:r>
            <a:r>
              <a:rPr lang="ru-RU" sz="2800" b="1" dirty="0"/>
              <a:t> </a:t>
            </a:r>
            <a:r>
              <a:rPr lang="ru-RU" sz="2800" b="1" dirty="0" err="1"/>
              <a:t>осіб</a:t>
            </a:r>
            <a:r>
              <a:rPr lang="ru-RU" sz="2800" b="1" dirty="0"/>
              <a:t>, </a:t>
            </a:r>
            <a:r>
              <a:rPr lang="ru-RU" sz="2800" b="1" dirty="0" err="1"/>
              <a:t>образні</a:t>
            </a:r>
            <a:r>
              <a:rPr lang="ru-RU" sz="2800" b="1" dirty="0"/>
              <a:t> вислови, які </a:t>
            </a:r>
            <a:r>
              <a:rPr lang="ru-RU" sz="2800" b="1" dirty="0" err="1"/>
              <a:t>вжито</a:t>
            </a:r>
            <a:r>
              <a:rPr lang="ru-RU" sz="2800" b="1" dirty="0"/>
              <a:t>, щоб </a:t>
            </a:r>
            <a:r>
              <a:rPr lang="ru-RU" sz="2800" b="1" dirty="0" err="1"/>
              <a:t>змалювати</a:t>
            </a:r>
            <a:r>
              <a:rPr lang="ru-RU" sz="2800" b="1" dirty="0"/>
              <a:t> </a:t>
            </a:r>
            <a:r>
              <a:rPr lang="ru-RU" sz="2800" b="1" dirty="0" err="1"/>
              <a:t>побачене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досліджувати</a:t>
            </a:r>
            <a:r>
              <a:rPr lang="ru-RU" sz="2800" b="1" dirty="0" smtClean="0"/>
              <a:t> </a:t>
            </a:r>
            <a:r>
              <a:rPr lang="ru-RU" sz="2800" b="1" dirty="0" err="1"/>
              <a:t>жанрові</a:t>
            </a:r>
            <a:r>
              <a:rPr lang="ru-RU" sz="2800" b="1" dirty="0"/>
              <a:t> </a:t>
            </a:r>
            <a:r>
              <a:rPr lang="ru-RU" sz="2800" b="1" dirty="0" err="1"/>
              <a:t>особливості</a:t>
            </a:r>
            <a:r>
              <a:rPr lang="ru-RU" sz="2800" b="1" dirty="0"/>
              <a:t> творів;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ділитися</a:t>
            </a:r>
            <a:r>
              <a:rPr lang="ru-RU" sz="2800" b="1" dirty="0" smtClean="0"/>
              <a:t> </a:t>
            </a:r>
            <a:r>
              <a:rPr lang="ru-RU" sz="2800" b="1" dirty="0"/>
              <a:t>враженнями про </a:t>
            </a:r>
            <a:r>
              <a:rPr lang="ru-RU" sz="2800" b="1" dirty="0" err="1"/>
              <a:t>прочитане</a:t>
            </a:r>
            <a:r>
              <a:rPr lang="ru-RU" sz="2800" b="1" dirty="0"/>
              <a:t>, </a:t>
            </a:r>
            <a:r>
              <a:rPr lang="ru-RU" sz="2800" b="1" dirty="0" err="1"/>
              <a:t>переказуючи</a:t>
            </a:r>
            <a:r>
              <a:rPr lang="ru-RU" sz="2800" b="1" dirty="0"/>
              <a:t> </a:t>
            </a:r>
            <a:r>
              <a:rPr lang="ru-RU" sz="2800" b="1" dirty="0" smtClean="0"/>
              <a:t>твори;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застосовувати</a:t>
            </a:r>
            <a:r>
              <a:rPr lang="ru-RU" sz="2800" b="1" dirty="0" smtClean="0"/>
              <a:t> </a:t>
            </a:r>
            <a:r>
              <a:rPr lang="ru-RU" sz="2800" b="1" dirty="0"/>
              <a:t>прийоми роботи з </a:t>
            </a:r>
            <a:r>
              <a:rPr lang="ru-RU" sz="2800" b="1" dirty="0" err="1"/>
              <a:t>дитячою</a:t>
            </a:r>
            <a:r>
              <a:rPr lang="ru-RU" sz="2800" b="1" dirty="0"/>
              <a:t> книжкою.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 Учні\81e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35" y="1485578"/>
            <a:ext cx="41070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3814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5838" y="405458"/>
            <a:ext cx="10288761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зміст розділу</a:t>
            </a:r>
            <a:endParaRPr lang="ru-RU" sz="40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3719" y="5783657"/>
            <a:ext cx="5256584" cy="4422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Чому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розділ</a:t>
            </a:r>
            <a:r>
              <a:rPr lang="ru-RU" sz="2400" b="1" dirty="0" smtClean="0">
                <a:solidFill>
                  <a:srgbClr val="0070C0"/>
                </a:solidFill>
              </a:rPr>
              <a:t> має саме </a:t>
            </a:r>
            <a:r>
              <a:rPr lang="ru-RU" sz="2400" b="1" dirty="0" err="1" smtClean="0">
                <a:solidFill>
                  <a:srgbClr val="0070C0"/>
                </a:solidFill>
              </a:rPr>
              <a:t>таку</a:t>
            </a:r>
            <a:r>
              <a:rPr lang="ru-RU" sz="2400" b="1" dirty="0" smtClean="0">
                <a:solidFill>
                  <a:srgbClr val="0070C0"/>
                </a:solidFill>
              </a:rPr>
              <a:t> назву?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5838" y="969376"/>
            <a:ext cx="1028876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починаємо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новий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розділ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Зазирніть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у зміст 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дізнайтеся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які твори нам пропонує автор підручника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 descr="D:\3 клас\02 ЧИТАННЯ\1 Савченко уроки\5 Як не любить свій край\№057-В.Гринько. Рідний край. О.Палійчук. Київ\2026-01-11_230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257" y="1872381"/>
            <a:ext cx="9659921" cy="37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85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085778" cy="10719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Згадайте - поетеса Варвара Гринько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(2 клас – вірш «Сію дитині…»).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5487" y="1611122"/>
            <a:ext cx="637000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Варвара Пилипівна Гринько </a:t>
            </a:r>
            <a:r>
              <a:rPr lang="uk-UA" sz="3200" b="1" dirty="0" smtClean="0">
                <a:solidFill>
                  <a:srgbClr val="FFFF00"/>
                </a:solidFill>
              </a:rPr>
              <a:t>–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поетеса, заслужений учитель України, Член Спілки письменників.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95" y="1618503"/>
            <a:ext cx="3499746" cy="43785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арвара Гринько - Заховалась казка в лісі: Вірші та казки | Книжкова Хата -  магазин цікавих книг! м. Коломия, вул. Чорновола,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1" y="3774654"/>
            <a:ext cx="1944216" cy="24555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вори Варвари Гринько - Мала Сторі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42">
            <a:off x="801803" y="3462093"/>
            <a:ext cx="1944215" cy="24555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Збірка віршів Варвари Гринько для дітей - Мала Сторі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040">
            <a:off x="5508864" y="3386511"/>
            <a:ext cx="2018328" cy="254918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9800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945" y="549474"/>
            <a:ext cx="10158646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808364" y="1409529"/>
            <a:ext cx="2931739" cy="414002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водогр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розм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ліщ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Батьківщ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пам'ят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б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тьківську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прикраш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941883" cy="41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0103" y="1409529"/>
            <a:ext cx="48965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Розм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>
                <a:solidFill>
                  <a:srgbClr val="FF0000"/>
                </a:solidFill>
              </a:rPr>
              <a:t>й</a:t>
            </a:r>
            <a:r>
              <a:rPr lang="uk-UA" sz="3200" b="1" i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/>
              <a:t>– тут: </a:t>
            </a:r>
            <a:r>
              <a:rPr lang="uk-UA" sz="3200" b="1" dirty="0" smtClean="0"/>
              <a:t>що-небудь буйно розквітле, зелене (ліс, гай і т. ін.).</a:t>
            </a:r>
            <a:endParaRPr lang="uk-UA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12111" y="3079606"/>
            <a:ext cx="252028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Ліщ</a:t>
            </a:r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r>
              <a:rPr lang="uk-UA" sz="3200" b="1" dirty="0" smtClean="0">
                <a:solidFill>
                  <a:srgbClr val="FF0000"/>
                </a:solidFill>
              </a:rPr>
              <a:t>на</a:t>
            </a:r>
            <a:r>
              <a:rPr lang="uk-UA" sz="3200" b="1" i="1" dirty="0" smtClean="0">
                <a:solidFill>
                  <a:srgbClr val="FF0000"/>
                </a:solidFill>
              </a:rPr>
              <a:t> </a:t>
            </a:r>
            <a:r>
              <a:rPr lang="uk-UA" sz="3200" b="1" dirty="0" smtClean="0"/>
              <a:t>– рід кущів та дерев з плодами – горішками.</a:t>
            </a:r>
            <a:endParaRPr lang="uk-UA" sz="3200" b="1" dirty="0"/>
          </a:p>
        </p:txBody>
      </p:sp>
      <p:pic>
        <p:nvPicPr>
          <p:cNvPr id="8" name="Picture 2" descr="Ліщина звичайна | Фактосві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201" y="3045964"/>
            <a:ext cx="2168446" cy="2621831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2767</TotalTime>
  <Words>715</Words>
  <Application>Microsoft Office PowerPoint</Application>
  <PresentationFormat>Произвольный</PresentationFormat>
  <Paragraphs>132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Відгадайте загадку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200</cp:revision>
  <dcterms:created xsi:type="dcterms:W3CDTF">2025-08-27T14:01:18Z</dcterms:created>
  <dcterms:modified xsi:type="dcterms:W3CDTF">2026-01-13T11:01:25Z</dcterms:modified>
</cp:coreProperties>
</file>