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7" r:id="rId2"/>
    <p:sldId id="769" r:id="rId3"/>
    <p:sldId id="680" r:id="rId4"/>
    <p:sldId id="765" r:id="rId5"/>
    <p:sldId id="726" r:id="rId6"/>
    <p:sldId id="778" r:id="rId7"/>
    <p:sldId id="792" r:id="rId8"/>
    <p:sldId id="793" r:id="rId9"/>
    <p:sldId id="794" r:id="rId10"/>
    <p:sldId id="804" r:id="rId11"/>
    <p:sldId id="795" r:id="rId12"/>
    <p:sldId id="796" r:id="rId13"/>
    <p:sldId id="797" r:id="rId14"/>
    <p:sldId id="800" r:id="rId15"/>
    <p:sldId id="801" r:id="rId16"/>
    <p:sldId id="772" r:id="rId17"/>
    <p:sldId id="802" r:id="rId18"/>
    <p:sldId id="674" r:id="rId19"/>
    <p:sldId id="744" r:id="rId20"/>
    <p:sldId id="768" r:id="rId21"/>
    <p:sldId id="770" r:id="rId22"/>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282" autoAdjust="0"/>
  </p:normalViewPr>
  <p:slideViewPr>
    <p:cSldViewPr>
      <p:cViewPr>
        <p:scale>
          <a:sx n="90" d="100"/>
          <a:sy n="90" d="100"/>
        </p:scale>
        <p:origin x="-462" y="-72"/>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1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30.01.2026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20"/>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3980" indent="0" algn="ctr">
              <a:buNone/>
              <a:defRPr>
                <a:solidFill>
                  <a:schemeClr val="tx1">
                    <a:tint val="75000"/>
                  </a:schemeClr>
                </a:solidFill>
              </a:defRPr>
            </a:lvl2pPr>
            <a:lvl3pPr marL="1087960" indent="0" algn="ctr">
              <a:buNone/>
              <a:defRPr>
                <a:solidFill>
                  <a:schemeClr val="tx1">
                    <a:tint val="75000"/>
                  </a:schemeClr>
                </a:solidFill>
              </a:defRPr>
            </a:lvl3pPr>
            <a:lvl4pPr marL="1631940" indent="0" algn="ctr">
              <a:buNone/>
              <a:defRPr>
                <a:solidFill>
                  <a:schemeClr val="tx1">
                    <a:tint val="75000"/>
                  </a:schemeClr>
                </a:solidFill>
              </a:defRPr>
            </a:lvl4pPr>
            <a:lvl5pPr marL="2175920" indent="0" algn="ctr">
              <a:buNone/>
              <a:defRPr>
                <a:solidFill>
                  <a:schemeClr val="tx1">
                    <a:tint val="75000"/>
                  </a:schemeClr>
                </a:solidFill>
              </a:defRPr>
            </a:lvl5pPr>
            <a:lvl6pPr marL="2719900" indent="0" algn="ctr">
              <a:buNone/>
              <a:defRPr>
                <a:solidFill>
                  <a:schemeClr val="tx1">
                    <a:tint val="75000"/>
                  </a:schemeClr>
                </a:solidFill>
              </a:defRPr>
            </a:lvl6pPr>
            <a:lvl7pPr marL="3263880" indent="0" algn="ctr">
              <a:buNone/>
              <a:defRPr>
                <a:solidFill>
                  <a:schemeClr val="tx1">
                    <a:tint val="75000"/>
                  </a:schemeClr>
                </a:solidFill>
              </a:defRPr>
            </a:lvl7pPr>
            <a:lvl8pPr marL="3807860" indent="0" algn="ctr">
              <a:buNone/>
              <a:defRPr>
                <a:solidFill>
                  <a:schemeClr val="tx1">
                    <a:tint val="75000"/>
                  </a:schemeClr>
                </a:solidFill>
              </a:defRPr>
            </a:lvl8pPr>
            <a:lvl9pPr marL="43518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6811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96155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71583" y="274703"/>
            <a:ext cx="3650988" cy="585446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271" y="274703"/>
            <a:ext cx="10756244" cy="58544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65229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9896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8"/>
            <a:ext cx="10356454" cy="1500534"/>
          </a:xfrm>
        </p:spPr>
        <p:txBody>
          <a:bodyPr anchor="b"/>
          <a:lstStyle>
            <a:lvl1pPr marL="0" indent="0">
              <a:buNone/>
              <a:defRPr sz="2400">
                <a:solidFill>
                  <a:schemeClr val="tx1">
                    <a:tint val="75000"/>
                  </a:schemeClr>
                </a:solidFill>
              </a:defRPr>
            </a:lvl1pPr>
            <a:lvl2pPr marL="543980" indent="0">
              <a:buNone/>
              <a:defRPr sz="2100">
                <a:solidFill>
                  <a:schemeClr val="tx1">
                    <a:tint val="75000"/>
                  </a:schemeClr>
                </a:solidFill>
              </a:defRPr>
            </a:lvl2pPr>
            <a:lvl3pPr marL="1087960" indent="0">
              <a:buNone/>
              <a:defRPr sz="1900">
                <a:solidFill>
                  <a:schemeClr val="tx1">
                    <a:tint val="75000"/>
                  </a:schemeClr>
                </a:solidFill>
              </a:defRPr>
            </a:lvl3pPr>
            <a:lvl4pPr marL="1631940" indent="0">
              <a:buNone/>
              <a:defRPr sz="1700">
                <a:solidFill>
                  <a:schemeClr val="tx1">
                    <a:tint val="75000"/>
                  </a:schemeClr>
                </a:solidFill>
              </a:defRPr>
            </a:lvl4pPr>
            <a:lvl5pPr marL="2175920" indent="0">
              <a:buNone/>
              <a:defRPr sz="1700">
                <a:solidFill>
                  <a:schemeClr val="tx1">
                    <a:tint val="75000"/>
                  </a:schemeClr>
                </a:solidFill>
              </a:defRPr>
            </a:lvl5pPr>
            <a:lvl6pPr marL="2719900" indent="0">
              <a:buNone/>
              <a:defRPr sz="1700">
                <a:solidFill>
                  <a:schemeClr val="tx1">
                    <a:tint val="75000"/>
                  </a:schemeClr>
                </a:solidFill>
              </a:defRPr>
            </a:lvl6pPr>
            <a:lvl7pPr marL="3263880" indent="0">
              <a:buNone/>
              <a:defRPr sz="1700">
                <a:solidFill>
                  <a:schemeClr val="tx1">
                    <a:tint val="75000"/>
                  </a:schemeClr>
                </a:solidFill>
              </a:defRPr>
            </a:lvl7pPr>
            <a:lvl8pPr marL="3807860" indent="0">
              <a:buNone/>
              <a:defRPr sz="1700">
                <a:solidFill>
                  <a:schemeClr val="tx1">
                    <a:tint val="75000"/>
                  </a:schemeClr>
                </a:solidFill>
              </a:defRPr>
            </a:lvl8pPr>
            <a:lvl9pPr marL="4351838"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62970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272" y="1600571"/>
            <a:ext cx="7202559"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17900" y="1600571"/>
            <a:ext cx="7204673"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30.01.2026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24516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80"/>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7" y="1535469"/>
            <a:ext cx="5385525"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7" y="2175380"/>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30.01.2026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41329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30.01.2026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12994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30.01.2026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89755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5"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5"/>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5" y="1435434"/>
            <a:ext cx="4008473" cy="4692149"/>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30.01.2026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3964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3"/>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8"/>
            <a:ext cx="7310438" cy="4115753"/>
          </a:xfrm>
        </p:spPr>
        <p:txBody>
          <a:bodyPr/>
          <a:lstStyle>
            <a:lvl1pPr marL="0" indent="0">
              <a:buNone/>
              <a:defRPr sz="3800"/>
            </a:lvl1pPr>
            <a:lvl2pPr marL="543980" indent="0">
              <a:buNone/>
              <a:defRPr sz="3300"/>
            </a:lvl2pPr>
            <a:lvl3pPr marL="1087960" indent="0">
              <a:buNone/>
              <a:defRPr sz="2900"/>
            </a:lvl3pPr>
            <a:lvl4pPr marL="1631940" indent="0">
              <a:buNone/>
              <a:defRPr sz="2400"/>
            </a:lvl4pPr>
            <a:lvl5pPr marL="2175920" indent="0">
              <a:buNone/>
              <a:defRPr sz="2400"/>
            </a:lvl5pPr>
            <a:lvl6pPr marL="2719900" indent="0">
              <a:buNone/>
              <a:defRPr sz="2400"/>
            </a:lvl6pPr>
            <a:lvl7pPr marL="3263880" indent="0">
              <a:buNone/>
              <a:defRPr sz="2400"/>
            </a:lvl7pPr>
            <a:lvl8pPr marL="3807860" indent="0">
              <a:buNone/>
              <a:defRPr sz="2400"/>
            </a:lvl8pPr>
            <a:lvl9pPr marL="4351838"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30.01.2026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685018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797" tIns="54398" rIns="108797" bIns="5439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2"/>
            <a:ext cx="10965657" cy="4527011"/>
          </a:xfrm>
          <a:prstGeom prst="rect">
            <a:avLst/>
          </a:prstGeom>
        </p:spPr>
        <p:txBody>
          <a:bodyPr vert="horz" lIns="108797" tIns="54398" rIns="108797" bIns="543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797" tIns="54398" rIns="108797" bIns="54398" rtlCol="0" anchor="ctr"/>
          <a:lstStyle>
            <a:lvl1pPr algn="l">
              <a:defRPr sz="1400">
                <a:solidFill>
                  <a:schemeClr val="tx1">
                    <a:tint val="75000"/>
                  </a:schemeClr>
                </a:solidFill>
              </a:defRPr>
            </a:lvl1pPr>
          </a:lstStyle>
          <a:p>
            <a:fld id="{1766B65A-C128-4DF6-9DC2-5A7C37140CA0}" type="datetimeFigureOut">
              <a:rPr lang="ru-RU" smtClean="0"/>
              <a:t>30.01.2026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797" tIns="54398" rIns="108797" bIns="5439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797" tIns="54398" rIns="108797" bIns="54398"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0494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087960" rtl="0" eaLnBrk="1" latinLnBrk="0" hangingPunct="1">
        <a:spcBef>
          <a:spcPct val="0"/>
        </a:spcBef>
        <a:buNone/>
        <a:defRPr sz="5200" kern="1200">
          <a:solidFill>
            <a:schemeClr val="tx1"/>
          </a:solidFill>
          <a:latin typeface="+mj-lt"/>
          <a:ea typeface="+mj-ea"/>
          <a:cs typeface="+mj-cs"/>
        </a:defRPr>
      </a:lvl1pPr>
    </p:titleStyle>
    <p:bodyStyle>
      <a:lvl1pPr marL="407984" indent="-407984" algn="l" defTabSz="108796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3968" indent="-339988" algn="l" defTabSz="108796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9950" indent="-271990" algn="l" defTabSz="108796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393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1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189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587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5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3828"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7960" rtl="0" eaLnBrk="1" latinLnBrk="0" hangingPunct="1">
        <a:defRPr sz="2100" kern="1200">
          <a:solidFill>
            <a:schemeClr val="tx1"/>
          </a:solidFill>
          <a:latin typeface="+mn-lt"/>
          <a:ea typeface="+mn-ea"/>
          <a:cs typeface="+mn-cs"/>
        </a:defRPr>
      </a:lvl1pPr>
      <a:lvl2pPr marL="543980" algn="l" defTabSz="1087960" rtl="0" eaLnBrk="1" latinLnBrk="0" hangingPunct="1">
        <a:defRPr sz="2100" kern="1200">
          <a:solidFill>
            <a:schemeClr val="tx1"/>
          </a:solidFill>
          <a:latin typeface="+mn-lt"/>
          <a:ea typeface="+mn-ea"/>
          <a:cs typeface="+mn-cs"/>
        </a:defRPr>
      </a:lvl2pPr>
      <a:lvl3pPr marL="1087960" algn="l" defTabSz="1087960" rtl="0" eaLnBrk="1" latinLnBrk="0" hangingPunct="1">
        <a:defRPr sz="2100" kern="1200">
          <a:solidFill>
            <a:schemeClr val="tx1"/>
          </a:solidFill>
          <a:latin typeface="+mn-lt"/>
          <a:ea typeface="+mn-ea"/>
          <a:cs typeface="+mn-cs"/>
        </a:defRPr>
      </a:lvl3pPr>
      <a:lvl4pPr marL="1631940" algn="l" defTabSz="1087960" rtl="0" eaLnBrk="1" latinLnBrk="0" hangingPunct="1">
        <a:defRPr sz="2100" kern="1200">
          <a:solidFill>
            <a:schemeClr val="tx1"/>
          </a:solidFill>
          <a:latin typeface="+mn-lt"/>
          <a:ea typeface="+mn-ea"/>
          <a:cs typeface="+mn-cs"/>
        </a:defRPr>
      </a:lvl4pPr>
      <a:lvl5pPr marL="2175920" algn="l" defTabSz="1087960" rtl="0" eaLnBrk="1" latinLnBrk="0" hangingPunct="1">
        <a:defRPr sz="2100" kern="1200">
          <a:solidFill>
            <a:schemeClr val="tx1"/>
          </a:solidFill>
          <a:latin typeface="+mn-lt"/>
          <a:ea typeface="+mn-ea"/>
          <a:cs typeface="+mn-cs"/>
        </a:defRPr>
      </a:lvl5pPr>
      <a:lvl6pPr marL="2719900" algn="l" defTabSz="1087960" rtl="0" eaLnBrk="1" latinLnBrk="0" hangingPunct="1">
        <a:defRPr sz="2100" kern="1200">
          <a:solidFill>
            <a:schemeClr val="tx1"/>
          </a:solidFill>
          <a:latin typeface="+mn-lt"/>
          <a:ea typeface="+mn-ea"/>
          <a:cs typeface="+mn-cs"/>
        </a:defRPr>
      </a:lvl6pPr>
      <a:lvl7pPr marL="3263880" algn="l" defTabSz="1087960" rtl="0" eaLnBrk="1" latinLnBrk="0" hangingPunct="1">
        <a:defRPr sz="2100" kern="1200">
          <a:solidFill>
            <a:schemeClr val="tx1"/>
          </a:solidFill>
          <a:latin typeface="+mn-lt"/>
          <a:ea typeface="+mn-ea"/>
          <a:cs typeface="+mn-cs"/>
        </a:defRPr>
      </a:lvl7pPr>
      <a:lvl8pPr marL="3807860" algn="l" defTabSz="1087960" rtl="0" eaLnBrk="1" latinLnBrk="0" hangingPunct="1">
        <a:defRPr sz="2100" kern="1200">
          <a:solidFill>
            <a:schemeClr val="tx1"/>
          </a:solidFill>
          <a:latin typeface="+mn-lt"/>
          <a:ea typeface="+mn-ea"/>
          <a:cs typeface="+mn-cs"/>
        </a:defRPr>
      </a:lvl8pPr>
      <a:lvl9pPr marL="4351838" algn="l" defTabSz="10879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0.png"/><Relationship Id="rId4" Type="http://schemas.openxmlformats.org/officeDocument/2006/relationships/image" Target="../media/image47.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5083" y="1269554"/>
            <a:ext cx="8830898" cy="1600438"/>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defTabSz="914400">
              <a:spcBef>
                <a:spcPct val="0"/>
              </a:spcBef>
              <a:defRPr/>
            </a:pPr>
            <a:r>
              <a:rPr lang="uk-UA" sz="4400" b="1" dirty="0" smtClean="0">
                <a:solidFill>
                  <a:schemeClr val="accent3">
                    <a:lumMod val="75000"/>
                  </a:schemeClr>
                </a:solidFill>
              </a:rPr>
              <a:t>Які рослини заселили водойми та їхні береги</a:t>
            </a:r>
            <a:r>
              <a:rPr lang="uk-UA" sz="4400" b="1" dirty="0" smtClean="0">
                <a:solidFill>
                  <a:schemeClr val="accent3">
                    <a:lumMod val="75000"/>
                  </a:schemeClr>
                </a:solidFill>
                <a:ea typeface="Cambria" pitchFamily="18" charset="0"/>
              </a:rPr>
              <a:t>?</a:t>
            </a:r>
            <a:endParaRPr lang="ru-RU" sz="5400" b="1" dirty="0">
              <a:solidFill>
                <a:schemeClr val="accent3">
                  <a:lumMod val="75000"/>
                </a:schemeClr>
              </a:solidFill>
              <a:ea typeface="Cambria" pitchFamily="18" charset="0"/>
            </a:endParaRPr>
          </a:p>
        </p:txBody>
      </p:sp>
      <p:sp>
        <p:nvSpPr>
          <p:cNvPr id="5" name="TextBox 4"/>
          <p:cNvSpPr txBox="1"/>
          <p:nvPr/>
        </p:nvSpPr>
        <p:spPr>
          <a:xfrm>
            <a:off x="7662141" y="3825838"/>
            <a:ext cx="2736304" cy="1736646"/>
          </a:xfrm>
          <a:prstGeom prst="round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a:solidFill>
                  <a:schemeClr val="accent3">
                    <a:lumMod val="75000"/>
                  </a:schemeClr>
                </a:solidFill>
              </a:rPr>
              <a:t>Я досліджую </a:t>
            </a:r>
            <a:r>
              <a:rPr lang="ru-RU" sz="2400" b="1" dirty="0" smtClean="0">
                <a:solidFill>
                  <a:schemeClr val="accent3">
                    <a:lumMod val="75000"/>
                  </a:schemeClr>
                </a:solidFill>
              </a:rPr>
              <a:t>світ</a:t>
            </a:r>
          </a:p>
          <a:p>
            <a:pPr algn="ctr"/>
            <a:r>
              <a:rPr lang="en-US" sz="2400" b="1" dirty="0" smtClean="0">
                <a:solidFill>
                  <a:schemeClr val="accent3">
                    <a:lumMod val="75000"/>
                  </a:schemeClr>
                </a:solidFill>
              </a:rPr>
              <a:t>3</a:t>
            </a:r>
            <a:r>
              <a:rPr lang="uk-UA" sz="2400" b="1" dirty="0" smtClean="0">
                <a:solidFill>
                  <a:schemeClr val="accent3">
                    <a:lumMod val="75000"/>
                  </a:schemeClr>
                </a:solidFill>
              </a:rPr>
              <a:t> клас</a:t>
            </a:r>
            <a:endParaRPr lang="en-US" sz="2400" b="1" dirty="0" smtClean="0">
              <a:solidFill>
                <a:schemeClr val="accent3">
                  <a:lumMod val="75000"/>
                </a:schemeClr>
              </a:solidFill>
            </a:endParaRPr>
          </a:p>
          <a:p>
            <a:pPr algn="ctr"/>
            <a:r>
              <a:rPr lang="uk-UA" sz="2400" b="1" i="1" dirty="0" smtClean="0">
                <a:solidFill>
                  <a:schemeClr val="accent3">
                    <a:lumMod val="75000"/>
                  </a:schemeClr>
                </a:solidFill>
              </a:rPr>
              <a:t>Рослини</a:t>
            </a:r>
            <a:endParaRPr lang="ru-RU" sz="2400" b="1" i="1" dirty="0" smtClean="0">
              <a:solidFill>
                <a:schemeClr val="accent3">
                  <a:lumMod val="75000"/>
                </a:schemeClr>
              </a:solidFill>
            </a:endParaRPr>
          </a:p>
          <a:p>
            <a:pPr algn="ctr"/>
            <a:r>
              <a:rPr lang="uk-UA" sz="2400" b="1" dirty="0" smtClean="0">
                <a:solidFill>
                  <a:schemeClr val="accent3">
                    <a:lumMod val="75000"/>
                  </a:schemeClr>
                </a:solidFill>
              </a:rPr>
              <a:t>Урок 57</a:t>
            </a:r>
            <a:endParaRPr lang="ru-RU" sz="2400" b="1" dirty="0">
              <a:solidFill>
                <a:schemeClr val="accent3">
                  <a:lumMod val="75000"/>
                </a:schemeClr>
              </a:solidFill>
            </a:endParaRPr>
          </a:p>
        </p:txBody>
      </p:sp>
      <p:pic>
        <p:nvPicPr>
          <p:cNvPr id="8" name="Picture 2" descr="D:\Изображения\Земля - наша планета\Природні угрупування\1_1059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083" y="3722170"/>
            <a:ext cx="2808756" cy="1956614"/>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80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050093" y="477467"/>
            <a:ext cx="10070586" cy="57606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pic>
        <p:nvPicPr>
          <p:cNvPr id="18" name="Picture 4" descr="Элодея: фото и виды, размножение и уход за растение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092" y="1981766"/>
            <a:ext cx="5035293" cy="37798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Egeria den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39" y="4487848"/>
            <a:ext cx="1592204" cy="15936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Наш аквариу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079" y="1981766"/>
            <a:ext cx="4700942" cy="37640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Акваріумне рослина кушир - невибагливий декор для початківці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6447" y="4725938"/>
            <a:ext cx="2007840" cy="1522911"/>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1686154" y="1197545"/>
            <a:ext cx="8492929" cy="678307"/>
          </a:xfrm>
          <a:prstGeom prst="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r>
              <a:rPr lang="ru-RU" sz="2800" b="1" dirty="0" err="1">
                <a:solidFill>
                  <a:schemeClr val="accent3">
                    <a:lumMod val="75000"/>
                  </a:schemeClr>
                </a:solidFill>
              </a:rPr>
              <a:t>Повністю</a:t>
            </a:r>
            <a:r>
              <a:rPr lang="ru-RU" sz="2800" b="1" dirty="0">
                <a:solidFill>
                  <a:schemeClr val="accent3">
                    <a:lumMod val="75000"/>
                  </a:schemeClr>
                </a:solidFill>
              </a:rPr>
              <a:t> </a:t>
            </a:r>
            <a:r>
              <a:rPr lang="ru-RU" sz="2800" b="1" dirty="0" err="1">
                <a:solidFill>
                  <a:schemeClr val="accent3">
                    <a:lumMod val="75000"/>
                  </a:schemeClr>
                </a:solidFill>
              </a:rPr>
              <a:t>занурені</a:t>
            </a:r>
            <a:r>
              <a:rPr lang="ru-RU" sz="2800" b="1" dirty="0">
                <a:solidFill>
                  <a:schemeClr val="accent3">
                    <a:lumMod val="75000"/>
                  </a:schemeClr>
                </a:solidFill>
              </a:rPr>
              <a:t> у воду </a:t>
            </a:r>
            <a:r>
              <a:rPr lang="ru-RU" sz="2800" b="1" dirty="0" err="1">
                <a:solidFill>
                  <a:srgbClr val="FF0000"/>
                </a:solidFill>
              </a:rPr>
              <a:t>водорості</a:t>
            </a:r>
            <a:r>
              <a:rPr lang="ru-RU" sz="2800" b="1" dirty="0">
                <a:solidFill>
                  <a:schemeClr val="accent3">
                    <a:lumMod val="75000"/>
                  </a:schemeClr>
                </a:solidFill>
              </a:rPr>
              <a:t> </a:t>
            </a:r>
            <a:r>
              <a:rPr lang="ru-RU" sz="2800" b="1" dirty="0" err="1">
                <a:solidFill>
                  <a:schemeClr val="accent3">
                    <a:lumMod val="75000"/>
                  </a:schemeClr>
                </a:solidFill>
              </a:rPr>
              <a:t>елодея</a:t>
            </a:r>
            <a:r>
              <a:rPr lang="ru-RU" sz="2800" b="1" dirty="0">
                <a:solidFill>
                  <a:schemeClr val="accent3">
                    <a:lumMod val="75000"/>
                  </a:schemeClr>
                </a:solidFill>
              </a:rPr>
              <a:t> і </a:t>
            </a:r>
            <a:r>
              <a:rPr lang="ru-RU" sz="2800" b="1" dirty="0" err="1">
                <a:solidFill>
                  <a:schemeClr val="accent3">
                    <a:lumMod val="75000"/>
                  </a:schemeClr>
                </a:solidFill>
              </a:rPr>
              <a:t>кушир</a:t>
            </a:r>
            <a:r>
              <a:rPr lang="ru-RU" sz="2800" b="1" dirty="0">
                <a:solidFill>
                  <a:schemeClr val="accent3">
                    <a:lumMod val="75000"/>
                  </a:schemeClr>
                </a:solidFill>
              </a:rPr>
              <a:t>.</a:t>
            </a:r>
          </a:p>
        </p:txBody>
      </p:sp>
      <p:sp>
        <p:nvSpPr>
          <p:cNvPr id="10" name="TextBox 9"/>
          <p:cNvSpPr txBox="1"/>
          <p:nvPr/>
        </p:nvSpPr>
        <p:spPr>
          <a:xfrm>
            <a:off x="4588666" y="1981767"/>
            <a:ext cx="1520971"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smtClean="0">
                <a:solidFill>
                  <a:schemeClr val="accent3">
                    <a:lumMod val="75000"/>
                  </a:schemeClr>
                </a:solidFill>
              </a:rPr>
              <a:t>Елодея</a:t>
            </a:r>
            <a:endParaRPr lang="ru-RU" sz="3200" b="1" dirty="0">
              <a:solidFill>
                <a:schemeClr val="accent3">
                  <a:lumMod val="75000"/>
                </a:schemeClr>
              </a:solidFill>
            </a:endParaRPr>
          </a:p>
        </p:txBody>
      </p:sp>
      <p:sp>
        <p:nvSpPr>
          <p:cNvPr id="15" name="TextBox 14"/>
          <p:cNvSpPr txBox="1"/>
          <p:nvPr/>
        </p:nvSpPr>
        <p:spPr>
          <a:xfrm>
            <a:off x="6532306" y="1981766"/>
            <a:ext cx="1700769"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smtClean="0">
                <a:solidFill>
                  <a:schemeClr val="accent3">
                    <a:lumMod val="75000"/>
                  </a:schemeClr>
                </a:solidFill>
              </a:rPr>
              <a:t>Кушир</a:t>
            </a:r>
            <a:endParaRPr lang="ru-RU" sz="3200" b="1" dirty="0">
              <a:solidFill>
                <a:schemeClr val="accent3">
                  <a:lumMod val="75000"/>
                </a:schemeClr>
              </a:solidFill>
            </a:endParaRPr>
          </a:p>
        </p:txBody>
      </p:sp>
    </p:spTree>
    <p:extLst>
      <p:ext uri="{BB962C8B-B14F-4D97-AF65-F5344CB8AC3E}">
        <p14:creationId xmlns:p14="http://schemas.microsoft.com/office/powerpoint/2010/main" val="1641768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Рогоз узколист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94" y="2170947"/>
            <a:ext cx="4291398" cy="3221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05620" y="2190503"/>
            <a:ext cx="1296144"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a:solidFill>
                  <a:schemeClr val="accent3">
                    <a:lumMod val="75000"/>
                  </a:schemeClr>
                </a:solidFill>
              </a:rPr>
              <a:t>рогіз</a:t>
            </a:r>
            <a:endParaRPr lang="ru-RU" sz="3200" b="1" dirty="0">
              <a:solidFill>
                <a:schemeClr val="accent3">
                  <a:lumMod val="75000"/>
                </a:schemeClr>
              </a:solidFill>
            </a:endParaRPr>
          </a:p>
        </p:txBody>
      </p:sp>
      <p:pic>
        <p:nvPicPr>
          <p:cNvPr id="7" name="Picture 2" descr="Комиш (Украина, Ровненская область) - автор фото Олександр Васильович"/>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55"/>
          <a:stretch/>
        </p:blipFill>
        <p:spPr bwMode="auto">
          <a:xfrm>
            <a:off x="4401619" y="3656484"/>
            <a:ext cx="4322498" cy="2867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59638" y="5518026"/>
            <a:ext cx="1741981"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a:solidFill>
                  <a:schemeClr val="accent3">
                    <a:lumMod val="75000"/>
                  </a:schemeClr>
                </a:solidFill>
              </a:rPr>
              <a:t>комиш</a:t>
            </a:r>
            <a:endParaRPr lang="ru-RU" sz="3200" b="1" dirty="0">
              <a:solidFill>
                <a:schemeClr val="accent3">
                  <a:lumMod val="75000"/>
                </a:schemeClr>
              </a:solidFill>
            </a:endParaRPr>
          </a:p>
        </p:txBody>
      </p:sp>
      <p:sp>
        <p:nvSpPr>
          <p:cNvPr id="9" name="Прямоугольник 8"/>
          <p:cNvSpPr/>
          <p:nvPr/>
        </p:nvSpPr>
        <p:spPr>
          <a:xfrm>
            <a:off x="1053414" y="1301783"/>
            <a:ext cx="10151185" cy="831867"/>
          </a:xfrm>
          <a:prstGeom prst="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r>
              <a:rPr lang="ru-RU" sz="2800" b="1" dirty="0" smtClean="0">
                <a:solidFill>
                  <a:srgbClr val="FF0000"/>
                </a:solidFill>
              </a:rPr>
              <a:t>На берегах </a:t>
            </a:r>
            <a:r>
              <a:rPr lang="ru-RU" sz="2800" b="1" dirty="0" err="1" smtClean="0">
                <a:solidFill>
                  <a:srgbClr val="FF0000"/>
                </a:solidFill>
              </a:rPr>
              <a:t>водойм</a:t>
            </a:r>
            <a:r>
              <a:rPr lang="ru-RU" sz="2800" b="1" dirty="0" smtClean="0">
                <a:solidFill>
                  <a:srgbClr val="FF0000"/>
                </a:solidFill>
              </a:rPr>
              <a:t> </a:t>
            </a:r>
            <a:r>
              <a:rPr lang="ru-RU" sz="2800" b="1" dirty="0" smtClean="0">
                <a:solidFill>
                  <a:schemeClr val="accent3">
                    <a:lumMod val="75000"/>
                  </a:schemeClr>
                </a:solidFill>
              </a:rPr>
              <a:t>і недалеко від берега </a:t>
            </a:r>
            <a:r>
              <a:rPr lang="ru-RU" sz="2800" b="1" dirty="0" err="1" smtClean="0">
                <a:solidFill>
                  <a:schemeClr val="accent3">
                    <a:lumMod val="75000"/>
                  </a:schemeClr>
                </a:solidFill>
              </a:rPr>
              <a:t>ростуть</a:t>
            </a:r>
            <a:r>
              <a:rPr lang="ru-RU" sz="2800" b="1" dirty="0" smtClean="0">
                <a:solidFill>
                  <a:schemeClr val="accent3">
                    <a:lumMod val="75000"/>
                  </a:schemeClr>
                </a:solidFill>
              </a:rPr>
              <a:t>  </a:t>
            </a:r>
            <a:r>
              <a:rPr lang="ru-RU" sz="2800" b="1" dirty="0" err="1" smtClean="0">
                <a:solidFill>
                  <a:schemeClr val="accent3">
                    <a:lumMod val="75000"/>
                  </a:schemeClr>
                </a:solidFill>
              </a:rPr>
              <a:t>невисокі</a:t>
            </a:r>
            <a:r>
              <a:rPr lang="ru-RU" sz="2800" b="1" dirty="0" smtClean="0">
                <a:solidFill>
                  <a:schemeClr val="accent3">
                    <a:lumMod val="75000"/>
                  </a:schemeClr>
                </a:solidFill>
              </a:rPr>
              <a:t> рослини: очерет</a:t>
            </a:r>
            <a:r>
              <a:rPr lang="ru-RU" sz="2800" b="1" dirty="0">
                <a:solidFill>
                  <a:schemeClr val="accent3">
                    <a:lumMod val="75000"/>
                  </a:schemeClr>
                </a:solidFill>
              </a:rPr>
              <a:t>, </a:t>
            </a:r>
            <a:r>
              <a:rPr lang="ru-RU" sz="2800" b="1" dirty="0" err="1">
                <a:solidFill>
                  <a:schemeClr val="accent3">
                    <a:lumMod val="75000"/>
                  </a:schemeClr>
                </a:solidFill>
              </a:rPr>
              <a:t>рогіз</a:t>
            </a:r>
            <a:r>
              <a:rPr lang="ru-RU" sz="2800" b="1" dirty="0">
                <a:solidFill>
                  <a:schemeClr val="accent3">
                    <a:lumMod val="75000"/>
                  </a:schemeClr>
                </a:solidFill>
              </a:rPr>
              <a:t>, </a:t>
            </a:r>
            <a:r>
              <a:rPr lang="ru-RU" sz="2800" b="1" dirty="0" err="1">
                <a:solidFill>
                  <a:schemeClr val="accent3">
                    <a:lumMod val="75000"/>
                  </a:schemeClr>
                </a:solidFill>
              </a:rPr>
              <a:t>комиш</a:t>
            </a:r>
            <a:r>
              <a:rPr lang="ru-RU" sz="2800" b="1" dirty="0">
                <a:solidFill>
                  <a:schemeClr val="accent3">
                    <a:lumMod val="75000"/>
                  </a:schemeClr>
                </a:solidFill>
              </a:rPr>
              <a:t>, </a:t>
            </a:r>
            <a:r>
              <a:rPr lang="ru-RU" sz="2800" b="1" dirty="0" err="1">
                <a:solidFill>
                  <a:schemeClr val="accent3">
                    <a:lumMod val="75000"/>
                  </a:schemeClr>
                </a:solidFill>
              </a:rPr>
              <a:t>стрілолист</a:t>
            </a:r>
            <a:r>
              <a:rPr lang="ru-RU" sz="2800" b="1" dirty="0">
                <a:solidFill>
                  <a:schemeClr val="accent3">
                    <a:lumMod val="75000"/>
                  </a:schemeClr>
                </a:solidFill>
              </a:rPr>
              <a:t>, осока.</a:t>
            </a:r>
          </a:p>
        </p:txBody>
      </p:sp>
      <p:pic>
        <p:nvPicPr>
          <p:cNvPr id="10" name="Picture 3" descr="D:\1731379464_w700_h500_ocheret-stavkovij-rogo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191" y="2170947"/>
            <a:ext cx="4016950" cy="2812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45891" y="2217694"/>
            <a:ext cx="1498493" cy="615696"/>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a:solidFill>
                  <a:schemeClr val="accent3">
                    <a:lumMod val="75000"/>
                  </a:schemeClr>
                </a:solidFill>
              </a:rPr>
              <a:t>очерет</a:t>
            </a:r>
            <a:endParaRPr lang="ru-RU" sz="3200" b="1" dirty="0">
              <a:solidFill>
                <a:schemeClr val="accent3">
                  <a:lumMod val="75000"/>
                </a:schemeClr>
              </a:solidFill>
            </a:endParaRPr>
          </a:p>
        </p:txBody>
      </p:sp>
      <p:sp>
        <p:nvSpPr>
          <p:cNvPr id="12" name="Прямоугольник 11"/>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spTree>
    <p:extLst>
      <p:ext uri="{BB962C8B-B14F-4D97-AF65-F5344CB8AC3E}">
        <p14:creationId xmlns:p14="http://schemas.microsoft.com/office/powerpoint/2010/main" val="3453594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Осока береговая - Садовый центр Песоч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15" y="2263320"/>
            <a:ext cx="5268758" cy="3862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2" name="Picture 2" descr="Назви й фото болотних рослин: аїр, ірис, манник, калюжниця, стрілолист та  інші | Plants, Garden, Her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14" y="1458362"/>
            <a:ext cx="5112569" cy="3567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8320" y="5157986"/>
            <a:ext cx="2158577"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smtClean="0">
                <a:solidFill>
                  <a:schemeClr val="accent3">
                    <a:lumMod val="75000"/>
                  </a:schemeClr>
                </a:solidFill>
              </a:rPr>
              <a:t>Стрілолист</a:t>
            </a:r>
            <a:endParaRPr lang="ru-RU" sz="3200" b="1" dirty="0">
              <a:solidFill>
                <a:schemeClr val="accent3">
                  <a:lumMod val="75000"/>
                </a:schemeClr>
              </a:solidFill>
            </a:endParaRPr>
          </a:p>
        </p:txBody>
      </p:sp>
      <p:sp>
        <p:nvSpPr>
          <p:cNvPr id="8" name="TextBox 7"/>
          <p:cNvSpPr txBox="1"/>
          <p:nvPr/>
        </p:nvSpPr>
        <p:spPr>
          <a:xfrm>
            <a:off x="8036247" y="1539163"/>
            <a:ext cx="1709756"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smtClean="0">
                <a:solidFill>
                  <a:schemeClr val="accent3">
                    <a:lumMod val="75000"/>
                  </a:schemeClr>
                </a:solidFill>
              </a:rPr>
              <a:t>Осока</a:t>
            </a:r>
            <a:endParaRPr lang="ru-RU" sz="3200" b="1" dirty="0">
              <a:solidFill>
                <a:schemeClr val="accent3">
                  <a:lumMod val="75000"/>
                </a:schemeClr>
              </a:solidFill>
            </a:endParaRPr>
          </a:p>
        </p:txBody>
      </p:sp>
      <p:sp>
        <p:nvSpPr>
          <p:cNvPr id="9" name="Прямоугольник 8"/>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spTree>
    <p:extLst>
      <p:ext uri="{BB962C8B-B14F-4D97-AF65-F5344CB8AC3E}">
        <p14:creationId xmlns:p14="http://schemas.microsoft.com/office/powerpoint/2010/main" val="3517961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53414" y="1341562"/>
            <a:ext cx="10070586" cy="1008112"/>
          </a:xfrm>
          <a:prstGeom prst="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r>
              <a:rPr lang="ru-RU" sz="2800" b="1" dirty="0">
                <a:solidFill>
                  <a:schemeClr val="accent3">
                    <a:lumMod val="75000"/>
                  </a:schemeClr>
                </a:solidFill>
              </a:rPr>
              <a:t>Глибше </a:t>
            </a:r>
            <a:r>
              <a:rPr lang="ru-RU" sz="2800" b="1" dirty="0" err="1">
                <a:solidFill>
                  <a:srgbClr val="FF0000"/>
                </a:solidFill>
              </a:rPr>
              <a:t>плавають</a:t>
            </a:r>
            <a:r>
              <a:rPr lang="ru-RU" sz="2800" b="1" dirty="0">
                <a:solidFill>
                  <a:srgbClr val="FF0000"/>
                </a:solidFill>
              </a:rPr>
              <a:t> на </a:t>
            </a:r>
            <a:r>
              <a:rPr lang="ru-RU" sz="2800" b="1" dirty="0" err="1">
                <a:solidFill>
                  <a:srgbClr val="FF0000"/>
                </a:solidFill>
              </a:rPr>
              <a:t>воді</a:t>
            </a:r>
            <a:r>
              <a:rPr lang="ru-RU" sz="2800" b="1" dirty="0">
                <a:solidFill>
                  <a:srgbClr val="FF0000"/>
                </a:solidFill>
              </a:rPr>
              <a:t> </a:t>
            </a:r>
            <a:r>
              <a:rPr lang="ru-RU" sz="2800" b="1" dirty="0">
                <a:solidFill>
                  <a:schemeClr val="accent3">
                    <a:lumMod val="75000"/>
                  </a:schemeClr>
                </a:solidFill>
              </a:rPr>
              <a:t>листки і квіти </a:t>
            </a:r>
            <a:r>
              <a:rPr lang="ru-RU" sz="2800" b="1" dirty="0" err="1">
                <a:solidFill>
                  <a:schemeClr val="accent3">
                    <a:lumMod val="75000"/>
                  </a:schemeClr>
                </a:solidFill>
              </a:rPr>
              <a:t>латаття</a:t>
            </a:r>
            <a:r>
              <a:rPr lang="ru-RU" sz="2800" b="1" dirty="0">
                <a:solidFill>
                  <a:schemeClr val="accent3">
                    <a:lumMod val="75000"/>
                  </a:schemeClr>
                </a:solidFill>
              </a:rPr>
              <a:t> </a:t>
            </a:r>
            <a:r>
              <a:rPr lang="ru-RU" sz="2800" b="1" dirty="0" err="1">
                <a:solidFill>
                  <a:schemeClr val="accent3">
                    <a:lumMod val="75000"/>
                  </a:schemeClr>
                </a:solidFill>
              </a:rPr>
              <a:t>білого</a:t>
            </a:r>
            <a:r>
              <a:rPr lang="ru-RU" sz="2800" b="1" dirty="0">
                <a:solidFill>
                  <a:schemeClr val="accent3">
                    <a:lumMod val="75000"/>
                  </a:schemeClr>
                </a:solidFill>
              </a:rPr>
              <a:t> та </a:t>
            </a:r>
            <a:r>
              <a:rPr lang="ru-RU" sz="2800" b="1" dirty="0" err="1">
                <a:solidFill>
                  <a:schemeClr val="accent3">
                    <a:lumMod val="75000"/>
                  </a:schemeClr>
                </a:solidFill>
              </a:rPr>
              <a:t>глечиків</a:t>
            </a:r>
            <a:r>
              <a:rPr lang="ru-RU" sz="2800" b="1" dirty="0">
                <a:solidFill>
                  <a:schemeClr val="accent3">
                    <a:lumMod val="75000"/>
                  </a:schemeClr>
                </a:solidFill>
              </a:rPr>
              <a:t> </a:t>
            </a:r>
            <a:r>
              <a:rPr lang="ru-RU" sz="2800" b="1" dirty="0" err="1">
                <a:solidFill>
                  <a:schemeClr val="accent3">
                    <a:lumMod val="75000"/>
                  </a:schemeClr>
                </a:solidFill>
              </a:rPr>
              <a:t>жовтих</a:t>
            </a:r>
            <a:r>
              <a:rPr lang="ru-RU" sz="2800" b="1" dirty="0">
                <a:solidFill>
                  <a:schemeClr val="accent3">
                    <a:lumMod val="75000"/>
                  </a:schemeClr>
                </a:solidFill>
              </a:rPr>
              <a:t>. </a:t>
            </a:r>
            <a:r>
              <a:rPr lang="ru-RU" sz="2800" b="1" dirty="0" err="1" smtClean="0">
                <a:solidFill>
                  <a:schemeClr val="accent3">
                    <a:lumMod val="75000"/>
                  </a:schemeClr>
                </a:solidFill>
              </a:rPr>
              <a:t>Коріння</a:t>
            </a:r>
            <a:r>
              <a:rPr lang="ru-RU" sz="2800" b="1" dirty="0" smtClean="0">
                <a:solidFill>
                  <a:schemeClr val="accent3">
                    <a:lumMod val="75000"/>
                  </a:schemeClr>
                </a:solidFill>
              </a:rPr>
              <a:t> </a:t>
            </a:r>
            <a:r>
              <a:rPr lang="ru-RU" sz="2800" b="1" dirty="0" err="1">
                <a:solidFill>
                  <a:schemeClr val="accent3">
                    <a:lumMod val="75000"/>
                  </a:schemeClr>
                </a:solidFill>
              </a:rPr>
              <a:t>цих</a:t>
            </a:r>
            <a:r>
              <a:rPr lang="ru-RU" sz="2800" b="1" dirty="0">
                <a:solidFill>
                  <a:schemeClr val="accent3">
                    <a:lumMod val="75000"/>
                  </a:schemeClr>
                </a:solidFill>
              </a:rPr>
              <a:t> рослин </a:t>
            </a:r>
            <a:r>
              <a:rPr lang="ru-RU" sz="2800" b="1" dirty="0" err="1">
                <a:solidFill>
                  <a:schemeClr val="accent3">
                    <a:lumMod val="75000"/>
                  </a:schemeClr>
                </a:solidFill>
              </a:rPr>
              <a:t>закріплюється</a:t>
            </a:r>
            <a:r>
              <a:rPr lang="ru-RU" sz="2800" b="1" dirty="0">
                <a:solidFill>
                  <a:schemeClr val="accent3">
                    <a:lumMod val="75000"/>
                  </a:schemeClr>
                </a:solidFill>
              </a:rPr>
              <a:t> на дні.</a:t>
            </a:r>
          </a:p>
        </p:txBody>
      </p:sp>
      <p:pic>
        <p:nvPicPr>
          <p:cNvPr id="5124" name="Picture 4" descr="Латаття сніжно-біле — Вікіпеді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57" y="2423986"/>
            <a:ext cx="4095344" cy="2737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7962" y="5552974"/>
            <a:ext cx="2570783" cy="615505"/>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a:solidFill>
                  <a:schemeClr val="accent3">
                    <a:lumMod val="75000"/>
                  </a:schemeClr>
                </a:solidFill>
              </a:rPr>
              <a:t>латаття біле</a:t>
            </a:r>
            <a:endParaRPr lang="ru-RU" sz="3200" b="1" dirty="0">
              <a:solidFill>
                <a:schemeClr val="accent3">
                  <a:lumMod val="75000"/>
                </a:schemeClr>
              </a:solidFill>
            </a:endParaRPr>
          </a:p>
        </p:txBody>
      </p:sp>
      <p:pic>
        <p:nvPicPr>
          <p:cNvPr id="7" name="Picture 2" descr="Жовті глечики — русальні кві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192" y="2450333"/>
            <a:ext cx="3528392" cy="2857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Снігуриця on Twitter: &quot;Глечики жовті,латаття жовте або кубишка жовта(Nuphar  lutea, нар. жовта маківка,бабка,збанок,водяна царівна,інші)-ще одна водна  краса України… https://t.co/1j3gOTJEs4&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66"/>
          <a:stretch/>
        </p:blipFill>
        <p:spPr bwMode="auto">
          <a:xfrm>
            <a:off x="9548415" y="2372707"/>
            <a:ext cx="1726832" cy="1669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Глечики жовті 🌱 - купити кореневища та саджанці в горшках в Україні (Київ)  недорого| FLORIUM.U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2972" y="4149874"/>
            <a:ext cx="1990992" cy="1992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15967" y="5325805"/>
            <a:ext cx="2899958" cy="615696"/>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a:solidFill>
                  <a:schemeClr val="accent3">
                    <a:lumMod val="75000"/>
                  </a:schemeClr>
                </a:solidFill>
              </a:rPr>
              <a:t>глечик жовтий</a:t>
            </a:r>
            <a:endParaRPr lang="ru-RU" sz="3200" b="1" dirty="0">
              <a:solidFill>
                <a:schemeClr val="accent3">
                  <a:lumMod val="75000"/>
                </a:schemeClr>
              </a:solidFill>
            </a:endParaRPr>
          </a:p>
        </p:txBody>
      </p:sp>
      <p:sp>
        <p:nvSpPr>
          <p:cNvPr id="12" name="Прямоугольник 11"/>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spTree>
    <p:extLst>
      <p:ext uri="{BB962C8B-B14F-4D97-AF65-F5344CB8AC3E}">
        <p14:creationId xmlns:p14="http://schemas.microsoft.com/office/powerpoint/2010/main" val="3556536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65819" y="1413569"/>
            <a:ext cx="5757842" cy="1344461"/>
          </a:xfrm>
          <a:prstGeom prst="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defRPr/>
            </a:pPr>
            <a:r>
              <a:rPr lang="ru-RU" sz="2800" b="1" dirty="0">
                <a:solidFill>
                  <a:srgbClr val="FF0000"/>
                </a:solidFill>
              </a:rPr>
              <a:t>На </a:t>
            </a:r>
            <a:r>
              <a:rPr lang="ru-RU" sz="2800" b="1" dirty="0" err="1">
                <a:solidFill>
                  <a:srgbClr val="FF0000"/>
                </a:solidFill>
              </a:rPr>
              <a:t>поверхні</a:t>
            </a:r>
            <a:r>
              <a:rPr lang="ru-RU" sz="2800" b="1" dirty="0">
                <a:solidFill>
                  <a:srgbClr val="FF0000"/>
                </a:solidFill>
              </a:rPr>
              <a:t> </a:t>
            </a:r>
            <a:r>
              <a:rPr lang="ru-RU" sz="2800" b="1" dirty="0" err="1">
                <a:solidFill>
                  <a:srgbClr val="FF0000"/>
                </a:solidFill>
              </a:rPr>
              <a:t>водойм</a:t>
            </a:r>
            <a:r>
              <a:rPr lang="ru-RU" sz="2800" b="1" dirty="0">
                <a:solidFill>
                  <a:srgbClr val="FF0000"/>
                </a:solidFill>
              </a:rPr>
              <a:t> </a:t>
            </a:r>
            <a:r>
              <a:rPr lang="ru-RU" sz="2800" b="1" dirty="0" err="1">
                <a:solidFill>
                  <a:schemeClr val="accent3">
                    <a:lumMod val="75000"/>
                  </a:schemeClr>
                </a:solidFill>
              </a:rPr>
              <a:t>плаває</a:t>
            </a:r>
            <a:r>
              <a:rPr lang="ru-RU" sz="2800" b="1" dirty="0">
                <a:solidFill>
                  <a:schemeClr val="accent3">
                    <a:lumMod val="75000"/>
                  </a:schemeClr>
                </a:solidFill>
              </a:rPr>
              <a:t> ряска, схожа на маленький </a:t>
            </a:r>
            <a:r>
              <a:rPr lang="ru-RU" sz="2800" b="1" dirty="0" err="1">
                <a:solidFill>
                  <a:schemeClr val="accent3">
                    <a:lumMod val="75000"/>
                  </a:schemeClr>
                </a:solidFill>
              </a:rPr>
              <a:t>кружечок</a:t>
            </a:r>
            <a:r>
              <a:rPr lang="ru-RU" sz="2800" b="1" dirty="0">
                <a:solidFill>
                  <a:schemeClr val="accent3">
                    <a:lumMod val="75000"/>
                  </a:schemeClr>
                </a:solidFill>
              </a:rPr>
              <a:t>, </a:t>
            </a:r>
            <a:r>
              <a:rPr lang="ru-RU" sz="2800" b="1" dirty="0" err="1">
                <a:solidFill>
                  <a:schemeClr val="accent3">
                    <a:lumMod val="75000"/>
                  </a:schemeClr>
                </a:solidFill>
              </a:rPr>
              <a:t>від</a:t>
            </a:r>
            <a:r>
              <a:rPr lang="ru-RU" sz="2800" b="1" dirty="0">
                <a:solidFill>
                  <a:schemeClr val="accent3">
                    <a:lumMod val="75000"/>
                  </a:schemeClr>
                </a:solidFill>
              </a:rPr>
              <a:t> </a:t>
            </a:r>
            <a:r>
              <a:rPr lang="ru-RU" sz="2800" b="1" dirty="0" err="1">
                <a:solidFill>
                  <a:schemeClr val="accent3">
                    <a:lumMod val="75000"/>
                  </a:schemeClr>
                </a:solidFill>
              </a:rPr>
              <a:t>якого</a:t>
            </a:r>
            <a:r>
              <a:rPr lang="ru-RU" sz="2800" b="1" dirty="0">
                <a:solidFill>
                  <a:schemeClr val="accent3">
                    <a:lumMod val="75000"/>
                  </a:schemeClr>
                </a:solidFill>
              </a:rPr>
              <a:t> </a:t>
            </a:r>
            <a:r>
              <a:rPr lang="ru-RU" sz="2800" b="1" dirty="0" err="1">
                <a:solidFill>
                  <a:schemeClr val="accent3">
                    <a:lumMod val="75000"/>
                  </a:schemeClr>
                </a:solidFill>
              </a:rPr>
              <a:t>відходить</a:t>
            </a:r>
            <a:r>
              <a:rPr lang="ru-RU" sz="2800" b="1" dirty="0">
                <a:solidFill>
                  <a:schemeClr val="accent3">
                    <a:lumMod val="75000"/>
                  </a:schemeClr>
                </a:solidFill>
              </a:rPr>
              <a:t> </a:t>
            </a:r>
            <a:r>
              <a:rPr lang="ru-RU" sz="2800" b="1" dirty="0" err="1">
                <a:solidFill>
                  <a:schemeClr val="accent3">
                    <a:lumMod val="75000"/>
                  </a:schemeClr>
                </a:solidFill>
              </a:rPr>
              <a:t>корінець</a:t>
            </a:r>
            <a:r>
              <a:rPr lang="ru-RU" sz="2800" b="1" dirty="0">
                <a:solidFill>
                  <a:schemeClr val="accent3">
                    <a:lumMod val="75000"/>
                  </a:schemeClr>
                </a:solidFill>
              </a:rPr>
              <a:t>.</a:t>
            </a:r>
            <a:endParaRPr lang="uk-UA" sz="2800" b="1" dirty="0">
              <a:solidFill>
                <a:schemeClr val="accent3">
                  <a:lumMod val="75000"/>
                </a:schemeClr>
              </a:solidFill>
            </a:endParaRPr>
          </a:p>
        </p:txBody>
      </p:sp>
      <p:sp>
        <p:nvSpPr>
          <p:cNvPr id="4" name="AutoShape 2" descr="Ряска станет новой крупной вертикальной сельскохозяйственной культурой? —  AgroXXI"/>
          <p:cNvSpPr>
            <a:spLocks noChangeAspect="1" noChangeArrowheads="1"/>
          </p:cNvSpPr>
          <p:nvPr/>
        </p:nvSpPr>
        <p:spPr bwMode="auto">
          <a:xfrm>
            <a:off x="207299" y="-192661"/>
            <a:ext cx="406135" cy="406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71" tIns="60936" rIns="121871" bIns="60936" numCol="1" anchor="t" anchorCtr="0" compatLnSpc="1">
            <a:prstTxWarp prst="textNoShape">
              <a:avLst/>
            </a:prstTxWarp>
          </a:bodyPr>
          <a:lstStyle/>
          <a:p>
            <a:endParaRPr lang="ru-RU"/>
          </a:p>
        </p:txBody>
      </p:sp>
      <p:pic>
        <p:nvPicPr>
          <p:cNvPr id="30723" name="Picture 3" descr="D:\article862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19" y="2863888"/>
            <a:ext cx="5757841" cy="3289672"/>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D:\59ba33f24749e_6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709" y="1579361"/>
            <a:ext cx="3872036" cy="2902623"/>
          </a:xfrm>
          <a:prstGeom prst="rect">
            <a:avLst/>
          </a:prstGeom>
          <a:extLst/>
        </p:spPr>
        <p:style>
          <a:lnRef idx="2">
            <a:schemeClr val="accent3"/>
          </a:lnRef>
          <a:fillRef idx="1">
            <a:schemeClr val="lt1"/>
          </a:fillRef>
          <a:effectRef idx="0">
            <a:schemeClr val="accent3"/>
          </a:effectRef>
          <a:fontRef idx="minor">
            <a:schemeClr val="dk1"/>
          </a:fontRef>
        </p:style>
      </p:pic>
      <p:sp>
        <p:nvSpPr>
          <p:cNvPr id="10" name="TextBox 9"/>
          <p:cNvSpPr txBox="1"/>
          <p:nvPr/>
        </p:nvSpPr>
        <p:spPr>
          <a:xfrm>
            <a:off x="7460183" y="4508724"/>
            <a:ext cx="1449979" cy="615696"/>
          </a:xfrm>
          <a:prstGeom prst="rect">
            <a:avLst/>
          </a:prstGeom>
        </p:spPr>
        <p:style>
          <a:lnRef idx="2">
            <a:schemeClr val="accent3"/>
          </a:lnRef>
          <a:fillRef idx="1">
            <a:schemeClr val="lt1"/>
          </a:fillRef>
          <a:effectRef idx="0">
            <a:schemeClr val="accent3"/>
          </a:effectRef>
          <a:fontRef idx="minor">
            <a:schemeClr val="dk1"/>
          </a:fontRef>
        </p:style>
        <p:txBody>
          <a:bodyPr wrap="square" lIns="121871" tIns="60936" rIns="121871" bIns="60936" rtlCol="0">
            <a:spAutoFit/>
          </a:bodyPr>
          <a:lstStyle/>
          <a:p>
            <a:pPr algn="ctr"/>
            <a:r>
              <a:rPr lang="uk-UA" sz="3200" b="1" dirty="0" smtClean="0">
                <a:solidFill>
                  <a:schemeClr val="accent3">
                    <a:lumMod val="75000"/>
                  </a:schemeClr>
                </a:solidFill>
              </a:rPr>
              <a:t>Ряска</a:t>
            </a:r>
            <a:endParaRPr lang="ru-RU" sz="3200" b="1" dirty="0">
              <a:solidFill>
                <a:schemeClr val="accent3">
                  <a:lumMod val="75000"/>
                </a:schemeClr>
              </a:solidFill>
            </a:endParaRPr>
          </a:p>
        </p:txBody>
      </p:sp>
      <p:sp>
        <p:nvSpPr>
          <p:cNvPr id="8" name="Прямоугольник 7"/>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spTree>
    <p:extLst>
      <p:ext uri="{BB962C8B-B14F-4D97-AF65-F5344CB8AC3E}">
        <p14:creationId xmlns:p14="http://schemas.microsoft.com/office/powerpoint/2010/main" val="1453112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37739" y="477466"/>
            <a:ext cx="10827388" cy="839604"/>
          </a:xfrm>
          <a:prstGeom prst="rect">
            <a:avLst/>
          </a:prstGeom>
          <a:ln/>
        </p:spPr>
        <p:style>
          <a:lnRef idx="3">
            <a:schemeClr val="lt1"/>
          </a:lnRef>
          <a:fillRef idx="1">
            <a:schemeClr val="accent3"/>
          </a:fillRef>
          <a:effectRef idx="1">
            <a:schemeClr val="accent3"/>
          </a:effectRef>
          <a:fontRef idx="minor">
            <a:schemeClr val="lt1"/>
          </a:fontRef>
        </p:style>
        <p:txBody>
          <a:bodyPr lIns="121871" tIns="60936" rIns="121871" bIns="60936" anchor="ctr"/>
          <a:lstStyle/>
          <a:p>
            <a:pPr algn="ctr">
              <a:defRPr/>
            </a:pPr>
            <a:r>
              <a:rPr lang="ru-RU" sz="4000" b="1" dirty="0">
                <a:solidFill>
                  <a:schemeClr val="bg1"/>
                </a:solidFill>
              </a:rPr>
              <a:t>Люди </a:t>
            </a:r>
            <a:r>
              <a:rPr lang="ru-RU" sz="4000" b="1" dirty="0" err="1">
                <a:solidFill>
                  <a:schemeClr val="bg1"/>
                </a:solidFill>
              </a:rPr>
              <a:t>використовують</a:t>
            </a:r>
            <a:r>
              <a:rPr lang="ru-RU" sz="4000" b="1" dirty="0">
                <a:solidFill>
                  <a:schemeClr val="bg1"/>
                </a:solidFill>
              </a:rPr>
              <a:t> </a:t>
            </a:r>
            <a:r>
              <a:rPr lang="ru-RU" sz="4000" b="1" dirty="0" err="1">
                <a:solidFill>
                  <a:schemeClr val="bg1"/>
                </a:solidFill>
              </a:rPr>
              <a:t>прісні</a:t>
            </a:r>
            <a:r>
              <a:rPr lang="ru-RU" sz="4000" b="1" dirty="0">
                <a:solidFill>
                  <a:schemeClr val="bg1"/>
                </a:solidFill>
              </a:rPr>
              <a:t> </a:t>
            </a:r>
            <a:r>
              <a:rPr lang="ru-RU" sz="4000" b="1" dirty="0" err="1">
                <a:solidFill>
                  <a:schemeClr val="bg1"/>
                </a:solidFill>
              </a:rPr>
              <a:t>водойми</a:t>
            </a:r>
            <a:r>
              <a:rPr lang="ru-RU" sz="4000" b="1" dirty="0">
                <a:solidFill>
                  <a:schemeClr val="bg1"/>
                </a:solidFill>
              </a:rPr>
              <a:t>:</a:t>
            </a:r>
            <a:endParaRPr lang="uk-UA" sz="4000" b="1" dirty="0">
              <a:solidFill>
                <a:schemeClr val="bg1"/>
              </a:solidFill>
            </a:endParaRPr>
          </a:p>
        </p:txBody>
      </p:sp>
      <p:cxnSp>
        <p:nvCxnSpPr>
          <p:cNvPr id="6" name="Прямая соединительная линия 5"/>
          <p:cNvCxnSpPr/>
          <p:nvPr/>
        </p:nvCxnSpPr>
        <p:spPr>
          <a:xfrm>
            <a:off x="814882" y="1701602"/>
            <a:ext cx="0" cy="4120759"/>
          </a:xfrm>
          <a:prstGeom prst="line">
            <a:avLst/>
          </a:prstGeom>
          <a:ln w="76200">
            <a:solidFill>
              <a:schemeClr val="accent3">
                <a:lumMod val="50000"/>
                <a:alpha val="5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345225" y="1557586"/>
            <a:ext cx="8200946" cy="608178"/>
          </a:xfrm>
          <a:prstGeom prst="rect">
            <a:avLst/>
          </a:prstGeom>
          <a:ln/>
        </p:spPr>
        <p:style>
          <a:lnRef idx="3">
            <a:schemeClr val="lt1"/>
          </a:lnRef>
          <a:fillRef idx="1">
            <a:schemeClr val="accent6"/>
          </a:fillRef>
          <a:effectRef idx="1">
            <a:schemeClr val="accent6"/>
          </a:effectRef>
          <a:fontRef idx="minor">
            <a:schemeClr val="lt1"/>
          </a:fontRef>
        </p:style>
        <p:txBody>
          <a:bodyPr lIns="121871" tIns="60936" rIns="121871" bIns="60936" anchor="ctr"/>
          <a:lstStyle/>
          <a:p>
            <a:pPr>
              <a:defRPr/>
            </a:pPr>
            <a:r>
              <a:rPr lang="ru-RU" sz="3600" b="1" dirty="0">
                <a:solidFill>
                  <a:schemeClr val="bg1"/>
                </a:solidFill>
              </a:rPr>
              <a:t>як </a:t>
            </a:r>
            <a:r>
              <a:rPr lang="ru-RU" sz="3600" b="1" dirty="0" err="1">
                <a:solidFill>
                  <a:schemeClr val="bg1"/>
                </a:solidFill>
              </a:rPr>
              <a:t>джерело</a:t>
            </a:r>
            <a:r>
              <a:rPr lang="ru-RU" sz="3600" b="1" dirty="0">
                <a:solidFill>
                  <a:schemeClr val="bg1"/>
                </a:solidFill>
              </a:rPr>
              <a:t> </a:t>
            </a:r>
            <a:r>
              <a:rPr lang="ru-RU" sz="3600" b="1" dirty="0" err="1">
                <a:solidFill>
                  <a:schemeClr val="bg1"/>
                </a:solidFill>
              </a:rPr>
              <a:t>питної</a:t>
            </a:r>
            <a:r>
              <a:rPr lang="ru-RU" sz="3600" b="1" dirty="0">
                <a:solidFill>
                  <a:schemeClr val="bg1"/>
                </a:solidFill>
              </a:rPr>
              <a:t> води</a:t>
            </a:r>
            <a:endParaRPr lang="uk-UA" sz="3600" b="1" dirty="0">
              <a:solidFill>
                <a:schemeClr val="bg1"/>
              </a:solidFill>
            </a:endParaRPr>
          </a:p>
        </p:txBody>
      </p:sp>
      <p:sp>
        <p:nvSpPr>
          <p:cNvPr id="10" name="Прямоугольник 9"/>
          <p:cNvSpPr/>
          <p:nvPr/>
        </p:nvSpPr>
        <p:spPr>
          <a:xfrm>
            <a:off x="1345220" y="2277666"/>
            <a:ext cx="8200947" cy="662516"/>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lIns="121871" tIns="60936" rIns="121871" bIns="60936" anchor="ctr"/>
          <a:lstStyle/>
          <a:p>
            <a:pPr>
              <a:defRPr/>
            </a:pPr>
            <a:r>
              <a:rPr lang="ru-RU" sz="3600" b="1" dirty="0">
                <a:solidFill>
                  <a:schemeClr val="bg1"/>
                </a:solidFill>
              </a:rPr>
              <a:t>у </a:t>
            </a:r>
            <a:r>
              <a:rPr lang="ru-RU" sz="3600" b="1" dirty="0" err="1">
                <a:solidFill>
                  <a:schemeClr val="bg1"/>
                </a:solidFill>
              </a:rPr>
              <a:t>домашньому</a:t>
            </a:r>
            <a:r>
              <a:rPr lang="ru-RU" sz="3600" b="1" dirty="0">
                <a:solidFill>
                  <a:schemeClr val="bg1"/>
                </a:solidFill>
              </a:rPr>
              <a:t> </a:t>
            </a:r>
            <a:r>
              <a:rPr lang="ru-RU" sz="3600" b="1" dirty="0" err="1">
                <a:solidFill>
                  <a:schemeClr val="bg1"/>
                </a:solidFill>
              </a:rPr>
              <a:t>господарстві</a:t>
            </a:r>
            <a:endParaRPr lang="uk-UA" sz="3600" b="1" dirty="0">
              <a:solidFill>
                <a:schemeClr val="bg1"/>
              </a:solidFill>
            </a:endParaRPr>
          </a:p>
        </p:txBody>
      </p:sp>
      <p:sp>
        <p:nvSpPr>
          <p:cNvPr id="11" name="Прямоугольник 10"/>
          <p:cNvSpPr/>
          <p:nvPr/>
        </p:nvSpPr>
        <p:spPr>
          <a:xfrm>
            <a:off x="1345222" y="3054919"/>
            <a:ext cx="8200946" cy="623080"/>
          </a:xfrm>
          <a:prstGeom prst="rect">
            <a:avLst/>
          </a:prstGeom>
          <a:solidFill>
            <a:srgbClr val="00B050"/>
          </a:solidFill>
          <a:ln/>
        </p:spPr>
        <p:style>
          <a:lnRef idx="3">
            <a:schemeClr val="lt1"/>
          </a:lnRef>
          <a:fillRef idx="1">
            <a:schemeClr val="accent3"/>
          </a:fillRef>
          <a:effectRef idx="1">
            <a:schemeClr val="accent3"/>
          </a:effectRef>
          <a:fontRef idx="minor">
            <a:schemeClr val="lt1"/>
          </a:fontRef>
        </p:style>
        <p:txBody>
          <a:bodyPr lIns="121871" tIns="60936" rIns="121871" bIns="60936" anchor="ctr"/>
          <a:lstStyle/>
          <a:p>
            <a:pPr>
              <a:defRPr/>
            </a:pPr>
            <a:r>
              <a:rPr lang="ru-RU" sz="3600" b="1" dirty="0">
                <a:solidFill>
                  <a:schemeClr val="bg1"/>
                </a:solidFill>
              </a:rPr>
              <a:t>на </a:t>
            </a:r>
            <a:r>
              <a:rPr lang="ru-RU" sz="3600" b="1" dirty="0" err="1">
                <a:solidFill>
                  <a:schemeClr val="bg1"/>
                </a:solidFill>
              </a:rPr>
              <a:t>промислових</a:t>
            </a:r>
            <a:r>
              <a:rPr lang="ru-RU" sz="3600" b="1" dirty="0">
                <a:solidFill>
                  <a:schemeClr val="bg1"/>
                </a:solidFill>
              </a:rPr>
              <a:t> </a:t>
            </a:r>
            <a:r>
              <a:rPr lang="ru-RU" sz="3600" b="1" dirty="0" err="1">
                <a:solidFill>
                  <a:schemeClr val="bg1"/>
                </a:solidFill>
              </a:rPr>
              <a:t>підприємствах</a:t>
            </a:r>
            <a:endParaRPr lang="uk-UA" sz="3600" b="1" dirty="0">
              <a:solidFill>
                <a:schemeClr val="bg1"/>
              </a:solidFill>
            </a:endParaRPr>
          </a:p>
        </p:txBody>
      </p:sp>
      <p:sp>
        <p:nvSpPr>
          <p:cNvPr id="12" name="Прямоугольник 11"/>
          <p:cNvSpPr/>
          <p:nvPr/>
        </p:nvSpPr>
        <p:spPr>
          <a:xfrm>
            <a:off x="1345221" y="3789834"/>
            <a:ext cx="8200948" cy="629328"/>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ru-RU" sz="3600" b="1" dirty="0">
                <a:solidFill>
                  <a:schemeClr val="bg1"/>
                </a:solidFill>
              </a:rPr>
              <a:t>у </a:t>
            </a:r>
            <a:r>
              <a:rPr lang="ru-RU" sz="3600" b="1" dirty="0" err="1">
                <a:solidFill>
                  <a:schemeClr val="bg1"/>
                </a:solidFill>
              </a:rPr>
              <a:t>сільському</a:t>
            </a:r>
            <a:r>
              <a:rPr lang="ru-RU" sz="3600" b="1" dirty="0">
                <a:solidFill>
                  <a:schemeClr val="bg1"/>
                </a:solidFill>
              </a:rPr>
              <a:t> </a:t>
            </a:r>
            <a:r>
              <a:rPr lang="ru-RU" sz="3600" b="1" dirty="0" err="1">
                <a:solidFill>
                  <a:schemeClr val="bg1"/>
                </a:solidFill>
              </a:rPr>
              <a:t>господарстві</a:t>
            </a:r>
            <a:endParaRPr lang="uk-UA" sz="3600" b="1" dirty="0">
              <a:solidFill>
                <a:schemeClr val="bg1"/>
              </a:solidFill>
            </a:endParaRPr>
          </a:p>
        </p:txBody>
      </p:sp>
      <p:sp>
        <p:nvSpPr>
          <p:cNvPr id="13" name="Прямоугольник 12"/>
          <p:cNvSpPr/>
          <p:nvPr/>
        </p:nvSpPr>
        <p:spPr>
          <a:xfrm>
            <a:off x="1320700" y="4581922"/>
            <a:ext cx="8225468" cy="606654"/>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ru-RU" sz="3600" b="1" dirty="0" err="1">
                <a:solidFill>
                  <a:schemeClr val="bg1"/>
                </a:solidFill>
              </a:rPr>
              <a:t>ловлять</a:t>
            </a:r>
            <a:r>
              <a:rPr lang="ru-RU" sz="3600" b="1" dirty="0">
                <a:solidFill>
                  <a:schemeClr val="bg1"/>
                </a:solidFill>
              </a:rPr>
              <a:t> </a:t>
            </a:r>
            <a:r>
              <a:rPr lang="ru-RU" sz="3600" b="1" dirty="0" err="1">
                <a:solidFill>
                  <a:schemeClr val="bg1"/>
                </a:solidFill>
              </a:rPr>
              <a:t>рибу</a:t>
            </a:r>
            <a:endParaRPr lang="uk-UA" sz="3600" b="1" dirty="0">
              <a:solidFill>
                <a:schemeClr val="bg1"/>
              </a:solidFill>
            </a:endParaRPr>
          </a:p>
        </p:txBody>
      </p:sp>
      <p:sp>
        <p:nvSpPr>
          <p:cNvPr id="14" name="Прямоугольник 13"/>
          <p:cNvSpPr/>
          <p:nvPr/>
        </p:nvSpPr>
        <p:spPr>
          <a:xfrm>
            <a:off x="1320699" y="5350452"/>
            <a:ext cx="8225468" cy="736000"/>
          </a:xfrm>
          <a:prstGeom prst="rect">
            <a:avLst/>
          </a:prstGeom>
          <a:solidFill>
            <a:schemeClr val="accent6">
              <a:lumMod val="50000"/>
            </a:schemeClr>
          </a:solidFill>
          <a:ln/>
        </p:spPr>
        <p:style>
          <a:lnRef idx="3">
            <a:schemeClr val="lt1"/>
          </a:lnRef>
          <a:fillRef idx="1">
            <a:schemeClr val="accent5"/>
          </a:fillRef>
          <a:effectRef idx="1">
            <a:schemeClr val="accent5"/>
          </a:effectRef>
          <a:fontRef idx="minor">
            <a:schemeClr val="lt1"/>
          </a:fontRef>
        </p:style>
        <p:txBody>
          <a:bodyPr lIns="121871" tIns="60936" rIns="121871" bIns="60936" anchor="ctr"/>
          <a:lstStyle/>
          <a:p>
            <a:pPr>
              <a:defRPr/>
            </a:pPr>
            <a:r>
              <a:rPr lang="ru-RU" sz="3600" b="1" dirty="0" err="1">
                <a:solidFill>
                  <a:schemeClr val="bg1"/>
                </a:solidFill>
              </a:rPr>
              <a:t>полюють</a:t>
            </a:r>
            <a:r>
              <a:rPr lang="ru-RU" sz="3600" b="1" dirty="0">
                <a:solidFill>
                  <a:schemeClr val="bg1"/>
                </a:solidFill>
              </a:rPr>
              <a:t> на </a:t>
            </a:r>
            <a:r>
              <a:rPr lang="ru-RU" sz="3600" b="1" dirty="0" err="1">
                <a:solidFill>
                  <a:schemeClr val="bg1"/>
                </a:solidFill>
              </a:rPr>
              <a:t>водоплавних</a:t>
            </a:r>
            <a:r>
              <a:rPr lang="ru-RU" sz="3600" b="1" dirty="0">
                <a:solidFill>
                  <a:schemeClr val="bg1"/>
                </a:solidFill>
              </a:rPr>
              <a:t> </a:t>
            </a:r>
            <a:r>
              <a:rPr lang="ru-RU" sz="3600" b="1" dirty="0" err="1">
                <a:solidFill>
                  <a:schemeClr val="bg1"/>
                </a:solidFill>
              </a:rPr>
              <a:t>птахів</a:t>
            </a:r>
            <a:r>
              <a:rPr lang="ru-RU" sz="3600" b="1" dirty="0">
                <a:solidFill>
                  <a:schemeClr val="bg1"/>
                </a:solidFill>
              </a:rPr>
              <a:t> і </a:t>
            </a:r>
            <a:r>
              <a:rPr lang="ru-RU" sz="3600" b="1" dirty="0" err="1">
                <a:solidFill>
                  <a:schemeClr val="bg1"/>
                </a:solidFill>
              </a:rPr>
              <a:t>звірів</a:t>
            </a:r>
            <a:r>
              <a:rPr lang="ru-RU" sz="3600" b="1" dirty="0">
                <a:solidFill>
                  <a:schemeClr val="bg1"/>
                </a:solidFill>
              </a:rPr>
              <a:t>.</a:t>
            </a:r>
            <a:endParaRPr lang="uk-UA" sz="3600" b="1" dirty="0">
              <a:solidFill>
                <a:schemeClr val="bg1"/>
              </a:solidFill>
            </a:endParaRPr>
          </a:p>
        </p:txBody>
      </p:sp>
      <p:cxnSp>
        <p:nvCxnSpPr>
          <p:cNvPr id="15" name="Прямая со стрелкой 14"/>
          <p:cNvCxnSpPr/>
          <p:nvPr/>
        </p:nvCxnSpPr>
        <p:spPr>
          <a:xfrm>
            <a:off x="814878" y="1758162"/>
            <a:ext cx="530347" cy="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814882" y="2587582"/>
            <a:ext cx="530343"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814882" y="3366459"/>
            <a:ext cx="530343"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814882" y="4140177"/>
            <a:ext cx="530343" cy="0"/>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814878" y="4950014"/>
            <a:ext cx="530343"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814878" y="5822361"/>
            <a:ext cx="530343" cy="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385" name="Picture 1" descr="D:\ca2a74012158baea2b9ead91075734f47f63ff6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2114" y="1317070"/>
            <a:ext cx="1952556" cy="143965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D:\i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397" y="2778686"/>
            <a:ext cx="1887987" cy="155447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D:\image0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408" y="4483301"/>
            <a:ext cx="1601737" cy="160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96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Роздивіться водні рослини</a:t>
            </a:r>
            <a:endParaRPr lang="ru-RU" sz="4000" b="1" dirty="0">
              <a:solidFill>
                <a:schemeClr val="bg1"/>
              </a:solidFill>
              <a:cs typeface="Times New Roman"/>
            </a:endParaRPr>
          </a:p>
        </p:txBody>
      </p:sp>
      <p:sp>
        <p:nvSpPr>
          <p:cNvPr id="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86</a:t>
            </a:r>
            <a:endParaRPr lang="ru-RU" sz="2800" b="1" dirty="0">
              <a:solidFill>
                <a:schemeClr val="bg1"/>
              </a:solidFill>
            </a:endParaRPr>
          </a:p>
        </p:txBody>
      </p:sp>
      <p:sp>
        <p:nvSpPr>
          <p:cNvPr id="2" name="Прямоугольник 1"/>
          <p:cNvSpPr/>
          <p:nvPr/>
        </p:nvSpPr>
        <p:spPr>
          <a:xfrm>
            <a:off x="1339503" y="1341562"/>
            <a:ext cx="8825221"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800" b="1" dirty="0" err="1">
                <a:solidFill>
                  <a:schemeClr val="accent3">
                    <a:lumMod val="75000"/>
                  </a:schemeClr>
                </a:solidFill>
              </a:rPr>
              <a:t>Встановіть</a:t>
            </a:r>
            <a:r>
              <a:rPr lang="ru-RU" sz="2800" b="1" dirty="0">
                <a:solidFill>
                  <a:schemeClr val="accent3">
                    <a:lumMod val="75000"/>
                  </a:schemeClr>
                </a:solidFill>
              </a:rPr>
              <a:t>, де вони </a:t>
            </a:r>
            <a:r>
              <a:rPr lang="ru-RU" sz="2800" b="1" dirty="0" err="1">
                <a:solidFill>
                  <a:schemeClr val="accent3">
                    <a:lumMod val="75000"/>
                  </a:schemeClr>
                </a:solidFill>
              </a:rPr>
              <a:t>живуть</a:t>
            </a:r>
            <a:r>
              <a:rPr lang="ru-RU" sz="2800" b="1" dirty="0">
                <a:solidFill>
                  <a:schemeClr val="accent3">
                    <a:lumMod val="75000"/>
                  </a:schemeClr>
                </a:solidFill>
              </a:rPr>
              <a:t>: у </a:t>
            </a:r>
            <a:r>
              <a:rPr lang="ru-RU" sz="2800" b="1" dirty="0" err="1">
                <a:solidFill>
                  <a:schemeClr val="accent3">
                    <a:lumMod val="75000"/>
                  </a:schemeClr>
                </a:solidFill>
              </a:rPr>
              <a:t>водоймі</a:t>
            </a:r>
            <a:r>
              <a:rPr lang="ru-RU" sz="2800" b="1" dirty="0">
                <a:solidFill>
                  <a:schemeClr val="accent3">
                    <a:lumMod val="75000"/>
                  </a:schemeClr>
                </a:solidFill>
              </a:rPr>
              <a:t> чи на її берегах? </a:t>
            </a:r>
            <a:endParaRPr lang="ru-RU" sz="2800" b="1" dirty="0" smtClean="0">
              <a:solidFill>
                <a:schemeClr val="accent3">
                  <a:lumMod val="75000"/>
                </a:schemeClr>
              </a:solidFill>
            </a:endParaRPr>
          </a:p>
        </p:txBody>
      </p:sp>
      <p:sp>
        <p:nvSpPr>
          <p:cNvPr id="12" name="Прямоугольник 11"/>
          <p:cNvSpPr/>
          <p:nvPr/>
        </p:nvSpPr>
        <p:spPr>
          <a:xfrm>
            <a:off x="1368406" y="5467044"/>
            <a:ext cx="6451817"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800" b="1" dirty="0">
                <a:solidFill>
                  <a:schemeClr val="accent3">
                    <a:lumMod val="75000"/>
                  </a:schemeClr>
                </a:solidFill>
              </a:rPr>
              <a:t>Які з них ви </a:t>
            </a:r>
            <a:r>
              <a:rPr lang="ru-RU" sz="2800" b="1" dirty="0" err="1">
                <a:solidFill>
                  <a:schemeClr val="accent3">
                    <a:lumMod val="75000"/>
                  </a:schemeClr>
                </a:solidFill>
              </a:rPr>
              <a:t>бачили</a:t>
            </a:r>
            <a:r>
              <a:rPr lang="ru-RU" sz="2800" b="1" dirty="0">
                <a:solidFill>
                  <a:schemeClr val="accent3">
                    <a:lumMod val="75000"/>
                  </a:schemeClr>
                </a:solidFill>
              </a:rPr>
              <a:t> в реальному житті?</a:t>
            </a:r>
          </a:p>
        </p:txBody>
      </p:sp>
      <p:pic>
        <p:nvPicPr>
          <p:cNvPr id="2050" name="Picture 2" descr="D:\3 клас\04 ЯДС\Грущинська\4 Рослини\2026-01-29_1459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14" y="1917626"/>
            <a:ext cx="1006636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0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90464" y="1413571"/>
            <a:ext cx="5389600" cy="64807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 1. Які </a:t>
            </a:r>
            <a:r>
              <a:rPr lang="uk-UA" sz="3200" b="1" dirty="0">
                <a:solidFill>
                  <a:schemeClr val="bg1"/>
                </a:solidFill>
              </a:rPr>
              <a:t>водойми є прісними?</a:t>
            </a:r>
          </a:p>
        </p:txBody>
      </p:sp>
      <p:sp>
        <p:nvSpPr>
          <p:cNvPr id="18" name="Прямоугольник 17"/>
          <p:cNvSpPr/>
          <p:nvPr/>
        </p:nvSpPr>
        <p:spPr>
          <a:xfrm>
            <a:off x="1053413" y="2264547"/>
            <a:ext cx="1942273" cy="49474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А) ставок</a:t>
            </a:r>
            <a:endParaRPr lang="uk-UA" sz="3200" b="1" dirty="0">
              <a:solidFill>
                <a:schemeClr val="bg1"/>
              </a:solidFill>
            </a:endParaRPr>
          </a:p>
        </p:txBody>
      </p:sp>
      <p:sp>
        <p:nvSpPr>
          <p:cNvPr id="19" name="Прямоугольник 18"/>
          <p:cNvSpPr/>
          <p:nvPr/>
        </p:nvSpPr>
        <p:spPr>
          <a:xfrm>
            <a:off x="3211711" y="2264547"/>
            <a:ext cx="1744676" cy="494743"/>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Б) озеро</a:t>
            </a:r>
            <a:endParaRPr lang="uk-UA" sz="3200" b="1" dirty="0">
              <a:solidFill>
                <a:schemeClr val="bg1"/>
              </a:solidFill>
            </a:endParaRPr>
          </a:p>
        </p:txBody>
      </p:sp>
      <p:sp>
        <p:nvSpPr>
          <p:cNvPr id="23" name="Прямоугольник 22"/>
          <p:cNvSpPr/>
          <p:nvPr/>
        </p:nvSpPr>
        <p:spPr>
          <a:xfrm>
            <a:off x="5201016" y="2246628"/>
            <a:ext cx="1775381" cy="51266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В) море</a:t>
            </a:r>
            <a:endParaRPr lang="uk-UA" sz="3200" b="1" dirty="0">
              <a:solidFill>
                <a:schemeClr val="bg1"/>
              </a:solidFill>
            </a:endParaRPr>
          </a:p>
        </p:txBody>
      </p:sp>
      <p:sp>
        <p:nvSpPr>
          <p:cNvPr id="25" name="Прямоугольник 24"/>
          <p:cNvSpPr/>
          <p:nvPr/>
        </p:nvSpPr>
        <p:spPr>
          <a:xfrm>
            <a:off x="7172151" y="2270003"/>
            <a:ext cx="1786473" cy="494743"/>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Г) річка</a:t>
            </a:r>
            <a:endParaRPr lang="uk-UA" sz="3200" b="1" dirty="0">
              <a:solidFill>
                <a:schemeClr val="bg1"/>
              </a:solidFill>
            </a:endParaRPr>
          </a:p>
        </p:txBody>
      </p:sp>
      <p:sp>
        <p:nvSpPr>
          <p:cNvPr id="15" name="Прямоугольник 14"/>
          <p:cNvSpPr/>
          <p:nvPr/>
        </p:nvSpPr>
        <p:spPr>
          <a:xfrm>
            <a:off x="9183577" y="2925738"/>
            <a:ext cx="1826700" cy="51266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Д) океан</a:t>
            </a:r>
            <a:endParaRPr lang="uk-UA" sz="3200" b="1" dirty="0">
              <a:solidFill>
                <a:schemeClr val="bg1"/>
              </a:solidFill>
            </a:endParaRPr>
          </a:p>
        </p:txBody>
      </p:sp>
      <p:sp>
        <p:nvSpPr>
          <p:cNvPr id="16" name="Прямоугольник 15"/>
          <p:cNvSpPr/>
          <p:nvPr/>
        </p:nvSpPr>
        <p:spPr>
          <a:xfrm>
            <a:off x="1037516" y="2925738"/>
            <a:ext cx="3046533" cy="563609"/>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a:solidFill>
                  <a:schemeClr val="bg1"/>
                </a:solidFill>
              </a:rPr>
              <a:t>Е</a:t>
            </a:r>
            <a:r>
              <a:rPr lang="uk-UA" sz="3200" b="1" dirty="0" smtClean="0">
                <a:solidFill>
                  <a:schemeClr val="bg1"/>
                </a:solidFill>
              </a:rPr>
              <a:t>) водосховище</a:t>
            </a:r>
            <a:endParaRPr lang="uk-UA" sz="3200" b="1" dirty="0">
              <a:solidFill>
                <a:schemeClr val="bg1"/>
              </a:solidFill>
            </a:endParaRPr>
          </a:p>
        </p:txBody>
      </p:sp>
      <p:sp>
        <p:nvSpPr>
          <p:cNvPr id="28" name="Прямоугольник 27"/>
          <p:cNvSpPr/>
          <p:nvPr/>
        </p:nvSpPr>
        <p:spPr>
          <a:xfrm>
            <a:off x="4236372" y="2953079"/>
            <a:ext cx="1929288" cy="51266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Є) болото</a:t>
            </a:r>
            <a:endParaRPr lang="uk-UA" sz="3200" b="1" dirty="0">
              <a:solidFill>
                <a:schemeClr val="bg1"/>
              </a:solidFill>
            </a:endParaRPr>
          </a:p>
        </p:txBody>
      </p:sp>
      <p:sp>
        <p:nvSpPr>
          <p:cNvPr id="30" name="Прямоугольник 29"/>
          <p:cNvSpPr/>
          <p:nvPr/>
        </p:nvSpPr>
        <p:spPr>
          <a:xfrm>
            <a:off x="6380064" y="2925738"/>
            <a:ext cx="2520280" cy="512662"/>
          </a:xfrm>
          <a:prstGeom prst="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defRPr/>
            </a:pPr>
            <a:r>
              <a:rPr lang="uk-UA" sz="3200" b="1" dirty="0" smtClean="0">
                <a:solidFill>
                  <a:schemeClr val="bg1"/>
                </a:solidFill>
              </a:rPr>
              <a:t>Ж) джерело</a:t>
            </a:r>
            <a:endParaRPr lang="uk-UA" sz="3200" b="1" dirty="0">
              <a:solidFill>
                <a:schemeClr val="bg1"/>
              </a:solidFill>
            </a:endParaRPr>
          </a:p>
        </p:txBody>
      </p:sp>
      <p:sp>
        <p:nvSpPr>
          <p:cNvPr id="31" name="Прямоугольник 30"/>
          <p:cNvSpPr/>
          <p:nvPr/>
        </p:nvSpPr>
        <p:spPr>
          <a:xfrm>
            <a:off x="1053414" y="494643"/>
            <a:ext cx="10070586" cy="7749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Перевірте себе</a:t>
            </a:r>
            <a:endParaRPr lang="ru-RU" sz="4000" b="1" dirty="0">
              <a:solidFill>
                <a:schemeClr val="bg1"/>
              </a:solidFill>
              <a:cs typeface="Times New Roman"/>
            </a:endParaRPr>
          </a:p>
        </p:txBody>
      </p:sp>
      <p:sp>
        <p:nvSpPr>
          <p:cNvPr id="32" name="Прямоугольник 31"/>
          <p:cNvSpPr/>
          <p:nvPr/>
        </p:nvSpPr>
        <p:spPr>
          <a:xfrm>
            <a:off x="1111693" y="3645819"/>
            <a:ext cx="6766809" cy="576064"/>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 2. </a:t>
            </a:r>
            <a:r>
              <a:rPr lang="uk-UA" sz="3200" b="1" dirty="0">
                <a:solidFill>
                  <a:schemeClr val="bg1"/>
                </a:solidFill>
              </a:rPr>
              <a:t>Які рослини ростуть у </a:t>
            </a:r>
            <a:r>
              <a:rPr lang="uk-UA" sz="3200" b="1" dirty="0" smtClean="0">
                <a:solidFill>
                  <a:schemeClr val="bg1"/>
                </a:solidFill>
              </a:rPr>
              <a:t>водоймах</a:t>
            </a:r>
            <a:r>
              <a:rPr lang="uk-UA" sz="3200" b="1" dirty="0">
                <a:solidFill>
                  <a:schemeClr val="bg1"/>
                </a:solidFill>
              </a:rPr>
              <a:t>?</a:t>
            </a:r>
          </a:p>
        </p:txBody>
      </p:sp>
      <p:sp>
        <p:nvSpPr>
          <p:cNvPr id="2" name="Овал 1"/>
          <p:cNvSpPr/>
          <p:nvPr/>
        </p:nvSpPr>
        <p:spPr>
          <a:xfrm>
            <a:off x="990464" y="2246628"/>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1125648" y="4383817"/>
            <a:ext cx="2158298" cy="494742"/>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А) латаття</a:t>
            </a:r>
            <a:endParaRPr lang="uk-UA" sz="3200" b="1" dirty="0">
              <a:solidFill>
                <a:schemeClr val="bg1"/>
              </a:solidFill>
            </a:endParaRPr>
          </a:p>
        </p:txBody>
      </p:sp>
      <p:sp>
        <p:nvSpPr>
          <p:cNvPr id="34" name="Прямоугольник 33"/>
          <p:cNvSpPr/>
          <p:nvPr/>
        </p:nvSpPr>
        <p:spPr>
          <a:xfrm>
            <a:off x="3436268" y="4389273"/>
            <a:ext cx="2295723" cy="494743"/>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Б) конвалія</a:t>
            </a:r>
            <a:endParaRPr lang="uk-UA" sz="3200" b="1" dirty="0">
              <a:solidFill>
                <a:schemeClr val="bg1"/>
              </a:solidFill>
            </a:endParaRPr>
          </a:p>
        </p:txBody>
      </p:sp>
      <p:sp>
        <p:nvSpPr>
          <p:cNvPr id="35" name="Прямоугольник 34"/>
          <p:cNvSpPr/>
          <p:nvPr/>
        </p:nvSpPr>
        <p:spPr>
          <a:xfrm>
            <a:off x="6076850" y="4348304"/>
            <a:ext cx="2175421" cy="512662"/>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В) очерет</a:t>
            </a:r>
            <a:endParaRPr lang="uk-UA" sz="3200" b="1" dirty="0">
              <a:solidFill>
                <a:schemeClr val="bg1"/>
              </a:solidFill>
            </a:endParaRPr>
          </a:p>
        </p:txBody>
      </p:sp>
      <p:sp>
        <p:nvSpPr>
          <p:cNvPr id="36" name="Прямоугольник 35"/>
          <p:cNvSpPr/>
          <p:nvPr/>
        </p:nvSpPr>
        <p:spPr>
          <a:xfrm>
            <a:off x="8353826" y="4341343"/>
            <a:ext cx="2002286" cy="494743"/>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Г) ряска</a:t>
            </a:r>
            <a:endParaRPr lang="uk-UA" sz="3200" b="1" dirty="0">
              <a:solidFill>
                <a:schemeClr val="bg1"/>
              </a:solidFill>
            </a:endParaRPr>
          </a:p>
        </p:txBody>
      </p:sp>
      <p:sp>
        <p:nvSpPr>
          <p:cNvPr id="37" name="Прямоугольник 36"/>
          <p:cNvSpPr/>
          <p:nvPr/>
        </p:nvSpPr>
        <p:spPr>
          <a:xfrm>
            <a:off x="8353825" y="5045008"/>
            <a:ext cx="2058685" cy="512662"/>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Д) елодея</a:t>
            </a:r>
            <a:endParaRPr lang="uk-UA" sz="3200" b="1" dirty="0">
              <a:solidFill>
                <a:schemeClr val="bg1"/>
              </a:solidFill>
            </a:endParaRPr>
          </a:p>
        </p:txBody>
      </p:sp>
      <p:sp>
        <p:nvSpPr>
          <p:cNvPr id="38" name="Прямоугольник 37"/>
          <p:cNvSpPr/>
          <p:nvPr/>
        </p:nvSpPr>
        <p:spPr>
          <a:xfrm>
            <a:off x="1109752" y="5045008"/>
            <a:ext cx="2101960" cy="563609"/>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a:solidFill>
                  <a:schemeClr val="bg1"/>
                </a:solidFill>
              </a:rPr>
              <a:t>Е</a:t>
            </a:r>
            <a:r>
              <a:rPr lang="uk-UA" sz="3200" b="1" dirty="0" smtClean="0">
                <a:solidFill>
                  <a:schemeClr val="bg1"/>
                </a:solidFill>
              </a:rPr>
              <a:t>) верба</a:t>
            </a:r>
            <a:endParaRPr lang="uk-UA" sz="3200" b="1" dirty="0">
              <a:solidFill>
                <a:schemeClr val="bg1"/>
              </a:solidFill>
            </a:endParaRPr>
          </a:p>
        </p:txBody>
      </p:sp>
      <p:sp>
        <p:nvSpPr>
          <p:cNvPr id="39" name="Прямоугольник 38"/>
          <p:cNvSpPr/>
          <p:nvPr/>
        </p:nvSpPr>
        <p:spPr>
          <a:xfrm>
            <a:off x="3436268" y="5095955"/>
            <a:ext cx="1929288" cy="512662"/>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Є) рогіз</a:t>
            </a:r>
            <a:endParaRPr lang="uk-UA" sz="3200" b="1" dirty="0">
              <a:solidFill>
                <a:schemeClr val="bg1"/>
              </a:solidFill>
            </a:endParaRPr>
          </a:p>
        </p:txBody>
      </p:sp>
      <p:sp>
        <p:nvSpPr>
          <p:cNvPr id="40" name="Прямоугольник 39"/>
          <p:cNvSpPr/>
          <p:nvPr/>
        </p:nvSpPr>
        <p:spPr>
          <a:xfrm>
            <a:off x="5545107" y="5045008"/>
            <a:ext cx="2520280" cy="512662"/>
          </a:xfrm>
          <a:prstGeom prst="rect">
            <a:avLst/>
          </a:prstGeom>
          <a:ln/>
        </p:spPr>
        <p:style>
          <a:lnRef idx="3">
            <a:schemeClr val="lt1"/>
          </a:lnRef>
          <a:fillRef idx="1">
            <a:schemeClr val="accent2"/>
          </a:fillRef>
          <a:effectRef idx="1">
            <a:schemeClr val="accent2"/>
          </a:effectRef>
          <a:fontRef idx="minor">
            <a:schemeClr val="lt1"/>
          </a:fontRef>
        </p:style>
        <p:txBody>
          <a:bodyPr lIns="121871" tIns="60936" rIns="121871" bIns="60936" anchor="ctr"/>
          <a:lstStyle/>
          <a:p>
            <a:pPr>
              <a:defRPr/>
            </a:pPr>
            <a:r>
              <a:rPr lang="uk-UA" sz="3200" b="1" dirty="0" smtClean="0">
                <a:solidFill>
                  <a:schemeClr val="bg1"/>
                </a:solidFill>
              </a:rPr>
              <a:t>Ж) папороть</a:t>
            </a:r>
            <a:endParaRPr lang="uk-UA" sz="3200" b="1" dirty="0">
              <a:solidFill>
                <a:schemeClr val="bg1"/>
              </a:solidFill>
            </a:endParaRPr>
          </a:p>
        </p:txBody>
      </p:sp>
      <p:sp>
        <p:nvSpPr>
          <p:cNvPr id="41" name="Овал 40"/>
          <p:cNvSpPr/>
          <p:nvPr/>
        </p:nvSpPr>
        <p:spPr>
          <a:xfrm>
            <a:off x="3084388" y="2193338"/>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7007431" y="2217120"/>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907455" y="2894700"/>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4099348" y="2894700"/>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6328325" y="2875825"/>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990464" y="4312608"/>
            <a:ext cx="648072" cy="64807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8252271" y="4264678"/>
            <a:ext cx="648072" cy="64807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8252271" y="5002776"/>
            <a:ext cx="648072" cy="64807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24244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up)">
                                      <p:cBhvr>
                                        <p:cTn id="49" dur="500"/>
                                        <p:tgtEl>
                                          <p:spTgt spid="3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up)">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6620266" y="4427902"/>
            <a:ext cx="4607670" cy="174748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ru-RU" sz="2800" b="1" dirty="0" err="1" smtClean="0"/>
              <a:t>Знайдіть</a:t>
            </a:r>
            <a:r>
              <a:rPr lang="ru-RU" sz="2800" b="1" dirty="0" smtClean="0"/>
              <a:t> </a:t>
            </a:r>
            <a:r>
              <a:rPr lang="ru-RU" sz="2800" b="1" dirty="0"/>
              <a:t>на карті «Україна — моя Батьківщина» </a:t>
            </a:r>
            <a:r>
              <a:rPr lang="ru-RU" sz="2800" b="1" dirty="0" err="1"/>
              <a:t>дві</a:t>
            </a:r>
            <a:r>
              <a:rPr lang="ru-RU" sz="2800" b="1" dirty="0"/>
              <a:t> </a:t>
            </a:r>
            <a:r>
              <a:rPr lang="ru-RU" sz="2800" b="1" dirty="0" err="1"/>
              <a:t>водойми</a:t>
            </a:r>
            <a:r>
              <a:rPr lang="ru-RU" sz="2800" b="1" dirty="0"/>
              <a:t>, </a:t>
            </a:r>
            <a:r>
              <a:rPr lang="ru-RU" sz="2800" b="1" dirty="0" err="1"/>
              <a:t>найближчі</a:t>
            </a:r>
            <a:r>
              <a:rPr lang="ru-RU" sz="2800" b="1" dirty="0"/>
              <a:t> до місця, де </a:t>
            </a:r>
            <a:r>
              <a:rPr lang="ru-RU" sz="2800" b="1" dirty="0" smtClean="0"/>
              <a:t>ви живете.</a:t>
            </a:r>
            <a:endParaRPr lang="ru-RU" sz="2800" b="1" dirty="0"/>
          </a:p>
        </p:txBody>
      </p:sp>
      <p:sp>
        <p:nvSpPr>
          <p:cNvPr id="5" name="Прямоугольник 4"/>
          <p:cNvSpPr/>
          <p:nvPr/>
        </p:nvSpPr>
        <p:spPr>
          <a:xfrm>
            <a:off x="1015207" y="477466"/>
            <a:ext cx="10477423" cy="67033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Кошик запитань</a:t>
            </a: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rot="1847838">
            <a:off x="10279869" y="1697519"/>
            <a:ext cx="1672492" cy="1825501"/>
          </a:xfrm>
          <a:prstGeom prst="rect">
            <a:avLst/>
          </a:prstGeom>
        </p:spPr>
      </p:pic>
      <p:pic>
        <p:nvPicPr>
          <p:cNvPr id="8" name="Рисунок 7"/>
          <p:cNvPicPr>
            <a:picLocks noChangeAspect="1"/>
          </p:cNvPicPr>
          <p:nvPr/>
        </p:nvPicPr>
        <p:blipFill>
          <a:blip r:embed="rId4" cstate="print">
            <a:extLst>
              <a:ext uri="{BEBA8EAE-BF5A-486C-A8C5-ECC9F3942E4B}">
                <a14:imgProps xmlns:a14="http://schemas.microsoft.com/office/drawing/2010/main">
                  <a14:imgLayer r:embed="rId5">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a:off x="7797172" y="1773317"/>
            <a:ext cx="1414767" cy="1544197"/>
          </a:xfrm>
          <a:prstGeom prst="rect">
            <a:avLst/>
          </a:prstGeom>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rot="19584164">
            <a:off x="6028679" y="1168866"/>
            <a:ext cx="2206675" cy="2408552"/>
          </a:xfrm>
          <a:prstGeom prst="rect">
            <a:avLst/>
          </a:prstGeom>
        </p:spPr>
      </p:pic>
      <p:sp>
        <p:nvSpPr>
          <p:cNvPr id="12" name="Скругленный прямоугольник 11"/>
          <p:cNvSpPr/>
          <p:nvPr/>
        </p:nvSpPr>
        <p:spPr>
          <a:xfrm>
            <a:off x="6620266" y="4620537"/>
            <a:ext cx="4607670" cy="123595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a:t>Чому </a:t>
            </a:r>
            <a:r>
              <a:rPr lang="ru-RU" sz="2800" b="1" dirty="0" err="1"/>
              <a:t>середовище</a:t>
            </a:r>
            <a:r>
              <a:rPr lang="ru-RU" sz="2800" b="1" dirty="0"/>
              <a:t> </a:t>
            </a:r>
            <a:r>
              <a:rPr lang="ru-RU" sz="2800" b="1" dirty="0" err="1"/>
              <a:t>існування</a:t>
            </a:r>
            <a:r>
              <a:rPr lang="ru-RU" sz="2800" b="1" dirty="0"/>
              <a:t> </a:t>
            </a:r>
            <a:r>
              <a:rPr lang="ru-RU" sz="2800" b="1" dirty="0" err="1"/>
              <a:t>впливає</a:t>
            </a:r>
            <a:r>
              <a:rPr lang="ru-RU" sz="2800" b="1" dirty="0"/>
              <a:t> на рослини?</a:t>
            </a:r>
          </a:p>
        </p:txBody>
      </p:sp>
      <p:sp>
        <p:nvSpPr>
          <p:cNvPr id="15" name="Скругленный прямоугольник 14"/>
          <p:cNvSpPr/>
          <p:nvPr/>
        </p:nvSpPr>
        <p:spPr>
          <a:xfrm>
            <a:off x="6773126" y="4573897"/>
            <a:ext cx="4384028" cy="68923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800" b="1" dirty="0" err="1"/>
              <a:t>Якими</a:t>
            </a:r>
            <a:r>
              <a:rPr lang="ru-RU" sz="2800" b="1" dirty="0"/>
              <a:t> бувають </a:t>
            </a:r>
            <a:r>
              <a:rPr lang="ru-RU" sz="2800" b="1" dirty="0" err="1"/>
              <a:t>водойми</a:t>
            </a:r>
            <a:r>
              <a:rPr lang="ru-RU" sz="2800" b="1" dirty="0"/>
              <a:t>?</a:t>
            </a:r>
          </a:p>
        </p:txBody>
      </p:sp>
      <p:pic>
        <p:nvPicPr>
          <p:cNvPr id="13" name="Рисунок 12"/>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722" l="8854" r="90000"/>
                    </a14:imgEffect>
                  </a14:imgLayer>
                </a14:imgProps>
              </a:ext>
              <a:ext uri="{28A0092B-C50C-407E-A947-70E740481C1C}">
                <a14:useLocalDpi xmlns:a14="http://schemas.microsoft.com/office/drawing/2010/main" val="0"/>
              </a:ext>
            </a:extLst>
          </a:blip>
          <a:srcRect l="12573" t="39519" r="14936" b="285"/>
          <a:stretch/>
        </p:blipFill>
        <p:spPr>
          <a:xfrm>
            <a:off x="5984685" y="3102745"/>
            <a:ext cx="5960909" cy="3631535"/>
          </a:xfrm>
          <a:prstGeom prst="rect">
            <a:avLst/>
          </a:prstGeom>
        </p:spPr>
      </p:pic>
      <p:pic>
        <p:nvPicPr>
          <p:cNvPr id="14" name="Рисунок 13"/>
          <p:cNvPicPr>
            <a:picLocks noChangeAspect="1"/>
          </p:cNvPicPr>
          <p:nvPr/>
        </p:nvPicPr>
        <p:blipFill>
          <a:blip r:embed="rId10" cstate="print">
            <a:extLst>
              <a:ext uri="{BEBA8EAE-BF5A-486C-A8C5-ECC9F3942E4B}">
                <a14:imgProps xmlns:a14="http://schemas.microsoft.com/office/drawing/2010/main">
                  <a14:imgLayer r:embed="rId11">
                    <a14:imgEffect>
                      <a14:backgroundRemoval t="586" b="97656" l="3727" r="93717">
                        <a14:foregroundMark x1="35783" y1="46875" x2="42492" y2="58984"/>
                        <a14:foregroundMark x1="35996" y1="47070" x2="30032" y2="51367"/>
                        <a14:foregroundMark x1="53994" y1="47852" x2="59105" y2="57813"/>
                      </a14:backgroundRemoval>
                    </a14:imgEffect>
                  </a14:imgLayer>
                </a14:imgProps>
              </a:ext>
              <a:ext uri="{28A0092B-C50C-407E-A947-70E740481C1C}">
                <a14:useLocalDpi xmlns:a14="http://schemas.microsoft.com/office/drawing/2010/main" val="0"/>
              </a:ext>
            </a:extLst>
          </a:blip>
          <a:stretch>
            <a:fillRect/>
          </a:stretch>
        </p:blipFill>
        <p:spPr>
          <a:xfrm>
            <a:off x="8527770" y="997624"/>
            <a:ext cx="2439047" cy="2662183"/>
          </a:xfrm>
          <a:prstGeom prst="rect">
            <a:avLst/>
          </a:prstGeom>
        </p:spPr>
      </p:pic>
      <p:sp>
        <p:nvSpPr>
          <p:cNvPr id="17"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86</a:t>
            </a:r>
            <a:endParaRPr lang="ru-RU" sz="2800" b="1" dirty="0">
              <a:solidFill>
                <a:schemeClr val="bg1"/>
              </a:solidFill>
            </a:endParaRPr>
          </a:p>
        </p:txBody>
      </p:sp>
      <p:sp>
        <p:nvSpPr>
          <p:cNvPr id="4" name="Прямоугольник 3"/>
          <p:cNvSpPr/>
          <p:nvPr/>
        </p:nvSpPr>
        <p:spPr>
          <a:xfrm>
            <a:off x="1267495" y="4205039"/>
            <a:ext cx="6089650" cy="415498"/>
          </a:xfrm>
          <a:prstGeom prst="rect">
            <a:avLst/>
          </a:prstGeom>
        </p:spPr>
        <p:txBody>
          <a:bodyPr>
            <a:spAutoFit/>
          </a:bodyPr>
          <a:lstStyle/>
          <a:p>
            <a:endParaRPr lang="ru-RU" dirty="0"/>
          </a:p>
        </p:txBody>
      </p:sp>
      <p:sp>
        <p:nvSpPr>
          <p:cNvPr id="3" name="Прямоугольник 2"/>
          <p:cNvSpPr/>
          <p:nvPr/>
        </p:nvSpPr>
        <p:spPr>
          <a:xfrm>
            <a:off x="1076749" y="5105285"/>
            <a:ext cx="4655242" cy="461665"/>
          </a:xfrm>
          <a:prstGeom prst="rect">
            <a:avLst/>
          </a:prstGeom>
        </p:spPr>
        <p:txBody>
          <a:bodyPr wrap="square">
            <a:spAutoFit/>
          </a:bodyPr>
          <a:lstStyle/>
          <a:p>
            <a:endParaRPr lang="ru-RU" sz="2400" b="1" dirty="0"/>
          </a:p>
        </p:txBody>
      </p:sp>
      <p:sp>
        <p:nvSpPr>
          <p:cNvPr id="2" name="Прямоугольник 1"/>
          <p:cNvSpPr/>
          <p:nvPr/>
        </p:nvSpPr>
        <p:spPr>
          <a:xfrm>
            <a:off x="134365" y="5313156"/>
            <a:ext cx="6089650" cy="415498"/>
          </a:xfrm>
          <a:prstGeom prst="rect">
            <a:avLst/>
          </a:prstGeom>
        </p:spPr>
        <p:txBody>
          <a:bodyPr>
            <a:spAutoFit/>
          </a:bodyPr>
          <a:lstStyle/>
          <a:p>
            <a:endParaRPr lang="ru-RU" dirty="0"/>
          </a:p>
        </p:txBody>
      </p:sp>
    </p:spTree>
    <p:extLst>
      <p:ext uri="{BB962C8B-B14F-4D97-AF65-F5344CB8AC3E}">
        <p14:creationId xmlns:p14="http://schemas.microsoft.com/office/powerpoint/2010/main" val="4254458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197E-6 1.85185E-6 L -3.8197E-6 0.00023 C 0.00026 -0.00764 0.00052 -0.01528 0.00105 -0.02269 C 0.00118 -0.02523 0.00196 -0.02755 0.00209 -0.03009 C 0.00261 -0.04259 0.00248 -0.05533 0.00313 -0.06759 C 0.00365 -0.07778 0.0043 -0.08773 0.00521 -0.09769 C 0.00561 -0.10139 0.00587 -0.10533 0.00626 -0.10903 C 0.00691 -0.11343 0.00769 -0.11783 0.00834 -0.12222 C 0.00769 -0.13727 0.00743 -0.15232 0.00626 -0.16713 C 0.006 -0.1706 0.00469 -0.17338 0.00417 -0.17662 C 0.00066 -0.19908 0.00626 -0.17662 -3.8197E-6 -0.19908 C -0.00221 -0.21875 0.00066 -0.19815 -0.0043 -0.21783 C -0.00482 -0.22014 -0.00482 -0.22292 -0.00534 -0.22546 C -0.00599 -0.22871 -0.0069 -0.23148 -0.00742 -0.23472 C -0.00794 -0.23796 -0.00794 -0.24121 -0.00846 -0.24421 C -0.00899 -0.24676 -0.01003 -0.24908 -0.01068 -0.25162 C -0.01433 -0.26644 -0.01068 -0.25648 -0.01693 -0.27037 C -0.01771 -0.27431 -0.01797 -0.27824 -0.01902 -0.28171 C -0.02006 -0.28496 -0.02827 -0.30741 -0.03074 -0.31366 C -0.03243 -0.31806 -0.03465 -0.32199 -0.03595 -0.32685 C -0.03699 -0.33056 -0.03817 -0.33426 -0.03921 -0.33796 C -0.04025 -0.34236 -0.04077 -0.34722 -0.04234 -0.35116 C -0.05146 -0.37546 -0.04403 -0.3463 -0.05185 -0.36991 C -0.05315 -0.37408 -0.05367 -0.37894 -0.05497 -0.3831 C -0.05615 -0.38658 -0.05797 -0.38912 -0.05927 -0.39259 C -0.06214 -0.39977 -0.06539 -0.40695 -0.06774 -0.41505 C -0.07035 -0.42454 -0.07373 -0.43704 -0.07725 -0.44514 C -0.07973 -0.4507 -0.08259 -0.45579 -0.08455 -0.46204 C -0.08572 -0.46505 -0.08676 -0.46806 -0.0878 -0.4713 C -0.09158 -0.48357 -0.09184 -0.48843 -0.09731 -0.50139 C -0.10422 -0.51783 -0.09588 -0.49884 -0.10578 -0.51829 C -0.10721 -0.5213 -0.10839 -0.52477 -0.10995 -0.52778 C -0.11151 -0.53056 -0.1136 -0.53241 -0.11529 -0.53519 C -0.11672 -0.5375 -0.1179 -0.54051 -0.11946 -0.54259 C -0.12102 -0.54491 -0.12662 -0.55046 -0.12897 -0.55209 C -0.13431 -0.55625 -0.14004 -0.56019 -0.14578 -0.56343 C -0.14721 -0.56412 -0.14864 -0.56435 -0.14994 -0.56528 C -0.15424 -0.56759 -0.15828 -0.57107 -0.16271 -0.57269 L -0.17743 -0.57824 C -0.18733 -0.57778 -0.19723 -0.57801 -0.20714 -0.57639 C -0.20896 -0.57616 -0.21052 -0.57361 -0.21235 -0.57269 C -0.21404 -0.57176 -0.21586 -0.57176 -0.21769 -0.57084 C -0.22824 -0.56574 -0.21977 -0.56806 -0.23137 -0.56343 C -0.23358 -0.5625 -0.23567 -0.56204 -0.23788 -0.56158 C -0.24283 -0.55787 -0.24479 -0.55602 -0.25052 -0.55394 C -0.25312 -0.55301 -0.25534 -0.55301 -0.25781 -0.55209 C -0.26276 -0.55 -0.26758 -0.54584 -0.27253 -0.54468 C -0.27501 -0.54398 -0.27761 -0.54375 -0.27996 -0.54259 C -0.28504 -0.54051 -0.28973 -0.53658 -0.29481 -0.53519 C -0.29729 -0.53449 -0.29976 -0.53426 -0.30224 -0.53334 C -0.31618 -0.52801 -0.30328 -0.53148 -0.31592 -0.5257 C -0.32087 -0.52361 -0.32582 -0.52222 -0.33077 -0.52014 C -0.33819 -0.51713 -0.34562 -0.51412 -0.35291 -0.51088 C -0.37363 -0.50093 -0.35943 -0.50556 -0.37819 -0.49769 C -0.38171 -0.49607 -0.38522 -0.49537 -0.38874 -0.49398 C -0.40633 -0.48611 -0.38613 -0.49421 -0.39929 -0.48634 C -0.40125 -0.48519 -0.40932 -0.48334 -0.41089 -0.48264 C -0.42313 -0.47778 -0.40112 -0.48426 -0.41936 -0.47894 C -0.42183 -0.47824 -0.42431 -0.47778 -0.42678 -0.47709 C -0.42965 -0.47593 -0.43238 -0.47408 -0.43525 -0.47315 C -0.44007 -0.47153 -0.44515 -0.47107 -0.44997 -0.46945 C -0.45323 -0.46852 -0.45635 -0.46667 -0.45948 -0.46574 C -0.46704 -0.46343 -0.48228 -0.46227 -0.48801 -0.46204 L -0.5198 -0.46019 C -0.52123 -0.45764 -0.52266 -0.45533 -0.52397 -0.45255 C -0.52605 -0.44838 -0.52631 -0.4463 -0.52722 -0.44121 C -0.52761 -0.43889 -0.52814 -0.43634 -0.52827 -0.4338 C -0.5284 -0.43009 -0.52827 -0.42639 -0.52827 -0.42246 L -0.52827 -0.42222 " pathEditMode="relative" rAng="0" ptsTypes="AAAAAAAAAAAAAAAAAAAAAAAAAAAAAAAAAAAAAAAAAAAAAAAAAAAAAAAAAAAAAAAAAAAAA">
                                      <p:cBhvr>
                                        <p:cTn id="6" dur="1000" fill="hold"/>
                                        <p:tgtEl>
                                          <p:spTgt spid="15"/>
                                        </p:tgtEl>
                                        <p:attrNameLst>
                                          <p:attrName>ppt_x</p:attrName>
                                          <p:attrName>ppt_y</p:attrName>
                                        </p:attrNameLst>
                                      </p:cBhvr>
                                      <p:rCtr x="-26003" y="-2891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78 -0.12639 L 0.00378 -0.12616 C 0.00417 -0.13195 0.00443 -0.1375 0.00482 -0.14329 C 0.00508 -0.14583 0.0056 -0.14815 0.006 -0.1507 C 0.00691 -0.1581 0.00756 -0.16574 0.00808 -0.17315 C 0.00847 -0.18079 0.00847 -0.1882 0.00912 -0.19583 C 0.01082 -0.21528 0.01407 -0.21042 0.01759 -0.23519 C 0.01798 -0.23773 0.01824 -0.24028 0.01863 -0.24259 C 0.01928 -0.24653 0.0202 -0.25 0.02072 -0.25394 C 0.02241 -0.2662 0.02293 -0.27384 0.02397 -0.28588 C 0.02384 -0.28889 0.02371 -0.3169 0.02176 -0.32708 C 0.02124 -0.32986 0.02033 -0.33218 0.01967 -0.33472 C 0.01863 -0.34421 0.01772 -0.35486 0.01433 -0.36296 C 0.01329 -0.36528 0.01212 -0.36759 0.01121 -0.37037 C 0.00912 -0.37662 0.00756 -0.38519 0.00482 -0.39097 C 0.003 -0.39514 0.00052 -0.39838 -0.00143 -0.40232 C -0.00482 -0.40903 -0.00781 -0.41597 -0.01094 -0.42292 C -0.01094 -0.42269 -0.01941 -0.44167 -0.01941 -0.44144 C -0.02293 -0.44792 -0.02618 -0.45486 -0.02996 -0.46042 C -0.03426 -0.46667 -0.03817 -0.47361 -0.04273 -0.47917 C -0.04507 -0.48241 -0.04768 -0.48542 -0.05002 -0.48866 C -0.05263 -0.49213 -0.05484 -0.49653 -0.05745 -0.5 C -0.06227 -0.50648 -0.06761 -0.51181 -0.0723 -0.51875 C -0.07647 -0.525 -0.08012 -0.53102 -0.08494 -0.53565 C -0.08728 -0.53796 -0.09002 -0.53889 -0.09236 -0.5412 C -0.09458 -0.54329 -0.0964 -0.54653 -0.09862 -0.54884 C -0.10109 -0.55093 -0.10383 -0.55185 -0.10604 -0.5544 C -0.10839 -0.55695 -0.10995 -0.56158 -0.11243 -0.56366 C -0.11646 -0.56736 -0.12089 -0.56875 -0.12506 -0.5713 C -0.12728 -0.57245 -0.12936 -0.57384 -0.13145 -0.575 C -0.13392 -0.57639 -0.1364 -0.57732 -0.13887 -0.5787 C -0.14135 -0.58033 -0.14369 -0.5831 -0.14617 -0.58449 C -0.14903 -0.58565 -0.15177 -0.58565 -0.15451 -0.58634 C -0.16389 -0.59259 -0.16323 -0.59236 -0.17353 -0.59745 C -0.17639 -0.59884 -0.17913 -0.60046 -0.18199 -0.60139 C -0.18486 -0.60232 -0.18773 -0.60208 -0.19046 -0.60324 C -0.20297 -0.60787 -0.20662 -0.61134 -0.21795 -0.61435 C -0.22147 -0.61551 -0.22498 -0.61574 -0.22876 -0.61644 L -0.23801 -0.62014 C -0.24374 -0.62245 -0.24922 -0.62616 -0.25495 -0.62755 C -0.26824 -0.63102 -0.26055 -0.62917 -0.28035 -0.63125 C -0.28986 -0.63102 -0.32868 -0.63102 -0.34692 -0.62755 C -0.35187 -0.62662 -0.35682 -0.62523 -0.36164 -0.62384 C -0.36594 -0.62269 -0.37011 -0.6206 -0.37441 -0.62014 L -0.38809 -0.61829 L -0.39447 -0.61644 C -0.39695 -0.61574 -0.39942 -0.61551 -0.40177 -0.61435 C -0.41897 -0.60741 -0.39382 -0.6132 -0.41857 -0.6088 C -0.42001 -0.6081 -0.42144 -0.60741 -0.42287 -0.60695 C -0.42457 -0.60625 -0.42639 -0.60602 -0.42809 -0.60509 C -0.43134 -0.60347 -0.43447 -0.60116 -0.4376 -0.59954 C -0.4475 -0.59445 -0.43942 -0.60255 -0.45349 -0.59005 C -0.4699 -0.57546 -0.46287 -0.57894 -0.47355 -0.575 C -0.47498 -0.57384 -0.47642 -0.57245 -0.47785 -0.5713 C -0.47954 -0.56991 -0.48137 -0.56898 -0.48306 -0.56759 C -0.49218 -0.55949 -0.48436 -0.56343 -0.49361 -0.55995 C -0.49791 -0.55509 -0.50182 -0.54908 -0.50638 -0.54491 C -0.50781 -0.54375 -0.50925 -0.54259 -0.51055 -0.5412 C -0.51276 -0.53889 -0.51485 -0.53634 -0.51693 -0.5338 C -0.51798 -0.53241 -0.51902 -0.53125 -0.52006 -0.52986 C -0.52149 -0.52801 -0.52293 -0.52616 -0.52436 -0.52431 C -0.53517 -0.51065 -0.51785 -0.53333 -0.53165 -0.51505 C -0.53348 -0.50995 -0.53517 -0.50486 -0.537 -0.5 C -0.53791 -0.49722 -0.53908 -0.49491 -0.54012 -0.49236 C -0.54234 -0.48704 -0.54507 -0.47894 -0.54651 -0.47361 C -0.54729 -0.4706 -0.54794 -0.46736 -0.54859 -0.46435 C -0.54937 -0.45671 -0.55146 -0.44931 -0.55067 -0.44167 C -0.54924 -0.42616 -0.54963 -0.42755 -0.54651 -0.40787 C -0.54585 -0.40417 -0.54507 -0.40046 -0.54442 -0.39676 C -0.54403 -0.39421 -0.54403 -0.39144 -0.54338 -0.38912 C -0.54208 -0.38495 -0.53804 -0.37408 -0.53595 -0.36852 C -0.53517 -0.36667 -0.53426 -0.36505 -0.53387 -0.36296 C -0.53113 -0.35116 -0.53218 -0.35671 -0.53061 -0.34607 C -0.52853 -0.30533 -0.53087 -0.33843 -0.52853 -0.31783 C -0.52814 -0.31412 -0.52814 -0.31019 -0.52749 -0.30648 C -0.52631 -0.3 -0.52553 -0.29306 -0.52332 -0.28773 C -0.52214 -0.28519 -0.52123 -0.28264 -0.52006 -0.28033 C -0.51772 -0.2757 -0.51511 -0.27153 -0.51263 -0.26713 L -0.51263 -0.2669 " pathEditMode="relative" rAng="0" ptsTypes="AAAAAAAAAAAAAAAAAAAAAAAAAAAAAAAAAAAAAAAAAAAAAAAAAAAAAAAAAAAAAAAAAAAAAAAAAAAAAAA">
                                      <p:cBhvr>
                                        <p:cTn id="10" dur="1000" fill="hold"/>
                                        <p:tgtEl>
                                          <p:spTgt spid="12"/>
                                        </p:tgtEl>
                                        <p:attrNameLst>
                                          <p:attrName>ppt_x</p:attrName>
                                          <p:attrName>ppt_y</p:attrName>
                                        </p:attrNameLst>
                                      </p:cBhvr>
                                      <p:rCtr x="-26759" y="-2523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1022 0.15856 L 0.11022 0.15879 C 0.11061 0.15301 0.11087 0.14745 0.11126 0.14166 C 0.11152 0.13912 0.11204 0.1368 0.11243 0.13426 C 0.11334 0.12685 0.11399 0.11921 0.11452 0.1118 C 0.11491 0.10416 0.11491 0.09676 0.11556 0.08912 C 0.11725 0.06967 0.12051 0.07453 0.12403 0.04977 C 0.12442 0.04722 0.12468 0.04467 0.12507 0.04236 C 0.12572 0.03842 0.12663 0.03495 0.12715 0.03102 C 0.12885 0.01875 0.12937 0.01111 0.13041 -0.00093 C 0.13028 -0.00394 0.13015 -0.03195 0.12819 -0.04213 C 0.12767 -0.04491 0.12676 -0.04723 0.12611 -0.04977 C 0.12507 -0.05926 0.12416 -0.06991 0.12077 -0.07801 C 0.11973 -0.08033 0.11855 -0.08264 0.11764 -0.08542 C 0.11556 -0.09167 0.11399 -0.10023 0.11126 -0.10602 C 0.10943 -0.11019 0.10696 -0.11343 0.10501 -0.11736 C 0.10162 -0.12408 0.09862 -0.13102 0.09549 -0.13797 C 0.09549 -0.13773 0.08703 -0.15672 0.08703 -0.15648 C 0.08351 -0.16297 0.08025 -0.16991 0.07647 -0.17547 C 0.07218 -0.18172 0.06827 -0.18866 0.06371 -0.19422 C 0.06136 -0.19746 0.05876 -0.20047 0.05641 -0.20371 C 0.05381 -0.20718 0.05159 -0.21158 0.04899 -0.21505 C 0.04417 -0.22153 0.03882 -0.22686 0.03413 -0.2338 C 0.02997 -0.24005 0.02632 -0.24607 0.0215 -0.2507 C 0.01915 -0.25301 0.01642 -0.25394 0.01407 -0.25625 C 0.01186 -0.25834 0.01003 -0.26158 0.00782 -0.26389 C 0.00534 -0.26598 0.00261 -0.2669 0.00039 -0.26945 C -0.00195 -0.27199 -0.00352 -0.27662 -0.00599 -0.27871 C -0.01003 -0.28241 -0.01446 -0.2838 -0.01863 -0.28635 C -0.02084 -0.2875 -0.02293 -0.28889 -0.02501 -0.29005 C -0.02762 -0.29144 -0.03009 -0.29236 -0.03257 -0.29375 C -0.03491 -0.29537 -0.03726 -0.29815 -0.03973 -0.29954 C -0.0426 -0.3007 -0.04533 -0.3007 -0.0482 -0.30139 C -0.05745 -0.30764 -0.05693 -0.30741 -0.06709 -0.3125 C -0.06996 -0.31389 -0.07282 -0.31551 -0.07556 -0.31644 C -0.07842 -0.31736 -0.08129 -0.31713 -0.08416 -0.31829 C -0.09653 -0.32292 -0.10018 -0.32639 -0.11151 -0.3294 C -0.11503 -0.33056 -0.11855 -0.33079 -0.12233 -0.33148 L -0.13158 -0.33519 C -0.13731 -0.3375 -0.14278 -0.34121 -0.14851 -0.3426 C -0.1618 -0.34607 -0.15411 -0.34422 -0.17392 -0.3463 C -0.18343 -0.34607 -0.22225 -0.34607 -0.24049 -0.3426 C -0.24544 -0.34167 -0.25039 -0.34028 -0.25521 -0.33889 C -0.25951 -0.33773 -0.26368 -0.33565 -0.26798 -0.33519 L -0.28165 -0.33334 L -0.28804 -0.33148 C -0.29051 -0.33079 -0.29299 -0.33056 -0.29533 -0.3294 C -0.31253 -0.32246 -0.28739 -0.32824 -0.31214 -0.32385 C -0.31357 -0.32315 -0.31501 -0.32246 -0.31644 -0.32199 C -0.31813 -0.3213 -0.31996 -0.32107 -0.32165 -0.32014 C -0.32491 -0.31852 -0.32803 -0.31621 -0.33116 -0.31459 C -0.34106 -0.30949 -0.33298 -0.3176 -0.34705 -0.3051 C -0.36347 -0.29051 -0.35643 -0.29398 -0.36712 -0.29005 C -0.36855 -0.28889 -0.36998 -0.2875 -0.37141 -0.28635 C -0.37311 -0.28496 -0.37493 -0.28403 -0.37663 -0.28264 C -0.38575 -0.27454 -0.37793 -0.27848 -0.38718 -0.275 C -0.39148 -0.27014 -0.39539 -0.26412 -0.39995 -0.25996 C -0.40138 -0.2588 -0.40281 -0.25764 -0.40411 -0.25625 C -0.40633 -0.25394 -0.40841 -0.25139 -0.4105 -0.24885 C -0.41154 -0.24746 -0.41258 -0.2463 -0.41362 -0.24491 C -0.41506 -0.24306 -0.41649 -0.24121 -0.41792 -0.23936 C -0.42874 -0.2257 -0.41141 -0.24838 -0.42522 -0.2301 C -0.42704 -0.225 -0.42874 -0.21991 -0.43056 -0.21505 C -0.43147 -0.21227 -0.43264 -0.20996 -0.43369 -0.20741 C -0.4359 -0.20209 -0.43864 -0.19398 -0.44007 -0.18866 C -0.44085 -0.18565 -0.4415 -0.18241 -0.44215 -0.1794 C -0.44294 -0.17176 -0.44502 -0.16436 -0.44424 -0.15672 C -0.44281 -0.14121 -0.4432 -0.1426 -0.44007 -0.12292 C -0.43942 -0.11922 -0.43864 -0.11551 -0.43799 -0.11181 C -0.4376 -0.10926 -0.4376 -0.10648 -0.43694 -0.10417 C -0.43564 -0.1 -0.4316 -0.08912 -0.42952 -0.08357 C -0.42874 -0.08172 -0.42782 -0.0801 -0.42743 -0.07801 C -0.4247 -0.06621 -0.42574 -0.07176 -0.42418 -0.06111 C -0.42209 -0.02037 -0.42444 -0.05348 -0.42209 -0.03287 C -0.4217 -0.02917 -0.4217 -0.02523 -0.42105 -0.02153 C -0.41988 -0.01505 -0.4191 -0.00811 -0.41688 -0.00278 C -0.41571 -0.00023 -0.4148 0.00231 -0.41362 0.00463 C -0.41128 0.00926 -0.40867 0.01342 -0.4062 0.01782 L -0.4062 0.01805 " pathEditMode="relative" rAng="0" ptsTypes="AAAAAAAAAAAAAAAAAAAAAAAAAAAAAAAAAAAAAAAAAAAAAAAAAAAAAAAAAAAAAAAAAAAAAAAAAAAAAAA">
                                      <p:cBhvr>
                                        <p:cTn id="14" dur="1000" fill="hold"/>
                                        <p:tgtEl>
                                          <p:spTgt spid="16"/>
                                        </p:tgtEl>
                                        <p:attrNameLst>
                                          <p:attrName>ppt_x</p:attrName>
                                          <p:attrName>ppt_y</p:attrName>
                                        </p:attrNameLst>
                                      </p:cBhvr>
                                      <p:rCtr x="-26759" y="-2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3 клас\04 ЯДС\Грущинська\4 Рослини\2026-01-29_150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71" y="1408280"/>
            <a:ext cx="9658489" cy="4469786"/>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1267496" y="621482"/>
            <a:ext cx="9577064" cy="64807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9</a:t>
            </a:r>
            <a:endParaRPr lang="uk-UA" sz="1200" b="1" dirty="0">
              <a:solidFill>
                <a:schemeClr val="bg1"/>
              </a:solidFill>
            </a:endParaRPr>
          </a:p>
        </p:txBody>
      </p:sp>
      <p:sp>
        <p:nvSpPr>
          <p:cNvPr id="12" name="Табличка 11"/>
          <p:cNvSpPr/>
          <p:nvPr/>
        </p:nvSpPr>
        <p:spPr>
          <a:xfrm>
            <a:off x="7282927" y="4941960"/>
            <a:ext cx="404312"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2</a:t>
            </a:r>
            <a:endParaRPr lang="uk-UA" sz="3200" b="1" dirty="0">
              <a:solidFill>
                <a:srgbClr val="FF0000"/>
              </a:solidFill>
            </a:endParaRPr>
          </a:p>
        </p:txBody>
      </p:sp>
      <p:sp>
        <p:nvSpPr>
          <p:cNvPr id="13" name="Табличка 12"/>
          <p:cNvSpPr/>
          <p:nvPr/>
        </p:nvSpPr>
        <p:spPr>
          <a:xfrm>
            <a:off x="6524079" y="4941960"/>
            <a:ext cx="475172"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1</a:t>
            </a:r>
            <a:endParaRPr lang="uk-UA" sz="3200" b="1" dirty="0">
              <a:solidFill>
                <a:srgbClr val="FF0000"/>
              </a:solidFill>
            </a:endParaRPr>
          </a:p>
        </p:txBody>
      </p:sp>
      <p:sp>
        <p:nvSpPr>
          <p:cNvPr id="14" name="Табличка 13"/>
          <p:cNvSpPr/>
          <p:nvPr/>
        </p:nvSpPr>
        <p:spPr>
          <a:xfrm>
            <a:off x="3427735" y="4966842"/>
            <a:ext cx="36004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3</a:t>
            </a:r>
            <a:endParaRPr lang="uk-UA" sz="3200" b="1" dirty="0">
              <a:solidFill>
                <a:srgbClr val="FF0000"/>
              </a:solidFill>
            </a:endParaRPr>
          </a:p>
        </p:txBody>
      </p:sp>
      <p:sp>
        <p:nvSpPr>
          <p:cNvPr id="10" name="Табличка 9"/>
          <p:cNvSpPr/>
          <p:nvPr/>
        </p:nvSpPr>
        <p:spPr>
          <a:xfrm>
            <a:off x="4147815" y="4967301"/>
            <a:ext cx="36004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4</a:t>
            </a:r>
            <a:endParaRPr lang="uk-UA" sz="3200" b="1" dirty="0">
              <a:solidFill>
                <a:srgbClr val="FF0000"/>
              </a:solidFill>
            </a:endParaRPr>
          </a:p>
        </p:txBody>
      </p:sp>
      <p:sp>
        <p:nvSpPr>
          <p:cNvPr id="11" name="Табличка 10"/>
          <p:cNvSpPr/>
          <p:nvPr/>
        </p:nvSpPr>
        <p:spPr>
          <a:xfrm>
            <a:off x="4867895" y="4949442"/>
            <a:ext cx="36004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5</a:t>
            </a:r>
            <a:endParaRPr lang="uk-UA" sz="3200" b="1" dirty="0">
              <a:solidFill>
                <a:srgbClr val="FF0000"/>
              </a:solidFill>
            </a:endParaRPr>
          </a:p>
        </p:txBody>
      </p:sp>
      <p:sp>
        <p:nvSpPr>
          <p:cNvPr id="15" name="Табличка 14"/>
          <p:cNvSpPr/>
          <p:nvPr/>
        </p:nvSpPr>
        <p:spPr>
          <a:xfrm>
            <a:off x="7964239" y="4967301"/>
            <a:ext cx="36004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rgbClr val="FF0000"/>
                </a:solidFill>
              </a:rPr>
              <a:t>6</a:t>
            </a:r>
            <a:endParaRPr lang="uk-UA" sz="3200" b="1" dirty="0">
              <a:solidFill>
                <a:srgbClr val="FF0000"/>
              </a:solidFill>
            </a:endParaRPr>
          </a:p>
        </p:txBody>
      </p:sp>
    </p:spTree>
    <p:extLst>
      <p:ext uri="{BB962C8B-B14F-4D97-AF65-F5344CB8AC3E}">
        <p14:creationId xmlns:p14="http://schemas.microsoft.com/office/powerpoint/2010/main" val="1393541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4" y="1305248"/>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3192156" y="1329947"/>
            <a:ext cx="6023676" cy="12006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Розгляньте сніговичків. Пофантазуйте і виберіть, з яким із них ви хочете провести урок.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636770"/>
            <a:ext cx="2341074" cy="272615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09392" y="2639767"/>
            <a:ext cx="2191251" cy="2723159"/>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281607" y="3668782"/>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652" y="3668782"/>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7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3 клас\04 ЯДС\Грущинська\4 Рослини\2026-01-29_150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168" y="439579"/>
            <a:ext cx="7227515" cy="616870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40035" y="445764"/>
            <a:ext cx="2759708" cy="144016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a:solidFill>
                  <a:schemeClr val="bg1"/>
                </a:solidFill>
              </a:rPr>
              <a:t>Робота в зошиті</a:t>
            </a:r>
          </a:p>
        </p:txBody>
      </p:sp>
      <p:sp>
        <p:nvSpPr>
          <p:cNvPr id="8" name="Прямоугольник 4">
            <a:extLst>
              <a:ext uri="{FF2B5EF4-FFF2-40B4-BE49-F238E27FC236}">
                <a16:creationId xmlns="" xmlns:a16="http://schemas.microsoft.com/office/drawing/2014/main" id="{612B521B-AE0F-4FC2-99C1-C8EB2AA01890}"/>
              </a:ext>
            </a:extLst>
          </p:cNvPr>
          <p:cNvSpPr/>
          <p:nvPr/>
        </p:nvSpPr>
        <p:spPr>
          <a:xfrm>
            <a:off x="1" y="5734051"/>
            <a:ext cx="1051470" cy="112553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b="1" dirty="0" smtClean="0">
                <a:solidFill>
                  <a:schemeClr val="bg1"/>
                </a:solidFill>
              </a:rPr>
              <a:t>Частина 2 Сторінка </a:t>
            </a:r>
          </a:p>
          <a:p>
            <a:pPr algn="ctr"/>
            <a:r>
              <a:rPr lang="ru-RU" sz="2800" b="1" dirty="0" smtClean="0">
                <a:solidFill>
                  <a:schemeClr val="bg1"/>
                </a:solidFill>
              </a:rPr>
              <a:t>9</a:t>
            </a:r>
            <a:endParaRPr lang="uk-UA" sz="1200" b="1" dirty="0">
              <a:solidFill>
                <a:schemeClr val="bg1"/>
              </a:solidFill>
            </a:endParaRPr>
          </a:p>
        </p:txBody>
      </p:sp>
      <p:sp>
        <p:nvSpPr>
          <p:cNvPr id="5" name="Табличка 4"/>
          <p:cNvSpPr/>
          <p:nvPr/>
        </p:nvSpPr>
        <p:spPr>
          <a:xfrm>
            <a:off x="4723879" y="2901199"/>
            <a:ext cx="186134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текучі</a:t>
            </a:r>
            <a:endParaRPr lang="uk-UA" sz="2800" b="1" dirty="0">
              <a:solidFill>
                <a:srgbClr val="FF0000"/>
              </a:solidFill>
            </a:endParaRPr>
          </a:p>
        </p:txBody>
      </p:sp>
      <p:sp>
        <p:nvSpPr>
          <p:cNvPr id="10" name="Скругленный прямоугольник 9"/>
          <p:cNvSpPr/>
          <p:nvPr/>
        </p:nvSpPr>
        <p:spPr>
          <a:xfrm>
            <a:off x="525736" y="3069753"/>
            <a:ext cx="3622079" cy="237626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uk-UA" sz="2800" b="1" u="sng" dirty="0">
                <a:solidFill>
                  <a:schemeClr val="accent3">
                    <a:lumMod val="75000"/>
                  </a:schemeClr>
                </a:solidFill>
              </a:rPr>
              <a:t>Домашнє </a:t>
            </a:r>
            <a:r>
              <a:rPr lang="uk-UA" sz="2800" b="1" u="sng" dirty="0" smtClean="0">
                <a:solidFill>
                  <a:schemeClr val="accent3">
                    <a:lumMod val="75000"/>
                  </a:schemeClr>
                </a:solidFill>
              </a:rPr>
              <a:t>завдання</a:t>
            </a:r>
          </a:p>
          <a:p>
            <a:pPr algn="ctr"/>
            <a:r>
              <a:rPr lang="uk-UA" sz="2800" b="1" dirty="0">
                <a:solidFill>
                  <a:schemeClr val="accent3">
                    <a:lumMod val="75000"/>
                  </a:schemeClr>
                </a:solidFill>
              </a:rPr>
              <a:t>Сторінки </a:t>
            </a:r>
            <a:r>
              <a:rPr lang="uk-UA" sz="2800" b="1" dirty="0" smtClean="0">
                <a:solidFill>
                  <a:schemeClr val="accent3">
                    <a:lumMod val="75000"/>
                  </a:schemeClr>
                </a:solidFill>
              </a:rPr>
              <a:t>86 </a:t>
            </a:r>
            <a:r>
              <a:rPr lang="uk-UA" sz="2800" b="1" dirty="0">
                <a:solidFill>
                  <a:schemeClr val="accent3">
                    <a:lumMod val="75000"/>
                  </a:schemeClr>
                </a:solidFill>
              </a:rPr>
              <a:t>читати і </a:t>
            </a:r>
            <a:r>
              <a:rPr lang="uk-UA" sz="2800" b="1" dirty="0" smtClean="0">
                <a:solidFill>
                  <a:schemeClr val="accent3">
                    <a:lumMod val="75000"/>
                  </a:schemeClr>
                </a:solidFill>
              </a:rPr>
              <a:t>переказувати, </a:t>
            </a:r>
          </a:p>
          <a:p>
            <a:pPr algn="ctr"/>
            <a:r>
              <a:rPr lang="uk-UA" sz="2800" b="1" dirty="0" smtClean="0">
                <a:solidFill>
                  <a:schemeClr val="accent3">
                    <a:lumMod val="75000"/>
                  </a:schemeClr>
                </a:solidFill>
              </a:rPr>
              <a:t>в зошиті завдання до уроку 57</a:t>
            </a:r>
            <a:endParaRPr lang="uk-UA" sz="2800" b="1" dirty="0">
              <a:solidFill>
                <a:schemeClr val="accent3">
                  <a:lumMod val="75000"/>
                </a:schemeClr>
              </a:solidFill>
            </a:endParaRPr>
          </a:p>
        </p:txBody>
      </p:sp>
      <p:sp>
        <p:nvSpPr>
          <p:cNvPr id="14" name="Табличка 13"/>
          <p:cNvSpPr/>
          <p:nvPr/>
        </p:nvSpPr>
        <p:spPr>
          <a:xfrm>
            <a:off x="9620423" y="2902577"/>
            <a:ext cx="1630314"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стоячі</a:t>
            </a:r>
            <a:endParaRPr lang="uk-UA" sz="2800" b="1" dirty="0">
              <a:solidFill>
                <a:srgbClr val="FF0000"/>
              </a:solidFill>
            </a:endParaRPr>
          </a:p>
        </p:txBody>
      </p:sp>
      <p:sp>
        <p:nvSpPr>
          <p:cNvPr id="11" name="Табличка 10"/>
          <p:cNvSpPr/>
          <p:nvPr/>
        </p:nvSpPr>
        <p:spPr>
          <a:xfrm>
            <a:off x="4742813" y="3234053"/>
            <a:ext cx="186134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природні</a:t>
            </a:r>
            <a:endParaRPr lang="uk-UA" sz="2800" b="1" dirty="0">
              <a:solidFill>
                <a:srgbClr val="FF0000"/>
              </a:solidFill>
            </a:endParaRPr>
          </a:p>
        </p:txBody>
      </p:sp>
      <p:sp>
        <p:nvSpPr>
          <p:cNvPr id="12" name="Табличка 11"/>
          <p:cNvSpPr/>
          <p:nvPr/>
        </p:nvSpPr>
        <p:spPr>
          <a:xfrm>
            <a:off x="9639357" y="3235431"/>
            <a:ext cx="1630314"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штучні</a:t>
            </a:r>
            <a:endParaRPr lang="uk-UA" sz="2800" b="1" dirty="0">
              <a:solidFill>
                <a:srgbClr val="FF0000"/>
              </a:solidFill>
            </a:endParaRPr>
          </a:p>
        </p:txBody>
      </p:sp>
      <p:sp>
        <p:nvSpPr>
          <p:cNvPr id="13" name="Табличка 12"/>
          <p:cNvSpPr/>
          <p:nvPr/>
        </p:nvSpPr>
        <p:spPr>
          <a:xfrm>
            <a:off x="4743341" y="3645818"/>
            <a:ext cx="1861348"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прісні</a:t>
            </a:r>
            <a:endParaRPr lang="uk-UA" sz="2800" b="1" dirty="0">
              <a:solidFill>
                <a:srgbClr val="FF0000"/>
              </a:solidFill>
            </a:endParaRPr>
          </a:p>
        </p:txBody>
      </p:sp>
      <p:sp>
        <p:nvSpPr>
          <p:cNvPr id="15" name="Табличка 14"/>
          <p:cNvSpPr/>
          <p:nvPr/>
        </p:nvSpPr>
        <p:spPr>
          <a:xfrm>
            <a:off x="9639885" y="3647196"/>
            <a:ext cx="1630314"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солоні</a:t>
            </a:r>
            <a:endParaRPr lang="uk-UA" sz="2800" b="1" dirty="0">
              <a:solidFill>
                <a:srgbClr val="FF0000"/>
              </a:solidFill>
            </a:endParaRPr>
          </a:p>
        </p:txBody>
      </p:sp>
      <p:sp>
        <p:nvSpPr>
          <p:cNvPr id="16" name="Табличка 15"/>
          <p:cNvSpPr/>
          <p:nvPr/>
        </p:nvSpPr>
        <p:spPr>
          <a:xfrm>
            <a:off x="5299943" y="5134651"/>
            <a:ext cx="1728192"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море,</a:t>
            </a:r>
            <a:endParaRPr lang="uk-UA" sz="2800" b="1" dirty="0">
              <a:solidFill>
                <a:srgbClr val="FF0000"/>
              </a:solidFill>
            </a:endParaRPr>
          </a:p>
        </p:txBody>
      </p:sp>
      <p:sp>
        <p:nvSpPr>
          <p:cNvPr id="17" name="Табличка 16"/>
          <p:cNvSpPr/>
          <p:nvPr/>
        </p:nvSpPr>
        <p:spPr>
          <a:xfrm>
            <a:off x="6604689" y="5111318"/>
            <a:ext cx="116045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ріка</a:t>
            </a:r>
            <a:endParaRPr lang="uk-UA" sz="2800" b="1" dirty="0">
              <a:solidFill>
                <a:srgbClr val="FF0000"/>
              </a:solidFill>
            </a:endParaRPr>
          </a:p>
        </p:txBody>
      </p:sp>
      <p:sp>
        <p:nvSpPr>
          <p:cNvPr id="18" name="Табличка 17"/>
          <p:cNvSpPr/>
          <p:nvPr/>
        </p:nvSpPr>
        <p:spPr>
          <a:xfrm>
            <a:off x="5432119" y="5505608"/>
            <a:ext cx="1884047"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Азовське,</a:t>
            </a:r>
            <a:endParaRPr lang="uk-UA" sz="2800" b="1" dirty="0">
              <a:solidFill>
                <a:srgbClr val="FF0000"/>
              </a:solidFill>
            </a:endParaRPr>
          </a:p>
        </p:txBody>
      </p:sp>
      <p:sp>
        <p:nvSpPr>
          <p:cNvPr id="19" name="Табличка 18"/>
          <p:cNvSpPr/>
          <p:nvPr/>
        </p:nvSpPr>
        <p:spPr>
          <a:xfrm>
            <a:off x="7184914" y="5505607"/>
            <a:ext cx="1427397"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Берда</a:t>
            </a:r>
            <a:endParaRPr lang="uk-UA" sz="2800" b="1" dirty="0">
              <a:solidFill>
                <a:srgbClr val="FF0000"/>
              </a:solidFill>
            </a:endParaRPr>
          </a:p>
        </p:txBody>
      </p:sp>
      <p:sp>
        <p:nvSpPr>
          <p:cNvPr id="20" name="Табличка 19"/>
          <p:cNvSpPr/>
          <p:nvPr/>
        </p:nvSpPr>
        <p:spPr>
          <a:xfrm>
            <a:off x="5455379" y="5950075"/>
            <a:ext cx="1752795"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Очерет,</a:t>
            </a:r>
            <a:endParaRPr lang="uk-UA" sz="2800" b="1" dirty="0">
              <a:solidFill>
                <a:srgbClr val="FF0000"/>
              </a:solidFill>
            </a:endParaRPr>
          </a:p>
        </p:txBody>
      </p:sp>
      <p:sp>
        <p:nvSpPr>
          <p:cNvPr id="21" name="Табличка 20"/>
          <p:cNvSpPr/>
          <p:nvPr/>
        </p:nvSpPr>
        <p:spPr>
          <a:xfrm>
            <a:off x="6839812" y="5941329"/>
            <a:ext cx="1188113"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рогіз,</a:t>
            </a:r>
            <a:endParaRPr lang="uk-UA" sz="2800" b="1" dirty="0">
              <a:solidFill>
                <a:srgbClr val="FF0000"/>
              </a:solidFill>
            </a:endParaRPr>
          </a:p>
        </p:txBody>
      </p:sp>
      <p:sp>
        <p:nvSpPr>
          <p:cNvPr id="22" name="Табличка 21"/>
          <p:cNvSpPr/>
          <p:nvPr/>
        </p:nvSpPr>
        <p:spPr>
          <a:xfrm>
            <a:off x="7765139" y="5923606"/>
            <a:ext cx="1369359"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ряска,</a:t>
            </a:r>
            <a:endParaRPr lang="uk-UA" sz="2800" b="1" dirty="0">
              <a:solidFill>
                <a:srgbClr val="FF0000"/>
              </a:solidFill>
            </a:endParaRPr>
          </a:p>
        </p:txBody>
      </p:sp>
      <p:sp>
        <p:nvSpPr>
          <p:cNvPr id="23" name="Табличка 22"/>
          <p:cNvSpPr/>
          <p:nvPr/>
        </p:nvSpPr>
        <p:spPr>
          <a:xfrm>
            <a:off x="8972351" y="5923605"/>
            <a:ext cx="1571550" cy="622733"/>
          </a:xfrm>
          <a:prstGeom prst="plaque">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smtClean="0">
                <a:solidFill>
                  <a:srgbClr val="FF0000"/>
                </a:solidFill>
              </a:rPr>
              <a:t>латаття.</a:t>
            </a:r>
            <a:endParaRPr lang="uk-UA" sz="2800" b="1" dirty="0">
              <a:solidFill>
                <a:srgbClr val="FF0000"/>
              </a:solidFill>
            </a:endParaRPr>
          </a:p>
        </p:txBody>
      </p:sp>
    </p:spTree>
    <p:extLst>
      <p:ext uri="{BB962C8B-B14F-4D97-AF65-F5344CB8AC3E}">
        <p14:creationId xmlns:p14="http://schemas.microsoft.com/office/powerpoint/2010/main" val="722025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4" grpId="0"/>
      <p:bldP spid="11" grpId="0"/>
      <p:bldP spid="12" grpId="0"/>
      <p:bldP spid="13" grpId="0"/>
      <p:bldP spid="15" grpId="0"/>
      <p:bldP spid="16" grpId="0"/>
      <p:bldP spid="17" grpId="0"/>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264" y="494643"/>
            <a:ext cx="9983786" cy="68128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1" y="1280550"/>
            <a:ext cx="2233374" cy="2235347"/>
          </a:xfrm>
          <a:prstGeom prst="rect">
            <a:avLst/>
          </a:prstGeom>
          <a:solidFill>
            <a:schemeClr val="bg1"/>
          </a:solidFill>
          <a:ln w="38100">
            <a:solidFill>
              <a:schemeClr val="accent3">
                <a:lumMod val="75000"/>
              </a:schemeClr>
            </a:solidFill>
          </a:ln>
        </p:spPr>
      </p:pic>
      <p:sp>
        <p:nvSpPr>
          <p:cNvPr id="6" name="TextBox 5"/>
          <p:cNvSpPr txBox="1"/>
          <p:nvPr/>
        </p:nvSpPr>
        <p:spPr>
          <a:xfrm>
            <a:off x="2986639" y="1321011"/>
            <a:ext cx="6281137"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uk-UA" sz="2400" b="1" dirty="0" smtClean="0">
                <a:solidFill>
                  <a:schemeClr val="accent3">
                    <a:lumMod val="75000"/>
                  </a:schemeClr>
                </a:solidFill>
              </a:rPr>
              <a:t>Пофантазуйте, що вибраний вами </a:t>
            </a:r>
            <a:r>
              <a:rPr lang="uk-UA" sz="2400" b="1" dirty="0" err="1" smtClean="0">
                <a:solidFill>
                  <a:schemeClr val="accent3">
                    <a:lumMod val="75000"/>
                  </a:schemeClr>
                </a:solidFill>
              </a:rPr>
              <a:t>сніговичок</a:t>
            </a:r>
            <a:r>
              <a:rPr lang="uk-UA" sz="2400" b="1" dirty="0" smtClean="0">
                <a:solidFill>
                  <a:schemeClr val="accent3">
                    <a:lumMod val="75000"/>
                  </a:schemeClr>
                </a:solidFill>
              </a:rPr>
              <a:t> скаже вам в кінці уроку. Поясніть чому.</a:t>
            </a:r>
            <a:endParaRPr lang="ru-RU" sz="2400" b="1" dirty="0">
              <a:solidFill>
                <a:schemeClr val="accent3">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08" y="2398224"/>
            <a:ext cx="2380438" cy="2771995"/>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721510" y="2398223"/>
            <a:ext cx="2230547" cy="277199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463380" y="3699791"/>
            <a:ext cx="1959288" cy="266193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57" y="3699790"/>
            <a:ext cx="1846392" cy="2572655"/>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096" y="1329947"/>
            <a:ext cx="2060260" cy="2185950"/>
          </a:xfrm>
          <a:prstGeom prst="rect">
            <a:avLst/>
          </a:prstGeom>
          <a:noFill/>
          <a:ln w="381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2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4">
            <a:extLst>
              <a:ext uri="{FF2B5EF4-FFF2-40B4-BE49-F238E27FC236}">
                <a16:creationId xmlns:a16="http://schemas.microsoft.com/office/drawing/2014/main" xmlns="" id="{41300D0C-EC34-4515-9E3A-6F0DC297E5C1}"/>
              </a:ext>
            </a:extLst>
          </p:cNvPr>
          <p:cNvSpPr/>
          <p:nvPr/>
        </p:nvSpPr>
        <p:spPr>
          <a:xfrm>
            <a:off x="0" y="5822284"/>
            <a:ext cx="1069820" cy="10373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smtClean="0">
                <a:solidFill>
                  <a:schemeClr val="bg1"/>
                </a:solidFill>
              </a:rPr>
              <a:t>Зошит 1 ч</a:t>
            </a:r>
            <a:endParaRPr lang="uk-UA" sz="1400" b="1" dirty="0">
              <a:solidFill>
                <a:schemeClr val="bg1"/>
              </a:solidFill>
            </a:endParaRPr>
          </a:p>
          <a:p>
            <a:pPr algn="ctr"/>
            <a:r>
              <a:rPr lang="uk-UA" sz="1400" b="1" dirty="0">
                <a:solidFill>
                  <a:schemeClr val="bg1"/>
                </a:solidFill>
              </a:rPr>
              <a:t>Сторінка</a:t>
            </a:r>
          </a:p>
          <a:p>
            <a:pPr algn="ctr"/>
            <a:r>
              <a:rPr lang="uk-UA" sz="2800" b="1" dirty="0" smtClean="0">
                <a:solidFill>
                  <a:schemeClr val="bg1"/>
                </a:solidFill>
              </a:rPr>
              <a:t>62-63</a:t>
            </a:r>
            <a:endParaRPr lang="ru-RU" sz="2800" b="1" dirty="0">
              <a:solidFill>
                <a:schemeClr val="bg1"/>
              </a:solidFill>
            </a:endParaRPr>
          </a:p>
        </p:txBody>
      </p:sp>
      <p:sp>
        <p:nvSpPr>
          <p:cNvPr id="19" name="Прямоугольник 18"/>
          <p:cNvSpPr/>
          <p:nvPr/>
        </p:nvSpPr>
        <p:spPr>
          <a:xfrm>
            <a:off x="848533" y="2162118"/>
            <a:ext cx="6462841" cy="776952"/>
          </a:xfrm>
          <a:prstGeom prst="rect">
            <a:avLst/>
          </a:prstGeom>
          <a:ln/>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2400" b="1" dirty="0" err="1" smtClean="0">
                <a:solidFill>
                  <a:srgbClr val="0070C0"/>
                </a:solidFill>
              </a:rPr>
              <a:t>Запиши</a:t>
            </a:r>
            <a:r>
              <a:rPr lang="uk-UA" sz="2400" b="1" dirty="0" smtClean="0">
                <a:solidFill>
                  <a:srgbClr val="0070C0"/>
                </a:solidFill>
              </a:rPr>
              <a:t> свої спостереження за неживою природою у календар спостережень</a:t>
            </a:r>
            <a:endParaRPr lang="uk-UA" sz="2400" b="1" dirty="0">
              <a:solidFill>
                <a:srgbClr val="0070C0"/>
              </a:solidFill>
            </a:endParaRPr>
          </a:p>
        </p:txBody>
      </p:sp>
      <p:sp>
        <p:nvSpPr>
          <p:cNvPr id="9" name="Скругленный прямоугольник 8"/>
          <p:cNvSpPr/>
          <p:nvPr/>
        </p:nvSpPr>
        <p:spPr>
          <a:xfrm>
            <a:off x="863070" y="1053530"/>
            <a:ext cx="3120040" cy="52191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400" b="1" dirty="0"/>
              <a:t>Яка зараз пора року?</a:t>
            </a:r>
            <a:endParaRPr lang="ru-RU" sz="2400" b="1" dirty="0"/>
          </a:p>
        </p:txBody>
      </p:sp>
      <p:sp>
        <p:nvSpPr>
          <p:cNvPr id="10" name="Скругленный прямоугольник 9"/>
          <p:cNvSpPr/>
          <p:nvPr/>
        </p:nvSpPr>
        <p:spPr>
          <a:xfrm>
            <a:off x="848534" y="1635199"/>
            <a:ext cx="3120040" cy="526919"/>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2400" b="1" dirty="0"/>
              <a:t>Який </a:t>
            </a:r>
            <a:r>
              <a:rPr lang="uk-UA" sz="2400" b="1" dirty="0" smtClean="0"/>
              <a:t>місяць року?</a:t>
            </a:r>
            <a:endParaRPr lang="ru-RU" sz="2400" b="1" dirty="0"/>
          </a:p>
        </p:txBody>
      </p:sp>
      <p:sp>
        <p:nvSpPr>
          <p:cNvPr id="11" name="Скругленный прямоугольник 10"/>
          <p:cNvSpPr/>
          <p:nvPr/>
        </p:nvSpPr>
        <p:spPr>
          <a:xfrm>
            <a:off x="4392871" y="1053530"/>
            <a:ext cx="2918504" cy="52691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400" b="1" dirty="0"/>
              <a:t>Яке </a:t>
            </a:r>
            <a:r>
              <a:rPr lang="uk-UA" sz="2400" b="1" dirty="0" smtClean="0"/>
              <a:t>число місяця?</a:t>
            </a:r>
            <a:endParaRPr lang="ru-RU" sz="2400" b="1" dirty="0"/>
          </a:p>
        </p:txBody>
      </p:sp>
      <p:sp>
        <p:nvSpPr>
          <p:cNvPr id="12" name="Скругленный прямоугольник 11"/>
          <p:cNvSpPr/>
          <p:nvPr/>
        </p:nvSpPr>
        <p:spPr>
          <a:xfrm>
            <a:off x="4392871" y="1629594"/>
            <a:ext cx="2917568" cy="52755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400" b="1" dirty="0" smtClean="0"/>
              <a:t>Який день тижня?</a:t>
            </a:r>
            <a:endParaRPr lang="ru-RU" sz="2400" b="1" dirty="0"/>
          </a:p>
        </p:txBody>
      </p:sp>
      <p:pic>
        <p:nvPicPr>
          <p:cNvPr id="9218" name="Picture 2" descr="Набір карток для фенологічних спостережень &quot;Календар природ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686" y="265353"/>
            <a:ext cx="3858057" cy="2673717"/>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890402" y="376223"/>
            <a:ext cx="6420037" cy="58953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Вправа «Синоптик»</a:t>
            </a:r>
            <a:endParaRPr lang="uk-UA" sz="40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19" y="2964464"/>
            <a:ext cx="10501777" cy="370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058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750"/>
                                        <p:tgtEl>
                                          <p:spTgt spid="19"/>
                                        </p:tgtEl>
                                      </p:cBhvr>
                                    </p:animEffect>
                                  </p:childTnLst>
                                </p:cTn>
                              </p:par>
                              <p:par>
                                <p:cTn id="8" presetID="6" presetClass="entr" presetSubtype="32"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out)">
                                      <p:cBhvr>
                                        <p:cTn id="10" dur="750"/>
                                        <p:tgtEl>
                                          <p:spTgt spid="9218"/>
                                        </p:tgtEl>
                                      </p:cBhvr>
                                    </p:animEffect>
                                  </p:childTnLst>
                                </p:cTn>
                              </p:par>
                              <p:par>
                                <p:cTn id="11" presetID="6"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out)">
                                      <p:cBhvr>
                                        <p:cTn id="13"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0303" y="4775364"/>
            <a:ext cx="2423176" cy="16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Степ: цікаві факти - Dovidka.biz.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560" y="2584894"/>
            <a:ext cx="2612109" cy="174140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Найцікавіші озера та водоспади Закарпаття - Дерев'яний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414" y="4849624"/>
            <a:ext cx="2528532" cy="1695604"/>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5" descr="Изображение выглядит как трава, внешний, небо, поле&#10;&#10;Автоматически созданное описание">
            <a:extLst>
              <a:ext uri="{FF2B5EF4-FFF2-40B4-BE49-F238E27FC236}">
                <a16:creationId xmlns:a16="http://schemas.microsoft.com/office/drawing/2014/main" xmlns="" id="{27B4C917-8994-CDEF-00A6-FC3A9D34AB4B}"/>
              </a:ext>
            </a:extLst>
          </p:cNvPr>
          <p:cNvPicPr>
            <a:picLocks noChangeAspect="1"/>
          </p:cNvPicPr>
          <p:nvPr/>
        </p:nvPicPr>
        <p:blipFill>
          <a:blip r:embed="rId5"/>
          <a:stretch>
            <a:fillRect/>
          </a:stretch>
        </p:blipFill>
        <p:spPr>
          <a:xfrm>
            <a:off x="1255120" y="4656356"/>
            <a:ext cx="2456792" cy="1849428"/>
          </a:xfrm>
          <a:prstGeom prst="rect">
            <a:avLst/>
          </a:prstGeom>
        </p:spPr>
      </p:pic>
      <p:pic>
        <p:nvPicPr>
          <p:cNvPr id="22" name="Рисунок 4" descr="Изображение выглядит как трава, дерево, внешний, лес&#10;&#10;Автоматически созданное описание">
            <a:extLst>
              <a:ext uri="{FF2B5EF4-FFF2-40B4-BE49-F238E27FC236}">
                <a16:creationId xmlns:a16="http://schemas.microsoft.com/office/drawing/2014/main" xmlns="" id="{FEEFB515-6497-E509-AA6B-9430D3696720}"/>
              </a:ext>
            </a:extLst>
          </p:cNvPr>
          <p:cNvPicPr>
            <a:picLocks noChangeAspect="1"/>
          </p:cNvPicPr>
          <p:nvPr/>
        </p:nvPicPr>
        <p:blipFill>
          <a:blip r:embed="rId6"/>
          <a:stretch>
            <a:fillRect/>
          </a:stretch>
        </p:blipFill>
        <p:spPr>
          <a:xfrm>
            <a:off x="789432" y="2573418"/>
            <a:ext cx="2616160" cy="1752882"/>
          </a:xfrm>
          <a:prstGeom prst="rect">
            <a:avLst/>
          </a:prstGeom>
        </p:spPr>
      </p:pic>
      <p:sp>
        <p:nvSpPr>
          <p:cNvPr id="5124" name="Прямоугольник 11"/>
          <p:cNvSpPr>
            <a:spLocks noChangeArrowheads="1"/>
          </p:cNvSpPr>
          <p:nvPr/>
        </p:nvSpPr>
        <p:spPr bwMode="auto">
          <a:xfrm>
            <a:off x="1267494" y="1140450"/>
            <a:ext cx="5112569" cy="540764"/>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ru-RU" sz="2800" b="1" dirty="0">
                <a:solidFill>
                  <a:srgbClr val="FF0000"/>
                </a:solidFill>
                <a:latin typeface="+mn-lt"/>
              </a:rPr>
              <a:t>Рослинне угруповання </a:t>
            </a:r>
            <a:r>
              <a:rPr lang="ru-RU" sz="2800" b="1" dirty="0">
                <a:solidFill>
                  <a:schemeClr val="accent3">
                    <a:lumMod val="50000"/>
                  </a:schemeClr>
                </a:solidFill>
                <a:latin typeface="+mn-lt"/>
              </a:rPr>
              <a:t>— </a:t>
            </a:r>
            <a:r>
              <a:rPr lang="ru-RU" sz="2800" b="1" dirty="0" smtClean="0">
                <a:solidFill>
                  <a:schemeClr val="accent3">
                    <a:lumMod val="50000"/>
                  </a:schemeClr>
                </a:solidFill>
                <a:latin typeface="+mn-lt"/>
              </a:rPr>
              <a:t>це</a:t>
            </a:r>
            <a:r>
              <a:rPr lang="en-US" sz="2800" b="1" dirty="0" smtClean="0">
                <a:solidFill>
                  <a:schemeClr val="accent3">
                    <a:lumMod val="50000"/>
                  </a:schemeClr>
                </a:solidFill>
                <a:latin typeface="+mn-lt"/>
              </a:rPr>
              <a:t> </a:t>
            </a:r>
            <a:r>
              <a:rPr lang="uk-UA" sz="2800" b="1" dirty="0" smtClean="0">
                <a:solidFill>
                  <a:schemeClr val="accent3">
                    <a:lumMod val="50000"/>
                  </a:schemeClr>
                </a:solidFill>
                <a:latin typeface="+mn-lt"/>
              </a:rPr>
              <a:t>…</a:t>
            </a:r>
            <a:endParaRPr lang="ru-RU" altLang="ru-RU" sz="2800" b="1" dirty="0">
              <a:solidFill>
                <a:schemeClr val="accent3">
                  <a:lumMod val="50000"/>
                </a:schemeClr>
              </a:solidFill>
              <a:latin typeface="+mn-lt"/>
            </a:endParaRPr>
          </a:p>
        </p:txBody>
      </p:sp>
      <p:sp>
        <p:nvSpPr>
          <p:cNvPr id="11" name="Прямоугольник 10"/>
          <p:cNvSpPr/>
          <p:nvPr/>
        </p:nvSpPr>
        <p:spPr>
          <a:xfrm>
            <a:off x="1053414" y="494643"/>
            <a:ext cx="10070586" cy="63089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4000" b="1" dirty="0" smtClean="0"/>
              <a:t>Пригадайте </a:t>
            </a:r>
            <a:r>
              <a:rPr lang="ru-RU" sz="4000" b="1" dirty="0" err="1" smtClean="0"/>
              <a:t>рослинні</a:t>
            </a:r>
            <a:r>
              <a:rPr lang="ru-RU" sz="4000" b="1" dirty="0" smtClean="0"/>
              <a:t> угрупов</a:t>
            </a:r>
            <a:r>
              <a:rPr lang="ru-RU" sz="4000" b="1" dirty="0" smtClean="0">
                <a:solidFill>
                  <a:srgbClr val="FFFF00"/>
                </a:solidFill>
              </a:rPr>
              <a:t>а</a:t>
            </a:r>
            <a:r>
              <a:rPr lang="ru-RU" sz="4000" b="1" dirty="0" smtClean="0"/>
              <a:t>ння</a:t>
            </a:r>
            <a:endParaRPr lang="uk-UA" sz="4000" b="1" dirty="0">
              <a:solidFill>
                <a:schemeClr val="bg1"/>
              </a:solidFill>
            </a:endParaRPr>
          </a:p>
        </p:txBody>
      </p:sp>
      <p:sp>
        <p:nvSpPr>
          <p:cNvPr id="14" name="TextBox 13">
            <a:extLst>
              <a:ext uri="{FF2B5EF4-FFF2-40B4-BE49-F238E27FC236}">
                <a16:creationId xmlns:a16="http://schemas.microsoft.com/office/drawing/2014/main" xmlns="" id="{A5AA353C-CB08-8B88-24D1-85EB2B128265}"/>
              </a:ext>
            </a:extLst>
          </p:cNvPr>
          <p:cNvSpPr txBox="1"/>
          <p:nvPr/>
        </p:nvSpPr>
        <p:spPr>
          <a:xfrm>
            <a:off x="4060656" y="2715645"/>
            <a:ext cx="3850048" cy="1323439"/>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sz="4000" b="1" dirty="0">
                <a:solidFill>
                  <a:schemeClr val="bg1"/>
                </a:solidFill>
                <a:cs typeface="Segoe UI"/>
              </a:rPr>
              <a:t>Природні </a:t>
            </a:r>
            <a:r>
              <a:rPr lang="en-US" sz="4000" b="1" dirty="0">
                <a:solidFill>
                  <a:schemeClr val="bg1"/>
                </a:solidFill>
                <a:cs typeface="Segoe UI"/>
              </a:rPr>
              <a:t>​</a:t>
            </a:r>
          </a:p>
          <a:p>
            <a:pPr algn="ctr"/>
            <a:r>
              <a:rPr lang="uk-UA" sz="4000" b="1" dirty="0">
                <a:solidFill>
                  <a:schemeClr val="bg1"/>
                </a:solidFill>
                <a:cs typeface="Segoe UI"/>
              </a:rPr>
              <a:t>угруповання:​</a:t>
            </a:r>
          </a:p>
        </p:txBody>
      </p:sp>
      <p:sp>
        <p:nvSpPr>
          <p:cNvPr id="16" name="TextBox 15">
            <a:extLst>
              <a:ext uri="{FF2B5EF4-FFF2-40B4-BE49-F238E27FC236}">
                <a16:creationId xmlns:a16="http://schemas.microsoft.com/office/drawing/2014/main" xmlns="" id="{558EF7DF-2FAF-1D31-20AA-2F557ECA74FF}"/>
              </a:ext>
            </a:extLst>
          </p:cNvPr>
          <p:cNvSpPr txBox="1"/>
          <p:nvPr/>
        </p:nvSpPr>
        <p:spPr>
          <a:xfrm>
            <a:off x="2707655" y="2685022"/>
            <a:ext cx="1124364" cy="707886"/>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ліс</a:t>
            </a:r>
            <a:endParaRPr lang="ru-RU" sz="4000" b="1" dirty="0">
              <a:solidFill>
                <a:schemeClr val="bg1"/>
              </a:solidFill>
            </a:endParaRPr>
          </a:p>
        </p:txBody>
      </p:sp>
      <p:sp>
        <p:nvSpPr>
          <p:cNvPr id="17" name="TextBox 16">
            <a:extLst>
              <a:ext uri="{FF2B5EF4-FFF2-40B4-BE49-F238E27FC236}">
                <a16:creationId xmlns:a16="http://schemas.microsoft.com/office/drawing/2014/main" xmlns="" id="{572A7DFD-6613-EEF1-3278-1C50D8374911}"/>
              </a:ext>
            </a:extLst>
          </p:cNvPr>
          <p:cNvSpPr txBox="1"/>
          <p:nvPr/>
        </p:nvSpPr>
        <p:spPr>
          <a:xfrm>
            <a:off x="5096532" y="4326300"/>
            <a:ext cx="1778296" cy="707886"/>
          </a:xfrm>
          <a:prstGeom prst="rect">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озеро</a:t>
            </a:r>
            <a:endParaRPr lang="ru-RU" sz="4000" b="1" dirty="0">
              <a:solidFill>
                <a:schemeClr val="bg1"/>
              </a:solidFill>
              <a:cs typeface="Calibri"/>
            </a:endParaRPr>
          </a:p>
        </p:txBody>
      </p:sp>
      <p:sp>
        <p:nvSpPr>
          <p:cNvPr id="18" name="TextBox 17">
            <a:extLst>
              <a:ext uri="{FF2B5EF4-FFF2-40B4-BE49-F238E27FC236}">
                <a16:creationId xmlns:a16="http://schemas.microsoft.com/office/drawing/2014/main" xmlns="" id="{2880A975-442A-E37A-E34B-3AB422063B39}"/>
              </a:ext>
            </a:extLst>
          </p:cNvPr>
          <p:cNvSpPr txBox="1"/>
          <p:nvPr/>
        </p:nvSpPr>
        <p:spPr>
          <a:xfrm>
            <a:off x="8008175" y="2583331"/>
            <a:ext cx="1418231" cy="707886"/>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smtClean="0">
                <a:solidFill>
                  <a:schemeClr val="bg1"/>
                </a:solidFill>
                <a:cs typeface="Calibri"/>
              </a:rPr>
              <a:t>степ</a:t>
            </a:r>
            <a:endParaRPr lang="ru-RU" sz="4000" b="1" dirty="0">
              <a:solidFill>
                <a:schemeClr val="bg1"/>
              </a:solidFill>
              <a:cs typeface="Calibri"/>
            </a:endParaRPr>
          </a:p>
        </p:txBody>
      </p:sp>
      <p:sp>
        <p:nvSpPr>
          <p:cNvPr id="19" name="TextBox 18">
            <a:extLst>
              <a:ext uri="{FF2B5EF4-FFF2-40B4-BE49-F238E27FC236}">
                <a16:creationId xmlns:a16="http://schemas.microsoft.com/office/drawing/2014/main" xmlns="" id="{558EF7DF-2FAF-1D31-20AA-2F557ECA74FF}"/>
              </a:ext>
            </a:extLst>
          </p:cNvPr>
          <p:cNvSpPr txBox="1"/>
          <p:nvPr/>
        </p:nvSpPr>
        <p:spPr>
          <a:xfrm>
            <a:off x="2923679" y="4421421"/>
            <a:ext cx="1311451" cy="707886"/>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dirty="0">
                <a:solidFill>
                  <a:schemeClr val="bg1"/>
                </a:solidFill>
                <a:cs typeface="Calibri"/>
              </a:rPr>
              <a:t>лука</a:t>
            </a:r>
            <a:endParaRPr lang="ru-RU" sz="4000" b="1" dirty="0">
              <a:solidFill>
                <a:schemeClr val="bg1"/>
              </a:solidFill>
            </a:endParaRPr>
          </a:p>
        </p:txBody>
      </p:sp>
      <p:sp>
        <p:nvSpPr>
          <p:cNvPr id="21" name="TextBox 20">
            <a:extLst>
              <a:ext uri="{FF2B5EF4-FFF2-40B4-BE49-F238E27FC236}">
                <a16:creationId xmlns:a16="http://schemas.microsoft.com/office/drawing/2014/main" xmlns="" id="{2880A975-442A-E37A-E34B-3AB422063B39}"/>
              </a:ext>
            </a:extLst>
          </p:cNvPr>
          <p:cNvSpPr txBox="1"/>
          <p:nvPr/>
        </p:nvSpPr>
        <p:spPr>
          <a:xfrm>
            <a:off x="7604199" y="4302413"/>
            <a:ext cx="1418231" cy="707886"/>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4000" b="1" dirty="0" err="1">
                <a:solidFill>
                  <a:schemeClr val="bg1"/>
                </a:solidFill>
                <a:cs typeface="Calibri"/>
              </a:rPr>
              <a:t>річка</a:t>
            </a:r>
            <a:endParaRPr lang="ru-RU" sz="4000" b="1" dirty="0">
              <a:solidFill>
                <a:schemeClr val="bg1"/>
              </a:solidFill>
              <a:cs typeface="Calibri"/>
            </a:endParaRPr>
          </a:p>
        </p:txBody>
      </p:sp>
      <p:sp>
        <p:nvSpPr>
          <p:cNvPr id="2" name="AutoShape 6" descr="Річка картинки, стокові Річка фотографії, зображення | Скачати з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Прямоугольник 11"/>
          <p:cNvSpPr>
            <a:spLocks noChangeArrowheads="1"/>
          </p:cNvSpPr>
          <p:nvPr/>
        </p:nvSpPr>
        <p:spPr bwMode="auto">
          <a:xfrm>
            <a:off x="1250808" y="1153264"/>
            <a:ext cx="8786494" cy="1402538"/>
          </a:xfrm>
          <a:prstGeom prst="rect">
            <a:avLst/>
          </a:prstGeom>
          <a:ln/>
        </p:spPr>
        <p:style>
          <a:lnRef idx="2">
            <a:schemeClr val="accent3"/>
          </a:lnRef>
          <a:fillRef idx="1">
            <a:schemeClr val="lt1"/>
          </a:fillRef>
          <a:effectRef idx="0">
            <a:schemeClr val="accent3"/>
          </a:effectRef>
          <a:fontRef idx="minor">
            <a:schemeClr val="dk1"/>
          </a:fontRef>
        </p:style>
        <p:txBody>
          <a:bodyPr wrap="square" lIns="108814" tIns="54407" rIns="108814" bIns="54407">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defRPr/>
            </a:pPr>
            <a:r>
              <a:rPr lang="ru-RU" sz="2800" b="1" dirty="0" smtClean="0">
                <a:solidFill>
                  <a:srgbClr val="FF0000"/>
                </a:solidFill>
                <a:latin typeface="+mn-lt"/>
              </a:rPr>
              <a:t>Рослинне угруповання</a:t>
            </a:r>
            <a:r>
              <a:rPr lang="ru-RU" sz="2800" b="1" dirty="0" smtClean="0">
                <a:solidFill>
                  <a:schemeClr val="accent3">
                    <a:lumMod val="50000"/>
                  </a:schemeClr>
                </a:solidFill>
                <a:latin typeface="+mn-lt"/>
              </a:rPr>
              <a:t> – це сукупність </a:t>
            </a:r>
            <a:r>
              <a:rPr lang="ru-RU" sz="2800" b="1" dirty="0" err="1">
                <a:solidFill>
                  <a:schemeClr val="accent3">
                    <a:lumMod val="50000"/>
                  </a:schemeClr>
                </a:solidFill>
                <a:latin typeface="+mn-lt"/>
              </a:rPr>
              <a:t>живих</a:t>
            </a:r>
            <a:r>
              <a:rPr lang="ru-RU" sz="2800" b="1" dirty="0">
                <a:solidFill>
                  <a:schemeClr val="accent3">
                    <a:lumMod val="50000"/>
                  </a:schemeClr>
                </a:solidFill>
                <a:latin typeface="+mn-lt"/>
              </a:rPr>
              <a:t> організмів, які пристосувалися до спільного життя в </a:t>
            </a:r>
            <a:r>
              <a:rPr lang="ru-RU" sz="2800" b="1" dirty="0" err="1">
                <a:solidFill>
                  <a:schemeClr val="accent3">
                    <a:lumMod val="50000"/>
                  </a:schemeClr>
                </a:solidFill>
                <a:latin typeface="+mn-lt"/>
              </a:rPr>
              <a:t>певному</a:t>
            </a:r>
            <a:r>
              <a:rPr lang="ru-RU" sz="2800" b="1" dirty="0">
                <a:solidFill>
                  <a:schemeClr val="accent3">
                    <a:lumMod val="50000"/>
                  </a:schemeClr>
                </a:solidFill>
                <a:latin typeface="+mn-lt"/>
              </a:rPr>
              <a:t> </a:t>
            </a:r>
            <a:r>
              <a:rPr lang="ru-RU" sz="2800" b="1" dirty="0" err="1">
                <a:solidFill>
                  <a:schemeClr val="accent3">
                    <a:lumMod val="50000"/>
                  </a:schemeClr>
                </a:solidFill>
                <a:latin typeface="+mn-lt"/>
              </a:rPr>
              <a:t>середовищі</a:t>
            </a:r>
            <a:r>
              <a:rPr lang="ru-RU" sz="2800" b="1" dirty="0">
                <a:solidFill>
                  <a:schemeClr val="accent3">
                    <a:lumMod val="50000"/>
                  </a:schemeClr>
                </a:solidFill>
                <a:latin typeface="+mn-lt"/>
              </a:rPr>
              <a:t> </a:t>
            </a:r>
            <a:r>
              <a:rPr lang="ru-RU" sz="2800" b="1" dirty="0" err="1" smtClean="0">
                <a:solidFill>
                  <a:schemeClr val="accent3">
                    <a:lumMod val="50000"/>
                  </a:schemeClr>
                </a:solidFill>
                <a:latin typeface="+mn-lt"/>
              </a:rPr>
              <a:t>існування</a:t>
            </a:r>
            <a:r>
              <a:rPr lang="ru-RU" sz="2800" b="1" dirty="0">
                <a:solidFill>
                  <a:schemeClr val="accent3">
                    <a:lumMod val="50000"/>
                  </a:schemeClr>
                </a:solidFill>
                <a:latin typeface="+mn-lt"/>
              </a:rPr>
              <a:t>. </a:t>
            </a:r>
            <a:endParaRPr lang="ru-RU" altLang="ru-RU" sz="2800" b="1" dirty="0">
              <a:solidFill>
                <a:schemeClr val="accent3">
                  <a:lumMod val="50000"/>
                </a:schemeClr>
              </a:solidFill>
              <a:latin typeface="+mn-lt"/>
            </a:endParaRPr>
          </a:p>
        </p:txBody>
      </p:sp>
    </p:spTree>
    <p:extLst>
      <p:ext uri="{BB962C8B-B14F-4D97-AF65-F5344CB8AC3E}">
        <p14:creationId xmlns:p14="http://schemas.microsoft.com/office/powerpoint/2010/main" val="3759624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1"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62250" y="477466"/>
            <a:ext cx="10153128" cy="60259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4000" b="1" dirty="0" smtClean="0">
                <a:solidFill>
                  <a:schemeClr val="bg1"/>
                </a:solidFill>
              </a:rPr>
              <a:t>Пригадайте</a:t>
            </a:r>
            <a:endParaRPr lang="uk-UA" sz="4000" b="1" dirty="0">
              <a:solidFill>
                <a:schemeClr val="bg1"/>
              </a:solidFill>
            </a:endParaRPr>
          </a:p>
        </p:txBody>
      </p:sp>
      <p:pic>
        <p:nvPicPr>
          <p:cNvPr id="9" name="Picture 2" descr="D:\Картинки до тестів\Людина\Вчителька біля дошк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287" y="1269554"/>
            <a:ext cx="2705999" cy="3843287"/>
          </a:xfrm>
          <a:prstGeom prst="round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4006195" y="1210102"/>
            <a:ext cx="4144453" cy="148620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400" b="1" dirty="0" err="1"/>
              <a:t>Немає</a:t>
            </a:r>
            <a:r>
              <a:rPr lang="ru-RU" sz="2400" b="1" dirty="0"/>
              <a:t> людини, яка б не любила свій рідний край і ту </a:t>
            </a:r>
            <a:r>
              <a:rPr lang="ru-RU" sz="2400" b="1" dirty="0" err="1"/>
              <a:t>водойму</a:t>
            </a:r>
            <a:r>
              <a:rPr lang="ru-RU" sz="2400" b="1" dirty="0"/>
              <a:t>, на берегах </a:t>
            </a:r>
            <a:r>
              <a:rPr lang="ru-RU" sz="2400" b="1" dirty="0" err="1"/>
              <a:t>якої</a:t>
            </a:r>
            <a:r>
              <a:rPr lang="ru-RU" sz="2400" b="1" dirty="0"/>
              <a:t> вона </a:t>
            </a:r>
            <a:r>
              <a:rPr lang="ru-RU" sz="2400" b="1" dirty="0" err="1"/>
              <a:t>виросла</a:t>
            </a:r>
            <a:r>
              <a:rPr lang="ru-RU" sz="2400" b="1" dirty="0"/>
              <a:t>.</a:t>
            </a:r>
            <a:endParaRPr lang="ru-RU" sz="2400" b="1" dirty="0">
              <a:solidFill>
                <a:schemeClr val="bg1"/>
              </a:solidFill>
            </a:endParaRPr>
          </a:p>
        </p:txBody>
      </p:sp>
      <p:sp>
        <p:nvSpPr>
          <p:cNvPr id="11" name="Скругленный прямоугольник 10"/>
          <p:cNvSpPr/>
          <p:nvPr/>
        </p:nvSpPr>
        <p:spPr>
          <a:xfrm>
            <a:off x="763439" y="4388858"/>
            <a:ext cx="7501681" cy="1069001"/>
          </a:xfrm>
          <a:prstGeom prst="round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defTabSz="914400">
              <a:spcBef>
                <a:spcPct val="0"/>
              </a:spcBef>
              <a:defRPr/>
            </a:pPr>
            <a:r>
              <a:rPr lang="ru-RU" sz="2800" b="1" dirty="0" smtClean="0">
                <a:solidFill>
                  <a:schemeClr val="accent3">
                    <a:lumMod val="75000"/>
                  </a:schemeClr>
                </a:solidFill>
              </a:rPr>
              <a:t>Сьогодні на уроці ви дізнаєтеся, </a:t>
            </a:r>
            <a:r>
              <a:rPr lang="uk-UA" sz="2800" b="1" dirty="0" smtClean="0">
                <a:solidFill>
                  <a:schemeClr val="accent3">
                    <a:lumMod val="75000"/>
                  </a:schemeClr>
                </a:solidFill>
              </a:rPr>
              <a:t>які </a:t>
            </a:r>
            <a:r>
              <a:rPr lang="uk-UA" sz="2800" b="1" dirty="0">
                <a:solidFill>
                  <a:schemeClr val="accent3">
                    <a:lumMod val="75000"/>
                  </a:schemeClr>
                </a:solidFill>
              </a:rPr>
              <a:t>рослини заселили водойми та їхні береги</a:t>
            </a:r>
            <a:endParaRPr lang="ru-RU" sz="3600" b="1" dirty="0">
              <a:solidFill>
                <a:schemeClr val="accent3">
                  <a:lumMod val="75000"/>
                </a:schemeClr>
              </a:solidFill>
              <a:ea typeface="Cambria" pitchFamily="18" charset="0"/>
            </a:endParaRPr>
          </a:p>
        </p:txBody>
      </p:sp>
      <p:sp>
        <p:nvSpPr>
          <p:cNvPr id="15" name="Прямоугольник 1"/>
          <p:cNvSpPr>
            <a:spLocks noChangeArrowheads="1"/>
          </p:cNvSpPr>
          <p:nvPr/>
        </p:nvSpPr>
        <p:spPr bwMode="auto">
          <a:xfrm>
            <a:off x="962250" y="1197545"/>
            <a:ext cx="2984075" cy="93881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ru-RU" sz="2400" b="1" dirty="0" smtClean="0"/>
              <a:t>Чим </a:t>
            </a:r>
            <a:r>
              <a:rPr lang="ru-RU" sz="2400" b="1" dirty="0"/>
              <a:t>відрізняються </a:t>
            </a:r>
            <a:r>
              <a:rPr lang="ru-RU" sz="2400" b="1" dirty="0" err="1"/>
              <a:t>ліси</a:t>
            </a:r>
            <a:r>
              <a:rPr lang="ru-RU" sz="2400" b="1" dirty="0"/>
              <a:t> й луки</a:t>
            </a:r>
            <a:r>
              <a:rPr lang="uk-UA" sz="2400" b="1" dirty="0" smtClean="0">
                <a:solidFill>
                  <a:schemeClr val="bg1"/>
                </a:solidFill>
              </a:rPr>
              <a:t>?</a:t>
            </a:r>
            <a:endParaRPr lang="ru-RU" altLang="ru-RU" sz="2400" b="1" dirty="0">
              <a:solidFill>
                <a:schemeClr val="bg1"/>
              </a:solidFill>
            </a:endParaRPr>
          </a:p>
        </p:txBody>
      </p:sp>
      <p:sp>
        <p:nvSpPr>
          <p:cNvPr id="18" name="Прямоугольник 1"/>
          <p:cNvSpPr>
            <a:spLocks noChangeArrowheads="1"/>
          </p:cNvSpPr>
          <p:nvPr/>
        </p:nvSpPr>
        <p:spPr bwMode="auto">
          <a:xfrm>
            <a:off x="4085387" y="2795987"/>
            <a:ext cx="4045298" cy="1347433"/>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spAutoFit/>
          </a:bodyPr>
          <a:lstStyle/>
          <a:p>
            <a:pPr algn="ctr"/>
            <a:r>
              <a:rPr lang="ru-RU" sz="2400" b="1" dirty="0" smtClean="0"/>
              <a:t>Які </a:t>
            </a:r>
            <a:r>
              <a:rPr lang="ru-RU" sz="2400" b="1" dirty="0" err="1"/>
              <a:t>водойми</a:t>
            </a:r>
            <a:r>
              <a:rPr lang="ru-RU" sz="2400" b="1" dirty="0"/>
              <a:t> є у </a:t>
            </a:r>
            <a:r>
              <a:rPr lang="ru-RU" sz="2400" b="1" dirty="0" err="1"/>
              <a:t>вашій</a:t>
            </a:r>
            <a:r>
              <a:rPr lang="ru-RU" sz="2400" b="1" dirty="0"/>
              <a:t> </a:t>
            </a:r>
            <a:r>
              <a:rPr lang="ru-RU" sz="2400" b="1" dirty="0" err="1"/>
              <a:t>місцевості</a:t>
            </a:r>
            <a:r>
              <a:rPr lang="ru-RU" sz="2400" b="1" dirty="0"/>
              <a:t>. Чим вони вам </a:t>
            </a:r>
            <a:r>
              <a:rPr lang="ru-RU" sz="2400" b="1" dirty="0" err="1"/>
              <a:t>подобаються</a:t>
            </a:r>
            <a:r>
              <a:rPr lang="ru-RU" sz="2400" b="1" dirty="0"/>
              <a:t>?</a:t>
            </a:r>
            <a:endParaRPr lang="ru-RU" altLang="ru-RU" sz="2400" b="1" dirty="0">
              <a:solidFill>
                <a:schemeClr val="bg1"/>
              </a:solidFill>
            </a:endParaRPr>
          </a:p>
        </p:txBody>
      </p:sp>
      <p:pic>
        <p:nvPicPr>
          <p:cNvPr id="8" name="Picture 2" descr="D:\Изображения\Земля - наша планета\Природні угрупування\1_1059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909" y="2277666"/>
            <a:ext cx="2808756" cy="1956614"/>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81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Вивчаємо і розуміємо</a:t>
            </a:r>
            <a:endParaRPr lang="ru-RU" sz="4000" b="1" dirty="0">
              <a:solidFill>
                <a:schemeClr val="bg1"/>
              </a:solidFill>
              <a:cs typeface="Times New Roman"/>
            </a:endParaRPr>
          </a:p>
        </p:txBody>
      </p:sp>
      <p:sp>
        <p:nvSpPr>
          <p:cNvPr id="2" name="Прямоугольник 1"/>
          <p:cNvSpPr/>
          <p:nvPr/>
        </p:nvSpPr>
        <p:spPr>
          <a:xfrm>
            <a:off x="1771551" y="1330291"/>
            <a:ext cx="7846930"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3200" b="1" dirty="0" err="1">
                <a:solidFill>
                  <a:srgbClr val="FFFF00"/>
                </a:solidFill>
              </a:rPr>
              <a:t>Водойми</a:t>
            </a:r>
            <a:r>
              <a:rPr lang="ru-RU" sz="3200" b="1" dirty="0"/>
              <a:t> — це </a:t>
            </a:r>
            <a:r>
              <a:rPr lang="ru-RU" sz="3200" b="1" dirty="0" err="1"/>
              <a:t>накопичення</a:t>
            </a:r>
            <a:r>
              <a:rPr lang="ru-RU" sz="3200" b="1" dirty="0"/>
              <a:t> води в </a:t>
            </a:r>
            <a:r>
              <a:rPr lang="ru-RU" sz="3200" b="1" dirty="0" smtClean="0"/>
              <a:t>природних </a:t>
            </a:r>
            <a:r>
              <a:rPr lang="ru-RU" sz="3200" b="1" dirty="0" err="1"/>
              <a:t>зниженнях</a:t>
            </a:r>
            <a:r>
              <a:rPr lang="ru-RU" sz="3200" b="1" dirty="0"/>
              <a:t> </a:t>
            </a:r>
            <a:r>
              <a:rPr lang="ru-RU" sz="3200" b="1" dirty="0" err="1"/>
              <a:t>земної</a:t>
            </a:r>
            <a:r>
              <a:rPr lang="ru-RU" sz="3200" b="1" dirty="0"/>
              <a:t> </a:t>
            </a:r>
            <a:r>
              <a:rPr lang="ru-RU" sz="3200" b="1" dirty="0" err="1"/>
              <a:t>поверхні</a:t>
            </a:r>
            <a:r>
              <a:rPr lang="ru-RU" sz="3200" b="1" dirty="0"/>
              <a:t>.</a:t>
            </a:r>
            <a:endParaRPr lang="en-US" sz="3200" b="1" dirty="0">
              <a:solidFill>
                <a:schemeClr val="bg1"/>
              </a:solidFill>
              <a:cs typeface="Segoe UI"/>
            </a:endParaRPr>
          </a:p>
        </p:txBody>
      </p:sp>
      <p:pic>
        <p:nvPicPr>
          <p:cNvPr id="7" name="Picture 4" descr="D:\Изображения\Земля - наша планета\Природні угрупування\shutterstock_3368613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175" y="2797835"/>
            <a:ext cx="3468606" cy="2430476"/>
          </a:xfrm>
          <a:prstGeom prst="round2Same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 name="Picture 2" descr="D:\Изображения\Земля - наша планета\Природні угрупування\1_12586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70" b="982"/>
          <a:stretch/>
        </p:blipFill>
        <p:spPr bwMode="auto">
          <a:xfrm>
            <a:off x="1053413" y="2797835"/>
            <a:ext cx="2659355" cy="2403731"/>
          </a:xfrm>
          <a:prstGeom prst="round2Same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3" descr="D:\Изображения\Земля - наша планета\Природні угрупування\Без названия (2).jpg"/>
          <p:cNvPicPr>
            <a:picLocks noChangeAspect="1" noChangeArrowheads="1"/>
          </p:cNvPicPr>
          <p:nvPr/>
        </p:nvPicPr>
        <p:blipFill rotWithShape="1">
          <a:blip r:embed="rId4">
            <a:extLst>
              <a:ext uri="{28A0092B-C50C-407E-A947-70E740481C1C}">
                <a14:useLocalDpi xmlns:a14="http://schemas.microsoft.com/office/drawing/2010/main" val="0"/>
              </a:ext>
            </a:extLst>
          </a:blip>
          <a:srcRect t="5383" b="4322"/>
          <a:stretch/>
        </p:blipFill>
        <p:spPr bwMode="auto">
          <a:xfrm>
            <a:off x="4147815" y="2797835"/>
            <a:ext cx="2640200" cy="2504167"/>
          </a:xfrm>
          <a:prstGeom prst="round2Same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2"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86</a:t>
            </a:r>
            <a:endParaRPr lang="ru-RU" sz="2800" b="1" dirty="0">
              <a:solidFill>
                <a:schemeClr val="bg1"/>
              </a:solidFill>
            </a:endParaRPr>
          </a:p>
        </p:txBody>
      </p:sp>
    </p:spTree>
    <p:extLst>
      <p:ext uri="{BB962C8B-B14F-4D97-AF65-F5344CB8AC3E}">
        <p14:creationId xmlns:p14="http://schemas.microsoft.com/office/powerpoint/2010/main" val="407249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Розрізняють види водойм</a:t>
            </a:r>
            <a:endParaRPr lang="ru-RU" sz="4000" b="1" dirty="0">
              <a:solidFill>
                <a:schemeClr val="bg1"/>
              </a:solidFill>
              <a:cs typeface="Times New Roman"/>
            </a:endParaRPr>
          </a:p>
        </p:txBody>
      </p:sp>
      <p:pic>
        <p:nvPicPr>
          <p:cNvPr id="2" name="Picture 2" descr="D:\3 клас\04 ЯДС\Грущинська\4 Рослини\2026-01-29_135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733" y="1269554"/>
            <a:ext cx="9235948" cy="3312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Прямоугольник 4">
            <a:extLst>
              <a:ext uri="{FF2B5EF4-FFF2-40B4-BE49-F238E27FC236}">
                <a16:creationId xmlns:a16="http://schemas.microsoft.com/office/drawing/2014/main" xmlns="" id="{41300D0C-EC34-4515-9E3A-6F0DC297E5C1}"/>
              </a:ext>
            </a:extLst>
          </p:cNvPr>
          <p:cNvSpPr/>
          <p:nvPr/>
        </p:nvSpPr>
        <p:spPr>
          <a:xfrm>
            <a:off x="0" y="5728654"/>
            <a:ext cx="1053414" cy="113093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86</a:t>
            </a:r>
            <a:endParaRPr lang="ru-RU" sz="2800" b="1" dirty="0">
              <a:solidFill>
                <a:schemeClr val="bg1"/>
              </a:solidFill>
            </a:endParaRPr>
          </a:p>
        </p:txBody>
      </p:sp>
      <p:pic>
        <p:nvPicPr>
          <p:cNvPr id="19" name="Picture 2" descr="https://uk.ellas-cookies.com/images/obrazovanie/vodoem-eto-chto-takoe-kak-on-obrazuetsya-vidi-vodoemo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9394" y="4657726"/>
            <a:ext cx="2324606" cy="1744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6" descr="https://media.dyvys.info/2020/02/vodojm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903" y="4670702"/>
            <a:ext cx="2861966" cy="1734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8" descr="https://i0.wp.com/sotka.guru/images/557590/harakteristiki_presnyh_vodoemo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487" y="4670702"/>
            <a:ext cx="2770199" cy="1719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85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53413" y="1287232"/>
            <a:ext cx="10070587" cy="990434"/>
          </a:xfrm>
          <a:prstGeom prst="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defRPr/>
            </a:pPr>
            <a:r>
              <a:rPr lang="ru-RU" sz="3200" b="1" dirty="0" err="1" smtClean="0">
                <a:solidFill>
                  <a:schemeClr val="accent3">
                    <a:lumMod val="75000"/>
                  </a:schemeClr>
                </a:solidFill>
              </a:rPr>
              <a:t>Водойма</a:t>
            </a:r>
            <a:r>
              <a:rPr lang="ru-RU" sz="3200" b="1" dirty="0" smtClean="0">
                <a:solidFill>
                  <a:schemeClr val="accent3">
                    <a:lumMod val="75000"/>
                  </a:schemeClr>
                </a:solidFill>
              </a:rPr>
              <a:t> </a:t>
            </a:r>
            <a:r>
              <a:rPr lang="ru-RU" sz="3200" b="1" dirty="0">
                <a:solidFill>
                  <a:schemeClr val="accent3">
                    <a:lumMod val="75000"/>
                  </a:schemeClr>
                </a:solidFill>
              </a:rPr>
              <a:t>– це </a:t>
            </a:r>
            <a:r>
              <a:rPr lang="ru-RU" sz="3200" b="1" dirty="0" err="1">
                <a:solidFill>
                  <a:schemeClr val="accent3">
                    <a:lumMod val="75000"/>
                  </a:schemeClr>
                </a:solidFill>
              </a:rPr>
              <a:t>природне</a:t>
            </a:r>
            <a:r>
              <a:rPr lang="ru-RU" sz="3200" b="1" dirty="0">
                <a:solidFill>
                  <a:schemeClr val="accent3">
                    <a:lumMod val="75000"/>
                  </a:schemeClr>
                </a:solidFill>
              </a:rPr>
              <a:t> угрупов</a:t>
            </a:r>
            <a:r>
              <a:rPr lang="ru-RU" sz="3200" b="1" dirty="0">
                <a:solidFill>
                  <a:srgbClr val="FF0000"/>
                </a:solidFill>
              </a:rPr>
              <a:t>а</a:t>
            </a:r>
            <a:r>
              <a:rPr lang="ru-RU" sz="3200" b="1" dirty="0">
                <a:solidFill>
                  <a:schemeClr val="accent3">
                    <a:lumMod val="75000"/>
                  </a:schemeClr>
                </a:solidFill>
              </a:rPr>
              <a:t>ння, </a:t>
            </a:r>
            <a:r>
              <a:rPr lang="ru-RU" sz="3200" b="1" dirty="0" smtClean="0">
                <a:solidFill>
                  <a:schemeClr val="accent3">
                    <a:lumMod val="75000"/>
                  </a:schemeClr>
                </a:solidFill>
              </a:rPr>
              <a:t>в </a:t>
            </a:r>
            <a:r>
              <a:rPr lang="ru-RU" sz="3200" b="1" dirty="0">
                <a:solidFill>
                  <a:schemeClr val="accent3">
                    <a:lumMod val="75000"/>
                  </a:schemeClr>
                </a:solidFill>
              </a:rPr>
              <a:t>якому </a:t>
            </a:r>
            <a:r>
              <a:rPr lang="ru-RU" sz="3200" b="1" dirty="0" err="1">
                <a:solidFill>
                  <a:schemeClr val="accent3">
                    <a:lumMod val="75000"/>
                  </a:schemeClr>
                </a:solidFill>
              </a:rPr>
              <a:t>живуть</a:t>
            </a:r>
            <a:r>
              <a:rPr lang="ru-RU" sz="3200" b="1" dirty="0">
                <a:solidFill>
                  <a:schemeClr val="accent3">
                    <a:lumMod val="75000"/>
                  </a:schemeClr>
                </a:solidFill>
              </a:rPr>
              <a:t> </a:t>
            </a:r>
            <a:r>
              <a:rPr lang="ru-RU" sz="3200" b="1" dirty="0" err="1">
                <a:solidFill>
                  <a:schemeClr val="accent3">
                    <a:lumMod val="75000"/>
                  </a:schemeClr>
                </a:solidFill>
              </a:rPr>
              <a:t>представники</a:t>
            </a:r>
            <a:r>
              <a:rPr lang="ru-RU" sz="3200" b="1" dirty="0">
                <a:solidFill>
                  <a:schemeClr val="accent3">
                    <a:lumMod val="75000"/>
                  </a:schemeClr>
                </a:solidFill>
              </a:rPr>
              <a:t> різних </a:t>
            </a:r>
            <a:r>
              <a:rPr lang="ru-RU" sz="3200" b="1" dirty="0" err="1">
                <a:solidFill>
                  <a:schemeClr val="accent3">
                    <a:lumMod val="75000"/>
                  </a:schemeClr>
                </a:solidFill>
              </a:rPr>
              <a:t>груп</a:t>
            </a:r>
            <a:r>
              <a:rPr lang="ru-RU" sz="3200" b="1" dirty="0">
                <a:solidFill>
                  <a:schemeClr val="accent3">
                    <a:lumMod val="75000"/>
                  </a:schemeClr>
                </a:solidFill>
              </a:rPr>
              <a:t> організмів.</a:t>
            </a:r>
            <a:endParaRPr lang="uk-UA" sz="3200" b="1" dirty="0">
              <a:solidFill>
                <a:schemeClr val="accent3">
                  <a:lumMod val="75000"/>
                </a:schemeClr>
              </a:solidFill>
            </a:endParaRPr>
          </a:p>
        </p:txBody>
      </p:sp>
      <p:pic>
        <p:nvPicPr>
          <p:cNvPr id="18435" name="Picture 3" descr="D:\Interactieve praatplaat 'thema de sloot', kleuteridee_nl by juf Petr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04"/>
          <a:stretch/>
        </p:blipFill>
        <p:spPr bwMode="auto">
          <a:xfrm>
            <a:off x="835447" y="2500153"/>
            <a:ext cx="5384401" cy="3529326"/>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D:\Иллюстрация Речной хаос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48" y="2511542"/>
            <a:ext cx="4219566" cy="365455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53414" y="494643"/>
            <a:ext cx="10070586" cy="70290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Назвіть прісні  і солоні водойми</a:t>
            </a:r>
            <a:endParaRPr lang="ru-RU" sz="4000" b="1" dirty="0">
              <a:solidFill>
                <a:schemeClr val="bg1"/>
              </a:solidFill>
              <a:cs typeface="Times New Roman"/>
            </a:endParaRPr>
          </a:p>
        </p:txBody>
      </p:sp>
    </p:spTree>
    <p:extLst>
      <p:ext uri="{BB962C8B-B14F-4D97-AF65-F5344CB8AC3E}">
        <p14:creationId xmlns:p14="http://schemas.microsoft.com/office/powerpoint/2010/main" val="3249582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вырезанными противолежащими углами 4"/>
          <p:cNvSpPr/>
          <p:nvPr/>
        </p:nvSpPr>
        <p:spPr>
          <a:xfrm>
            <a:off x="1050093" y="1197546"/>
            <a:ext cx="10070586" cy="900100"/>
          </a:xfrm>
          <a:prstGeom prst="snip2DiagRect">
            <a:avLst/>
          </a:prstGeom>
          <a:ln/>
        </p:spPr>
        <p:style>
          <a:lnRef idx="2">
            <a:schemeClr val="accent3"/>
          </a:lnRef>
          <a:fillRef idx="1">
            <a:schemeClr val="lt1"/>
          </a:fillRef>
          <a:effectRef idx="0">
            <a:schemeClr val="accent3"/>
          </a:effectRef>
          <a:fontRef idx="minor">
            <a:schemeClr val="dk1"/>
          </a:fontRef>
        </p:style>
        <p:txBody>
          <a:bodyPr lIns="121871" tIns="60936" rIns="121871" bIns="60936" anchor="ctr"/>
          <a:lstStyle/>
          <a:p>
            <a:pPr algn="ctr"/>
            <a:r>
              <a:rPr lang="ru-RU" sz="2800" b="1" dirty="0">
                <a:solidFill>
                  <a:schemeClr val="accent3">
                    <a:lumMod val="75000"/>
                  </a:schemeClr>
                </a:solidFill>
              </a:rPr>
              <a:t>У </a:t>
            </a:r>
            <a:r>
              <a:rPr lang="ru-RU" sz="2800" b="1" dirty="0" smtClean="0">
                <a:solidFill>
                  <a:schemeClr val="accent3">
                    <a:lumMod val="75000"/>
                  </a:schemeClr>
                </a:solidFill>
              </a:rPr>
              <a:t>водоймах </a:t>
            </a:r>
            <a:r>
              <a:rPr lang="ru-RU" sz="2800" b="1" dirty="0">
                <a:solidFill>
                  <a:schemeClr val="accent3">
                    <a:lumMod val="75000"/>
                  </a:schemeClr>
                </a:solidFill>
              </a:rPr>
              <a:t>та на їхніх берегах, можна побачити угрупов</a:t>
            </a:r>
            <a:r>
              <a:rPr lang="ru-RU" sz="2800" b="1" dirty="0">
                <a:solidFill>
                  <a:srgbClr val="FF0000"/>
                </a:solidFill>
              </a:rPr>
              <a:t>а</a:t>
            </a:r>
            <a:r>
              <a:rPr lang="ru-RU" sz="2800" b="1" dirty="0">
                <a:solidFill>
                  <a:schemeClr val="accent3">
                    <a:lumMod val="75000"/>
                  </a:schemeClr>
                </a:solidFill>
              </a:rPr>
              <a:t>ння водних рослин. Вони </a:t>
            </a:r>
            <a:r>
              <a:rPr lang="ru-RU" sz="2800" b="1" dirty="0" smtClean="0">
                <a:solidFill>
                  <a:schemeClr val="accent3">
                    <a:lumMod val="75000"/>
                  </a:schemeClr>
                </a:solidFill>
              </a:rPr>
              <a:t>пристосувалися </a:t>
            </a:r>
            <a:r>
              <a:rPr lang="ru-RU" sz="2800" b="1" dirty="0">
                <a:solidFill>
                  <a:schemeClr val="accent3">
                    <a:lumMod val="75000"/>
                  </a:schemeClr>
                </a:solidFill>
              </a:rPr>
              <a:t>до </a:t>
            </a:r>
            <a:r>
              <a:rPr lang="ru-RU" sz="2800" b="1" dirty="0" smtClean="0">
                <a:solidFill>
                  <a:schemeClr val="accent3">
                    <a:lumMod val="75000"/>
                  </a:schemeClr>
                </a:solidFill>
              </a:rPr>
              <a:t>життя:</a:t>
            </a:r>
            <a:endParaRPr lang="ru-RU" sz="2800" b="1" dirty="0">
              <a:solidFill>
                <a:schemeClr val="accent3">
                  <a:lumMod val="75000"/>
                </a:schemeClr>
              </a:solidFill>
            </a:endParaRPr>
          </a:p>
        </p:txBody>
      </p:sp>
      <p:sp>
        <p:nvSpPr>
          <p:cNvPr id="16" name="Прямоугольник 15"/>
          <p:cNvSpPr/>
          <p:nvPr/>
        </p:nvSpPr>
        <p:spPr>
          <a:xfrm>
            <a:off x="1050093" y="477467"/>
            <a:ext cx="10070586" cy="57606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uk-UA" sz="4000" b="1" dirty="0" smtClean="0">
                <a:solidFill>
                  <a:schemeClr val="bg1"/>
                </a:solidFill>
                <a:cs typeface="Times New Roman"/>
              </a:rPr>
              <a:t>Рослини водойм</a:t>
            </a:r>
            <a:endParaRPr lang="ru-RU" sz="4000" b="1" dirty="0">
              <a:solidFill>
                <a:schemeClr val="bg1"/>
              </a:solidFill>
              <a:cs typeface="Times New Roman"/>
            </a:endParaRPr>
          </a:p>
        </p:txBody>
      </p:sp>
      <p:sp>
        <p:nvSpPr>
          <p:cNvPr id="11" name="Прямоугольник с двумя вырезанными противолежащими углами 10"/>
          <p:cNvSpPr/>
          <p:nvPr/>
        </p:nvSpPr>
        <p:spPr>
          <a:xfrm>
            <a:off x="1050093" y="2134476"/>
            <a:ext cx="5618001" cy="969947"/>
          </a:xfrm>
          <a:prstGeom prst="snip2Diag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a:r>
              <a:rPr lang="ru-RU" sz="2800" b="1" dirty="0" smtClean="0">
                <a:solidFill>
                  <a:schemeClr val="bg1"/>
                </a:solidFill>
              </a:rPr>
              <a:t>у </a:t>
            </a:r>
            <a:r>
              <a:rPr lang="ru-RU" sz="2800" b="1" dirty="0" err="1">
                <a:solidFill>
                  <a:schemeClr val="bg1"/>
                </a:solidFill>
              </a:rPr>
              <a:t>товщі</a:t>
            </a:r>
            <a:r>
              <a:rPr lang="ru-RU" sz="2800" b="1" dirty="0">
                <a:solidFill>
                  <a:schemeClr val="bg1"/>
                </a:solidFill>
              </a:rPr>
              <a:t> води на різних </a:t>
            </a:r>
            <a:r>
              <a:rPr lang="ru-RU" sz="2800" b="1" dirty="0" err="1">
                <a:solidFill>
                  <a:schemeClr val="bg1"/>
                </a:solidFill>
              </a:rPr>
              <a:t>глибинах</a:t>
            </a:r>
            <a:r>
              <a:rPr lang="ru-RU" sz="2800" b="1" dirty="0">
                <a:solidFill>
                  <a:schemeClr val="bg1"/>
                </a:solidFill>
              </a:rPr>
              <a:t>, на дні й на </a:t>
            </a:r>
            <a:r>
              <a:rPr lang="ru-RU" sz="2800" b="1" dirty="0" err="1">
                <a:solidFill>
                  <a:schemeClr val="bg1"/>
                </a:solidFill>
              </a:rPr>
              <a:t>поверхні</a:t>
            </a:r>
            <a:r>
              <a:rPr lang="ru-RU" sz="2800" b="1" dirty="0">
                <a:solidFill>
                  <a:schemeClr val="bg1"/>
                </a:solidFill>
              </a:rPr>
              <a:t> </a:t>
            </a:r>
            <a:r>
              <a:rPr lang="ru-RU" sz="2800" b="1" dirty="0" smtClean="0">
                <a:solidFill>
                  <a:schemeClr val="bg1"/>
                </a:solidFill>
              </a:rPr>
              <a:t>води</a:t>
            </a:r>
            <a:endParaRPr lang="ru-RU" sz="2800" b="1" dirty="0">
              <a:solidFill>
                <a:schemeClr val="bg1"/>
              </a:solidFill>
            </a:endParaRPr>
          </a:p>
        </p:txBody>
      </p:sp>
      <p:sp>
        <p:nvSpPr>
          <p:cNvPr id="12" name="Прямоугольник с двумя вырезанными противолежащими углами 11"/>
          <p:cNvSpPr/>
          <p:nvPr/>
        </p:nvSpPr>
        <p:spPr>
          <a:xfrm>
            <a:off x="7219653" y="2134476"/>
            <a:ext cx="3906319" cy="969947"/>
          </a:xfrm>
          <a:prstGeom prst="snip2DiagRect">
            <a:avLst/>
          </a:prstGeom>
          <a:ln/>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a:r>
              <a:rPr lang="ru-RU" sz="2800" b="1" dirty="0" smtClean="0">
                <a:solidFill>
                  <a:schemeClr val="bg1"/>
                </a:solidFill>
              </a:rPr>
              <a:t>в </a:t>
            </a:r>
            <a:r>
              <a:rPr lang="ru-RU" sz="2800" b="1" dirty="0" err="1">
                <a:solidFill>
                  <a:schemeClr val="bg1"/>
                </a:solidFill>
              </a:rPr>
              <a:t>прибережній</a:t>
            </a:r>
            <a:r>
              <a:rPr lang="ru-RU" sz="2800" b="1" dirty="0">
                <a:solidFill>
                  <a:schemeClr val="bg1"/>
                </a:solidFill>
              </a:rPr>
              <a:t> </a:t>
            </a:r>
            <a:r>
              <a:rPr lang="ru-RU" sz="2800" b="1" dirty="0" err="1">
                <a:solidFill>
                  <a:schemeClr val="bg1"/>
                </a:solidFill>
              </a:rPr>
              <a:t>смузі</a:t>
            </a:r>
            <a:r>
              <a:rPr lang="ru-RU" sz="2800" b="1" dirty="0" smtClean="0">
                <a:solidFill>
                  <a:schemeClr val="bg1"/>
                </a:solidFill>
              </a:rPr>
              <a:t>.</a:t>
            </a:r>
            <a:endParaRPr lang="ru-RU" sz="2800" b="1" dirty="0">
              <a:solidFill>
                <a:schemeClr val="bg1"/>
              </a:solidFill>
            </a:endParaRPr>
          </a:p>
        </p:txBody>
      </p:sp>
      <p:pic>
        <p:nvPicPr>
          <p:cNvPr id="1026" name="Picture 2" descr="Silver Spring | ВОДНІ РОСЛИНИ І ЧИМ ВОНИ ВАЖЛИВ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77" y="3213770"/>
            <a:ext cx="4931169" cy="3155949"/>
          </a:xfrm>
          <a:prstGeom prst="snip2Diag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УПРАВЛІННЯ ДЕРЖАВНОГО АГЕНТСТВА З РОЗВИТКУ МЕЛІОРАЦІЇ, РИБНОГО ГОСПОДАРСТВА  ТА ПРОДОВОЛЬЧИХ ПРОГРАМ У ДОНЕЦЬКІЙ ОБЛАСТІ - Архів новин :: ЕКОЛОГІЧНА  РОЛЬ ТА ВИКОРИСТАННЯ ВОДЯНИХ МАКРОФІТ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92" y="3213770"/>
            <a:ext cx="4609367" cy="3147026"/>
          </a:xfrm>
          <a:prstGeom prst="snip2Diag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9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9674</TotalTime>
  <Words>556</Words>
  <Application>Microsoft Office PowerPoint</Application>
  <PresentationFormat>Произвольный</PresentationFormat>
  <Paragraphs>135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735</cp:revision>
  <dcterms:created xsi:type="dcterms:W3CDTF">2025-08-27T14:01:18Z</dcterms:created>
  <dcterms:modified xsi:type="dcterms:W3CDTF">2026-01-30T08:00:03Z</dcterms:modified>
</cp:coreProperties>
</file>