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708" r:id="rId3"/>
    <p:sldId id="705" r:id="rId4"/>
    <p:sldId id="707" r:id="rId5"/>
    <p:sldId id="706" r:id="rId6"/>
    <p:sldId id="492" r:id="rId7"/>
    <p:sldId id="704" r:id="rId8"/>
    <p:sldId id="687" r:id="rId9"/>
    <p:sldId id="690" r:id="rId10"/>
    <p:sldId id="694" r:id="rId11"/>
    <p:sldId id="696" r:id="rId12"/>
    <p:sldId id="697" r:id="rId13"/>
    <p:sldId id="699" r:id="rId14"/>
    <p:sldId id="703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555527" y="1053530"/>
            <a:ext cx="9145016" cy="108012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Розрізняю власні і загальні назви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964239" y="3976453"/>
            <a:ext cx="2664296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4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Іменник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58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6146" name="Picture 2" descr="Що варто побачити в Коростені - Коростень - міський інформаційний порт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43" y="3429794"/>
            <a:ext cx="3168352" cy="237626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5" y="476607"/>
            <a:ext cx="10153128" cy="7209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Спишіть</a:t>
            </a:r>
            <a:r>
              <a:rPr lang="ru-RU" sz="4000" b="1" dirty="0" smtClean="0"/>
              <a:t> </a:t>
            </a:r>
            <a:r>
              <a:rPr lang="ru-RU" sz="4000" b="1" dirty="0" err="1"/>
              <a:t>сполучення</a:t>
            </a:r>
            <a:r>
              <a:rPr lang="ru-RU" sz="4000" b="1" dirty="0"/>
              <a:t> </a:t>
            </a:r>
            <a:r>
              <a:rPr lang="ru-RU" sz="4000" b="1" dirty="0" smtClean="0"/>
              <a:t>слів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9532" y="2349674"/>
            <a:ext cx="640676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(</a:t>
            </a:r>
            <a:r>
              <a:rPr lang="ru-RU" sz="3200" b="1" dirty="0" err="1"/>
              <a:t>Ч,ч</a:t>
            </a:r>
            <a:r>
              <a:rPr lang="ru-RU" sz="3200" b="1" dirty="0"/>
              <a:t>)</a:t>
            </a:r>
            <a:r>
              <a:rPr lang="ru-RU" sz="3200" b="1" dirty="0" err="1"/>
              <a:t>орне</a:t>
            </a:r>
            <a:r>
              <a:rPr lang="ru-RU" sz="3200" b="1" dirty="0"/>
              <a:t> (</a:t>
            </a:r>
            <a:r>
              <a:rPr lang="ru-RU" sz="3200" b="1" dirty="0" err="1"/>
              <a:t>М,м</a:t>
            </a:r>
            <a:r>
              <a:rPr lang="ru-RU" sz="3200" b="1" dirty="0"/>
              <a:t>)оре, (</a:t>
            </a:r>
            <a:r>
              <a:rPr lang="ru-RU" sz="3200" b="1" dirty="0" err="1"/>
              <a:t>Х,х</a:t>
            </a:r>
            <a:r>
              <a:rPr lang="ru-RU" sz="3200" b="1" dirty="0"/>
              <a:t>)</a:t>
            </a:r>
            <a:r>
              <a:rPr lang="ru-RU" sz="3200" b="1" dirty="0" err="1"/>
              <a:t>удожниця</a:t>
            </a:r>
            <a:r>
              <a:rPr lang="ru-RU" sz="3200" b="1" dirty="0"/>
              <a:t> (</a:t>
            </a:r>
            <a:r>
              <a:rPr lang="ru-RU" sz="3200" b="1" dirty="0" err="1"/>
              <a:t>К,к</a:t>
            </a:r>
            <a:r>
              <a:rPr lang="ru-RU" sz="3200" b="1" dirty="0"/>
              <a:t>)</a:t>
            </a:r>
            <a:r>
              <a:rPr lang="ru-RU" sz="3200" b="1" dirty="0" err="1"/>
              <a:t>атерина</a:t>
            </a:r>
            <a:r>
              <a:rPr lang="ru-RU" sz="3200" b="1" dirty="0"/>
              <a:t> (</a:t>
            </a:r>
            <a:r>
              <a:rPr lang="ru-RU" sz="3200" b="1" dirty="0" err="1"/>
              <a:t>Б,б</a:t>
            </a:r>
            <a:r>
              <a:rPr lang="ru-RU" sz="3200" b="1" dirty="0"/>
              <a:t>)</a:t>
            </a:r>
            <a:r>
              <a:rPr lang="ru-RU" sz="3200" b="1" dirty="0" err="1"/>
              <a:t>ілокур</a:t>
            </a:r>
            <a:r>
              <a:rPr lang="ru-RU" sz="3200" b="1" dirty="0"/>
              <a:t>, (</a:t>
            </a:r>
            <a:r>
              <a:rPr lang="ru-RU" sz="3200" b="1" dirty="0" err="1"/>
              <a:t>Р,р</a:t>
            </a:r>
            <a:r>
              <a:rPr lang="ru-RU" sz="3200" b="1" dirty="0"/>
              <a:t>)</a:t>
            </a:r>
            <a:r>
              <a:rPr lang="ru-RU" sz="3200" b="1" dirty="0" err="1"/>
              <a:t>ічка</a:t>
            </a:r>
            <a:r>
              <a:rPr lang="ru-RU" sz="3200" b="1" dirty="0"/>
              <a:t> (</a:t>
            </a:r>
            <a:r>
              <a:rPr lang="ru-RU" sz="3200" b="1" dirty="0" err="1"/>
              <a:t>Д,д</a:t>
            </a:r>
            <a:r>
              <a:rPr lang="ru-RU" sz="3200" b="1" dirty="0"/>
              <a:t>)</a:t>
            </a:r>
            <a:r>
              <a:rPr lang="ru-RU" sz="3200" b="1" dirty="0" err="1"/>
              <a:t>ніпро</a:t>
            </a:r>
            <a:r>
              <a:rPr lang="ru-RU" sz="3200" b="1" dirty="0"/>
              <a:t>, (</a:t>
            </a:r>
            <a:r>
              <a:rPr lang="ru-RU" sz="3200" b="1" dirty="0" err="1"/>
              <a:t>С,с</a:t>
            </a:r>
            <a:r>
              <a:rPr lang="ru-RU" sz="3200" b="1" dirty="0"/>
              <a:t>)ело (</a:t>
            </a:r>
            <a:r>
              <a:rPr lang="ru-RU" sz="3200" b="1" dirty="0" err="1" smtClean="0"/>
              <a:t>К,к</a:t>
            </a:r>
            <a:r>
              <a:rPr lang="ru-RU" sz="3200" b="1" dirty="0" smtClean="0"/>
              <a:t>)</a:t>
            </a:r>
            <a:r>
              <a:rPr lang="ru-RU" sz="3200" b="1" dirty="0" err="1" smtClean="0"/>
              <a:t>алинівка</a:t>
            </a:r>
            <a:r>
              <a:rPr lang="ru-RU" sz="3200" b="1" dirty="0"/>
              <a:t>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7455" y="1341561"/>
            <a:ext cx="7190922" cy="9724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Виберіть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з </a:t>
            </a:r>
            <a:r>
              <a:rPr lang="ru-RU" sz="2800" b="1" dirty="0" err="1">
                <a:solidFill>
                  <a:srgbClr val="0070C0"/>
                </a:solidFill>
              </a:rPr>
              <a:t>дужок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потрібну</a:t>
            </a:r>
            <a:r>
              <a:rPr lang="ru-RU" sz="2800" b="1" dirty="0">
                <a:solidFill>
                  <a:srgbClr val="0070C0"/>
                </a:solidFill>
              </a:rPr>
              <a:t> букву. </a:t>
            </a:r>
            <a:r>
              <a:rPr lang="ru-RU" sz="2800" b="1" dirty="0" err="1" smtClean="0">
                <a:solidFill>
                  <a:srgbClr val="0070C0"/>
                </a:solidFill>
              </a:rPr>
              <a:t>Допишіть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ще два </a:t>
            </a:r>
            <a:r>
              <a:rPr lang="ru-RU" sz="2800" b="1" dirty="0" err="1">
                <a:solidFill>
                  <a:srgbClr val="0070C0"/>
                </a:solidFill>
              </a:rPr>
              <a:t>сполучення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власних</a:t>
            </a:r>
            <a:r>
              <a:rPr lang="ru-RU" sz="2800" b="1" dirty="0">
                <a:solidFill>
                  <a:srgbClr val="0070C0"/>
                </a:solidFill>
              </a:rPr>
              <a:t> і </a:t>
            </a:r>
            <a:r>
              <a:rPr lang="ru-RU" sz="2800" b="1" dirty="0" err="1">
                <a:solidFill>
                  <a:srgbClr val="0070C0"/>
                </a:solidFill>
              </a:rPr>
              <a:t>загальних</a:t>
            </a:r>
            <a:r>
              <a:rPr lang="ru-RU" sz="2800" b="1" dirty="0">
                <a:solidFill>
                  <a:srgbClr val="0070C0"/>
                </a:solidFill>
              </a:rPr>
              <a:t> назв.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Катерина Білокур: майстриня, яка розквітла всупереч усьому - UKRCY.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71" y="1323986"/>
            <a:ext cx="3108166" cy="388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резентація до уроку: &quot;ЧОРНЕ МОРЕ&quot; | Презентація. Географі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67" y="4149874"/>
            <a:ext cx="4484842" cy="235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5410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94645"/>
            <a:ext cx="10005356" cy="7377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Дай </a:t>
            </a:r>
            <a:r>
              <a:rPr lang="ru-RU" sz="4000" b="1" dirty="0" err="1"/>
              <a:t>відповіді</a:t>
            </a:r>
            <a:r>
              <a:rPr lang="ru-RU" sz="4000" b="1" dirty="0"/>
              <a:t> на запитання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63839" y="2203843"/>
            <a:ext cx="640871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/>
              <a:t>У </a:t>
            </a:r>
            <a:r>
              <a:rPr lang="ru-RU" sz="3200" b="1" dirty="0"/>
              <a:t>якому місті чи </a:t>
            </a:r>
            <a:r>
              <a:rPr lang="ru-RU" sz="3200" b="1" dirty="0" err="1"/>
              <a:t>селі</a:t>
            </a:r>
            <a:r>
              <a:rPr lang="ru-RU" sz="3200" b="1" dirty="0"/>
              <a:t> ти </a:t>
            </a:r>
            <a:r>
              <a:rPr lang="ru-RU" sz="3200" b="1" dirty="0" err="1"/>
              <a:t>живеш</a:t>
            </a:r>
            <a:r>
              <a:rPr lang="ru-RU" sz="3200" b="1" dirty="0"/>
              <a:t>? </a:t>
            </a:r>
            <a:endParaRPr lang="ru-RU" sz="3200" b="1" dirty="0" smtClean="0"/>
          </a:p>
          <a:p>
            <a:pPr marL="514350" indent="-514350">
              <a:buAutoNum type="arabicPeriod"/>
            </a:pPr>
            <a:r>
              <a:rPr lang="ru-RU" sz="3200" b="1" dirty="0" smtClean="0"/>
              <a:t>На </a:t>
            </a:r>
            <a:r>
              <a:rPr lang="ru-RU" sz="3200" b="1" dirty="0" err="1"/>
              <a:t>якій</a:t>
            </a:r>
            <a:r>
              <a:rPr lang="ru-RU" sz="3200" b="1" dirty="0"/>
              <a:t> </a:t>
            </a:r>
            <a:r>
              <a:rPr lang="ru-RU" sz="3200" b="1" dirty="0" err="1" smtClean="0"/>
              <a:t>вулиці</a:t>
            </a:r>
            <a:r>
              <a:rPr lang="ru-RU" sz="3200" b="1" dirty="0"/>
              <a:t>? </a:t>
            </a:r>
            <a:endParaRPr lang="ru-RU" sz="3200" b="1" dirty="0" smtClean="0"/>
          </a:p>
          <a:p>
            <a:pPr marL="514350" indent="-514350">
              <a:buAutoNum type="arabicPeriod"/>
            </a:pPr>
            <a:r>
              <a:rPr lang="ru-RU" sz="3200" b="1" dirty="0" smtClean="0"/>
              <a:t>Чи </a:t>
            </a:r>
            <a:r>
              <a:rPr lang="ru-RU" sz="3200" b="1" dirty="0"/>
              <a:t>є у </a:t>
            </a:r>
            <a:r>
              <a:rPr lang="ru-RU" sz="3200" b="1" dirty="0" err="1"/>
              <a:t>вашій</a:t>
            </a:r>
            <a:r>
              <a:rPr lang="ru-RU" sz="3200" b="1" dirty="0"/>
              <a:t> </a:t>
            </a:r>
            <a:r>
              <a:rPr lang="ru-RU" sz="3200" b="1" dirty="0" err="1"/>
              <a:t>місцевості</a:t>
            </a:r>
            <a:r>
              <a:rPr lang="ru-RU" sz="3200" b="1" dirty="0"/>
              <a:t> </a:t>
            </a:r>
            <a:r>
              <a:rPr lang="ru-RU" sz="3200" b="1" dirty="0" err="1"/>
              <a:t>річка</a:t>
            </a:r>
            <a:r>
              <a:rPr lang="ru-RU" sz="3200" b="1" dirty="0"/>
              <a:t>, гори, море? </a:t>
            </a:r>
          </a:p>
          <a:p>
            <a:pPr marL="514350" indent="-514350">
              <a:buAutoNum type="arabicPeriod"/>
            </a:pPr>
            <a:r>
              <a:rPr lang="ru-RU" sz="3200" b="1" dirty="0" smtClean="0"/>
              <a:t>Як </a:t>
            </a:r>
            <a:r>
              <a:rPr lang="ru-RU" sz="3200" b="1" dirty="0"/>
              <a:t>вони </a:t>
            </a:r>
            <a:r>
              <a:rPr lang="ru-RU" sz="3200" b="1" dirty="0" err="1"/>
              <a:t>називаються</a:t>
            </a:r>
            <a:r>
              <a:rPr lang="ru-RU" sz="3200" b="1" dirty="0"/>
              <a:t>?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83567" y="1345840"/>
            <a:ext cx="4576416" cy="7377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Запиши </a:t>
            </a:r>
            <a:r>
              <a:rPr lang="ru-RU" sz="2800" b="1" dirty="0" err="1" smtClean="0">
                <a:solidFill>
                  <a:srgbClr val="0070C0"/>
                </a:solidFill>
              </a:rPr>
              <a:t>утворений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текст.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D:\Картинки до тестів\!!!_Эсмира Настрій\Веселый\_free_2024-01-13-18-27-22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14" y="2227726"/>
            <a:ext cx="3074276" cy="30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592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6207" y="494644"/>
            <a:ext cx="9902368" cy="11349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Доберіть</a:t>
            </a:r>
            <a:r>
              <a:rPr lang="ru-RU" sz="3600" b="1" dirty="0" smtClean="0"/>
              <a:t> </a:t>
            </a:r>
            <a:r>
              <a:rPr lang="ru-RU" sz="3600" b="1" dirty="0"/>
              <a:t>по три власні назви до </a:t>
            </a:r>
            <a:r>
              <a:rPr lang="ru-RU" sz="3600" b="1" dirty="0" err="1"/>
              <a:t>поданих</a:t>
            </a:r>
            <a:r>
              <a:rPr lang="ru-RU" sz="3600" b="1" dirty="0"/>
              <a:t> </a:t>
            </a:r>
            <a:r>
              <a:rPr lang="ru-RU" sz="3600" b="1" dirty="0" err="1" smtClean="0"/>
              <a:t>загальних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8209" y="2338407"/>
            <a:ext cx="21495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 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Імена – 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92626" y="1680264"/>
            <a:ext cx="2119085" cy="5549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70C0"/>
                </a:solidFill>
              </a:rPr>
              <a:t>Запиши їх.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476" y="3144198"/>
            <a:ext cx="21495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 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 –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2664" y="3933849"/>
            <a:ext cx="21495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 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Села –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7409" y="4710199"/>
            <a:ext cx="21495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 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Річки – </a:t>
            </a:r>
          </a:p>
        </p:txBody>
      </p:sp>
      <p:pic>
        <p:nvPicPr>
          <p:cNvPr id="9220" name="Picture 4" descr="Бердянськ, Україна - відпочинок, шопінг, екскурсії, де зупинитися, погода в  Бердянську, визначні місц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952" b="22851"/>
          <a:stretch/>
        </p:blipFill>
        <p:spPr bwMode="auto">
          <a:xfrm>
            <a:off x="6308055" y="1671658"/>
            <a:ext cx="4147350" cy="226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До дня народження Леоніда Каденюка | КПІ ім. Ігоря Сікорськог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0" r="23906"/>
          <a:stretch/>
        </p:blipFill>
        <p:spPr bwMode="auto">
          <a:xfrm>
            <a:off x="3643759" y="1671659"/>
            <a:ext cx="2393632" cy="302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День Дніпра: 12 цікавих фактів про найбільшу річку України – Рубр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276">
            <a:off x="7615815" y="3829539"/>
            <a:ext cx="3413239" cy="255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10 незвичайних сіл України, які варто відвідати • dovko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670">
            <a:off x="3569417" y="4422223"/>
            <a:ext cx="3416896" cy="186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854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9474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754" y="3357786"/>
            <a:ext cx="3024336" cy="302433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1 УКР МОВА\1 Пономарьова\04 Іменник\№058-Розрізняю власні і загальні назви\2026-01-01_2234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472406"/>
            <a:ext cx="9980164" cy="181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124" y="477466"/>
            <a:ext cx="10050319" cy="6200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39032" y="5307989"/>
            <a:ext cx="2076488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Відчуваю успіх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49183" y="5293471"/>
            <a:ext cx="1982450" cy="8311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Все було легко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75816" y="5405128"/>
            <a:ext cx="1770101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Відчуваю втому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33109" y="5357115"/>
            <a:ext cx="1953151" cy="8311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Урок мене здивував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6606" y="1269554"/>
            <a:ext cx="8121809" cy="156966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Які слова досліджували </a:t>
            </a:r>
            <a:r>
              <a:rPr lang="uk-UA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на уроці?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 розпізнати іменники власні й загальні? </a:t>
            </a:r>
            <a:endParaRPr lang="uk-UA" sz="2400" b="1" dirty="0">
              <a:solidFill>
                <a:srgbClr val="0070C0"/>
              </a:solidFill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Яка </a:t>
            </a:r>
            <a:r>
              <a:rPr lang="uk-UA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робота на уроці була для </a:t>
            </a: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вас </a:t>
            </a:r>
            <a:r>
              <a:rPr lang="uk-UA" sz="24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найцікавішою? </a:t>
            </a:r>
            <a:r>
              <a:rPr lang="uk-UA" sz="24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Чому?</a:t>
            </a:r>
            <a:endParaRPr lang="uk-UA" sz="2400" b="1" dirty="0" smtClean="0">
              <a:solidFill>
                <a:srgbClr val="0070C0"/>
              </a:solidFill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ru-RU" sz="2400" b="1" dirty="0" smtClean="0">
                <a:solidFill>
                  <a:srgbClr val="0070C0"/>
                </a:solidFill>
              </a:rPr>
              <a:t> Оцініть </a:t>
            </a:r>
            <a:r>
              <a:rPr lang="ru-RU" sz="2400" b="1" dirty="0">
                <a:solidFill>
                  <a:srgbClr val="0070C0"/>
                </a:solidFill>
              </a:rPr>
              <a:t>свою </a:t>
            </a:r>
            <a:r>
              <a:rPr lang="ru-RU" sz="2400" b="1" dirty="0" smtClean="0">
                <a:solidFill>
                  <a:srgbClr val="0070C0"/>
                </a:solidFill>
              </a:rPr>
              <a:t>роботу </a:t>
            </a:r>
            <a:r>
              <a:rPr lang="ru-RU" sz="2400" b="1" dirty="0">
                <a:solidFill>
                  <a:srgbClr val="0070C0"/>
                </a:solidFill>
              </a:rPr>
              <a:t>на </a:t>
            </a:r>
            <a:r>
              <a:rPr lang="ru-RU" sz="2400" b="1" dirty="0" smtClean="0">
                <a:solidFill>
                  <a:srgbClr val="0070C0"/>
                </a:solidFill>
              </a:rPr>
              <a:t>уроці мавпенятками?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ÐÐ°ÑÑÐ¸Ð½ÐºÐ¸ Ð¿Ð¾ Ð·Ð°Ð¿ÑÐ¾ÑÑ ÐºÐ»Ð¸Ð¿Ð°ÑÑ Ð¾Ð±ÐµÐ·ÑÑÐ½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816" y="2916888"/>
            <a:ext cx="1715710" cy="237658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77" y="2917794"/>
            <a:ext cx="1893813" cy="237567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xtLst/>
        </p:spPr>
      </p:pic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4261" r="4123" b="1975"/>
          <a:stretch/>
        </p:blipFill>
        <p:spPr bwMode="auto">
          <a:xfrm>
            <a:off x="8711529" y="2945743"/>
            <a:ext cx="2169205" cy="230905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xtLst/>
        </p:spPr>
      </p:pic>
      <p:pic>
        <p:nvPicPr>
          <p:cNvPr id="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4615" y1="30615" x2="54615" y2="30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37" y="2902999"/>
            <a:ext cx="2198368" cy="235003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5707785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6032" y="549474"/>
            <a:ext cx="9925686" cy="661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753555" y="1269554"/>
            <a:ext cx="5545750" cy="9608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Виберіть зображення, а я скажу, що </a:t>
            </a:r>
            <a:r>
              <a:rPr lang="ru-RU" sz="2400" b="1" dirty="0" smtClean="0">
                <a:solidFill>
                  <a:srgbClr val="0070C0"/>
                </a:solidFill>
              </a:rPr>
              <a:t>допоможе </a:t>
            </a:r>
            <a:r>
              <a:rPr lang="ru-RU" sz="2400" b="1" dirty="0">
                <a:solidFill>
                  <a:srgbClr val="0070C0"/>
                </a:solidFill>
              </a:rPr>
              <a:t>вам досягти </a:t>
            </a:r>
            <a:r>
              <a:rPr lang="ru-RU" sz="2400" b="1" dirty="0" smtClean="0">
                <a:solidFill>
                  <a:srgbClr val="0070C0"/>
                </a:solidFill>
              </a:rPr>
              <a:t>успіху на уроці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6225689" y="5066200"/>
            <a:ext cx="2060083" cy="9934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Позитивні </a:t>
            </a:r>
            <a:r>
              <a:rPr lang="ru-RU" sz="2800" b="1" dirty="0"/>
              <a:t>емоції</a:t>
            </a: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844060" y="5154873"/>
            <a:ext cx="1944410" cy="981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/>
              <a:t>Рука </a:t>
            </a:r>
            <a:r>
              <a:rPr lang="ru-RU" sz="2800" b="1" dirty="0"/>
              <a:t>допомоги</a:t>
            </a:r>
          </a:p>
        </p:txBody>
      </p:sp>
      <p:pic>
        <p:nvPicPr>
          <p:cNvPr id="4098" name="Picture 2" descr="D:\Картинки Мудрість дня\photo_2025-07-21_16-20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32" y="2314127"/>
            <a:ext cx="2503253" cy="261589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Картинки Мудрість дня\photo_2025-07-21_17-07-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34" y="2314127"/>
            <a:ext cx="2366431" cy="262279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Картинки Мудрість дня\photo_2025-07-27_20-57-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29" y="2255217"/>
            <a:ext cx="2109341" cy="28552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Мудрість дня\photo_2025-07-27_20-59-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77" y="4011922"/>
            <a:ext cx="2801931" cy="19187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39" y="1277633"/>
            <a:ext cx="2648920" cy="21203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2983139" y="5742995"/>
            <a:ext cx="2642606" cy="60383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Мудра думка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8738532" y="5082093"/>
            <a:ext cx="2079048" cy="9934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Плече підтримки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188318" y="3339531"/>
            <a:ext cx="2232248" cy="56509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Гострий зір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8912411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3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55227" y="621482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7" name="Picture 2" descr="D:\3 клас\01 УКР МОВА\1 Пономарьова\04 Іменник\№057-Розрізняю іменники - назви істот і неістот\2026-01-01_2017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485578"/>
            <a:ext cx="899244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27" y="4221882"/>
            <a:ext cx="2268583" cy="226858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0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055227" y="621482"/>
            <a:ext cx="10005356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Розпізнайте</a:t>
            </a:r>
            <a:r>
              <a:rPr lang="ru-RU" sz="4000" b="1" dirty="0" smtClean="0"/>
              <a:t> і додайте власні </a:t>
            </a:r>
            <a:r>
              <a:rPr lang="ru-RU" sz="4000" b="1" dirty="0"/>
              <a:t>назви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5227" y="1485578"/>
            <a:ext cx="9285276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Міста</a:t>
            </a:r>
            <a:r>
              <a:rPr lang="ru-RU" sz="2800" b="1" dirty="0"/>
              <a:t>: </a:t>
            </a:r>
            <a:r>
              <a:rPr lang="ru-RU" sz="2800" b="1" dirty="0" err="1"/>
              <a:t>Івано-Франківськ</a:t>
            </a:r>
            <a:r>
              <a:rPr lang="ru-RU" sz="2800" b="1" dirty="0"/>
              <a:t>, </a:t>
            </a:r>
            <a:r>
              <a:rPr lang="ru-RU" sz="2800" b="1" dirty="0" err="1"/>
              <a:t>Чернівці</a:t>
            </a:r>
            <a:r>
              <a:rPr lang="ru-RU" sz="2800" b="1" dirty="0"/>
              <a:t>, </a:t>
            </a:r>
            <a:r>
              <a:rPr lang="ru-RU" sz="2800" b="1" dirty="0" err="1"/>
              <a:t>Коломия</a:t>
            </a:r>
            <a:r>
              <a:rPr lang="ru-RU" sz="2800" b="1" dirty="0" smtClean="0"/>
              <a:t>, </a:t>
            </a:r>
            <a:r>
              <a:rPr lang="ru-RU" sz="2800" b="1" dirty="0" smtClean="0"/>
              <a:t>…  </a:t>
            </a:r>
            <a:endParaRPr lang="ru-RU" sz="2800" b="1" dirty="0" smtClean="0"/>
          </a:p>
          <a:p>
            <a:r>
              <a:rPr lang="ru-RU" sz="2800" b="1" dirty="0" smtClean="0"/>
              <a:t>Гори</a:t>
            </a:r>
            <a:r>
              <a:rPr lang="ru-RU" sz="2800" b="1" dirty="0"/>
              <a:t>: </a:t>
            </a:r>
            <a:r>
              <a:rPr lang="ru-RU" sz="2800" b="1" dirty="0" err="1" smtClean="0"/>
              <a:t>Карпати</a:t>
            </a:r>
            <a:r>
              <a:rPr lang="ru-RU" sz="2800" b="1" dirty="0" smtClean="0"/>
              <a:t>, … </a:t>
            </a:r>
          </a:p>
          <a:p>
            <a:r>
              <a:rPr lang="ru-RU" sz="2800" b="1" dirty="0" err="1" smtClean="0"/>
              <a:t>Річки</a:t>
            </a:r>
            <a:r>
              <a:rPr lang="ru-RU" sz="2800" b="1" dirty="0"/>
              <a:t>: </a:t>
            </a:r>
            <a:r>
              <a:rPr lang="ru-RU" sz="2800" b="1" dirty="0" err="1" smtClean="0"/>
              <a:t>Дністер</a:t>
            </a:r>
            <a:r>
              <a:rPr lang="ru-RU" sz="2800" b="1" dirty="0" smtClean="0"/>
              <a:t>, ... </a:t>
            </a:r>
          </a:p>
          <a:p>
            <a:r>
              <a:rPr lang="ru-RU" sz="2800" b="1" dirty="0" err="1" smtClean="0"/>
              <a:t>Прізвища</a:t>
            </a:r>
            <a:r>
              <a:rPr lang="ru-RU" sz="2800" b="1" dirty="0" smtClean="0"/>
              <a:t> </a:t>
            </a:r>
            <a:r>
              <a:rPr lang="ru-RU" sz="2800" b="1" dirty="0"/>
              <a:t>та </a:t>
            </a:r>
            <a:r>
              <a:rPr lang="ru-RU" sz="2800" b="1" dirty="0" err="1"/>
              <a:t>імена</a:t>
            </a:r>
            <a:r>
              <a:rPr lang="ru-RU" sz="2800" b="1" dirty="0"/>
              <a:t> людей: Леся </a:t>
            </a:r>
            <a:r>
              <a:rPr lang="ru-RU" sz="2800" b="1" dirty="0" err="1"/>
              <a:t>Українка</a:t>
            </a:r>
            <a:r>
              <a:rPr lang="ru-RU" sz="2800" b="1" dirty="0"/>
              <a:t>, </a:t>
            </a:r>
            <a:r>
              <a:rPr lang="ru-RU" sz="2800" b="1" dirty="0" err="1"/>
              <a:t>Грицько</a:t>
            </a:r>
            <a:r>
              <a:rPr lang="ru-RU" sz="2800" b="1" dirty="0"/>
              <a:t> Бойко... </a:t>
            </a:r>
            <a:endParaRPr lang="ru-RU" sz="2800" b="1" dirty="0" smtClean="0"/>
          </a:p>
          <a:p>
            <a:r>
              <a:rPr lang="ru-RU" sz="2800" b="1" dirty="0" err="1" smtClean="0"/>
              <a:t>Країни</a:t>
            </a:r>
            <a:r>
              <a:rPr lang="ru-RU" sz="2800" b="1" dirty="0"/>
              <a:t>: Україна, </a:t>
            </a:r>
            <a:r>
              <a:rPr lang="ru-RU" sz="2800" b="1" dirty="0" err="1"/>
              <a:t>Італія</a:t>
            </a:r>
            <a:r>
              <a:rPr lang="ru-RU" sz="2800" b="1" dirty="0"/>
              <a:t>... </a:t>
            </a:r>
            <a:endParaRPr lang="ru-RU" sz="2800" b="1" dirty="0" smtClean="0"/>
          </a:p>
          <a:p>
            <a:r>
              <a:rPr lang="ru-RU" sz="2800" b="1" dirty="0" err="1" smtClean="0"/>
              <a:t>Регіони</a:t>
            </a:r>
            <a:r>
              <a:rPr lang="ru-RU" sz="2800" b="1" dirty="0"/>
              <a:t>: </a:t>
            </a:r>
            <a:r>
              <a:rPr lang="ru-RU" sz="2800" b="1" dirty="0" err="1"/>
              <a:t>Буковина</a:t>
            </a:r>
            <a:r>
              <a:rPr lang="ru-RU" sz="2800" b="1" dirty="0"/>
              <a:t>, </a:t>
            </a:r>
            <a:r>
              <a:rPr lang="ru-RU" sz="2800" b="1" dirty="0" err="1"/>
              <a:t>Волинь</a:t>
            </a:r>
            <a:r>
              <a:rPr lang="ru-RU" sz="2800" b="1" dirty="0"/>
              <a:t>... </a:t>
            </a:r>
            <a:endParaRPr lang="ru-RU" sz="2800" b="1" dirty="0" smtClean="0"/>
          </a:p>
          <a:p>
            <a:r>
              <a:rPr lang="ru-RU" sz="2800" b="1" dirty="0" smtClean="0"/>
              <a:t>Замки</a:t>
            </a:r>
            <a:r>
              <a:rPr lang="ru-RU" sz="2800" b="1" dirty="0"/>
              <a:t>: </a:t>
            </a:r>
            <a:r>
              <a:rPr lang="ru-RU" sz="2800" b="1" dirty="0" err="1"/>
              <a:t>Хотинський</a:t>
            </a:r>
            <a:r>
              <a:rPr lang="ru-RU" sz="2800" b="1" dirty="0"/>
              <a:t>, </a:t>
            </a:r>
            <a:r>
              <a:rPr lang="ru-RU" sz="2800" b="1" dirty="0" err="1"/>
              <a:t>Луцький</a:t>
            </a:r>
            <a:r>
              <a:rPr lang="ru-RU" sz="2800" b="1" dirty="0"/>
              <a:t>... </a:t>
            </a:r>
            <a:endParaRPr lang="ru-RU" sz="2800" b="1" dirty="0" smtClean="0"/>
          </a:p>
          <a:p>
            <a:r>
              <a:rPr lang="ru-RU" sz="2800" b="1" dirty="0" smtClean="0"/>
              <a:t>Озера</a:t>
            </a:r>
            <a:r>
              <a:rPr lang="ru-RU" sz="2800" b="1" dirty="0"/>
              <a:t>: </a:t>
            </a:r>
            <a:r>
              <a:rPr lang="ru-RU" sz="2800" b="1" dirty="0" err="1"/>
              <a:t>Світязь</a:t>
            </a:r>
            <a:r>
              <a:rPr lang="ru-RU" sz="2800" b="1" dirty="0"/>
              <a:t>, </a:t>
            </a:r>
            <a:r>
              <a:rPr lang="ru-RU" sz="2800" b="1" dirty="0" err="1"/>
              <a:t>Синевир</a:t>
            </a:r>
            <a:r>
              <a:rPr lang="ru-RU" sz="2800" b="1" dirty="0"/>
              <a:t>...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43928" y="3335100"/>
            <a:ext cx="2916655" cy="299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2611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1054570" y="621482"/>
            <a:ext cx="10078020" cy="6088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Закінчіть</a:t>
            </a:r>
            <a:r>
              <a:rPr lang="ru-RU" sz="4000" b="1" dirty="0" smtClean="0">
                <a:solidFill>
                  <a:schemeClr val="bg1"/>
                </a:solidFill>
              </a:rPr>
              <a:t> речення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4029740" y="1273834"/>
            <a:ext cx="7102850" cy="93182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слова</a:t>
            </a:r>
            <a:r>
              <a:rPr lang="uk-UA" sz="3200" b="1" dirty="0">
                <a:solidFill>
                  <a:schemeClr val="bg1"/>
                </a:solidFill>
              </a:rPr>
              <a:t>, що є назвами </a:t>
            </a:r>
            <a:r>
              <a:rPr lang="uk-UA" sz="3200" b="1" dirty="0" smtClean="0">
                <a:solidFill>
                  <a:schemeClr val="bg1"/>
                </a:solidFill>
              </a:rPr>
              <a:t>предметів і відповідають на запитання ХТО? ЩО?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440478" y="2277666"/>
            <a:ext cx="6019283" cy="101908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</a:rPr>
              <a:t>назви </a:t>
            </a:r>
            <a:r>
              <a:rPr lang="ru-RU" sz="3200" b="1" dirty="0" err="1">
                <a:solidFill>
                  <a:schemeClr val="bg1"/>
                </a:solidFill>
              </a:rPr>
              <a:t>істот</a:t>
            </a:r>
            <a:r>
              <a:rPr lang="ru-RU" sz="3200" b="1" dirty="0">
                <a:solidFill>
                  <a:schemeClr val="bg1"/>
                </a:solidFill>
              </a:rPr>
              <a:t>. Вони </a:t>
            </a:r>
            <a:r>
              <a:rPr lang="ru-RU" sz="3200" b="1" dirty="0" err="1" smtClean="0">
                <a:solidFill>
                  <a:schemeClr val="bg1"/>
                </a:solidFill>
              </a:rPr>
              <a:t>відповідають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на питання хто?</a:t>
            </a:r>
            <a:endParaRPr lang="ru-RU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440478" y="3357786"/>
            <a:ext cx="3379745" cy="208823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</a:rPr>
              <a:t>назви </a:t>
            </a:r>
            <a:r>
              <a:rPr lang="ru-RU" sz="3200" b="1" dirty="0" err="1">
                <a:solidFill>
                  <a:schemeClr val="bg1"/>
                </a:solidFill>
              </a:rPr>
              <a:t>неістот</a:t>
            </a:r>
            <a:r>
              <a:rPr lang="ru-RU" sz="3200" b="1" dirty="0">
                <a:solidFill>
                  <a:schemeClr val="bg1"/>
                </a:solidFill>
              </a:rPr>
              <a:t>. Вони </a:t>
            </a:r>
            <a:r>
              <a:rPr lang="ru-RU" sz="3200" b="1" dirty="0" err="1">
                <a:solidFill>
                  <a:schemeClr val="bg1"/>
                </a:solidFill>
              </a:rPr>
              <a:t>відповідають</a:t>
            </a:r>
            <a:r>
              <a:rPr lang="ru-RU" sz="3200" b="1" dirty="0">
                <a:solidFill>
                  <a:schemeClr val="bg1"/>
                </a:solidFill>
              </a:rPr>
              <a:t> на питання що?</a:t>
            </a:r>
            <a:endParaRPr lang="ru-RU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52390" y="1269554"/>
            <a:ext cx="2879401" cy="72436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Іменники – це </a:t>
            </a:r>
            <a:endParaRPr lang="ru-RU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979613" y="2289992"/>
            <a:ext cx="3312218" cy="102736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</a:rPr>
              <a:t>Назви людей і тварин — це</a:t>
            </a:r>
            <a:endParaRPr lang="ru-RU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941194" y="3393790"/>
            <a:ext cx="3350637" cy="100811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</a:rPr>
              <a:t>Назви всіх інших </a:t>
            </a:r>
            <a:r>
              <a:rPr lang="ru-RU" sz="3200" b="1" dirty="0" err="1">
                <a:solidFill>
                  <a:schemeClr val="bg1"/>
                </a:solidFill>
              </a:rPr>
              <a:t>предметів</a:t>
            </a:r>
            <a:r>
              <a:rPr lang="ru-RU" sz="3200" b="1" dirty="0">
                <a:solidFill>
                  <a:schemeClr val="bg1"/>
                </a:solidFill>
              </a:rPr>
              <a:t> — це</a:t>
            </a:r>
            <a:endParaRPr lang="ru-RU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41193" y="4554301"/>
            <a:ext cx="3350638" cy="146362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108813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chemeClr val="bg1"/>
                </a:solidFill>
              </a:rPr>
              <a:t>Наведіть</a:t>
            </a:r>
            <a:r>
              <a:rPr lang="ru-RU" sz="3200" b="1" dirty="0" smtClean="0">
                <a:solidFill>
                  <a:schemeClr val="bg1"/>
                </a:solidFill>
              </a:rPr>
              <a:t> приклади </a:t>
            </a:r>
            <a:r>
              <a:rPr lang="ru-RU" sz="3200" b="1" dirty="0" err="1" smtClean="0">
                <a:solidFill>
                  <a:schemeClr val="bg1"/>
                </a:solidFill>
              </a:rPr>
              <a:t>назв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істот</a:t>
            </a:r>
            <a:r>
              <a:rPr lang="ru-RU" sz="3200" b="1" dirty="0" smtClean="0">
                <a:solidFill>
                  <a:schemeClr val="bg1"/>
                </a:solidFill>
              </a:rPr>
              <a:t> і </a:t>
            </a:r>
            <a:r>
              <a:rPr lang="ru-RU" sz="3200" b="1" dirty="0" err="1" smtClean="0">
                <a:solidFill>
                  <a:schemeClr val="bg1"/>
                </a:solidFill>
              </a:rPr>
              <a:t>неістот</a:t>
            </a:r>
            <a:endParaRPr lang="ru-RU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 descr="D:\Картинки до тестів\!!! Новий рік\photo_2025-02-06_22-33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147" y="3397671"/>
            <a:ext cx="2912443" cy="2912443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08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2" grpId="0" animBg="1"/>
      <p:bldP spid="13" grpId="0" animBg="1"/>
      <p:bldP spid="32" grpId="0" animBg="1"/>
      <p:bldP spid="33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10081120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3879" y="1557586"/>
            <a:ext cx="6264696" cy="181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Сьогодні на уроці ми будемо далі знайомитись з </a:t>
            </a:r>
            <a:r>
              <a:rPr lang="uk-UA" sz="2800" b="1" dirty="0" smtClean="0">
                <a:solidFill>
                  <a:srgbClr val="0070C0"/>
                </a:solidFill>
              </a:rPr>
              <a:t>Житомирською областю.</a:t>
            </a:r>
            <a:r>
              <a:rPr lang="uk-UA" sz="2800" b="1" dirty="0">
                <a:solidFill>
                  <a:srgbClr val="0070C0"/>
                </a:solidFill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</a:rPr>
              <a:t>А також будемо </a:t>
            </a:r>
            <a:r>
              <a:rPr lang="uk-UA" sz="2800" b="1" dirty="0">
                <a:solidFill>
                  <a:srgbClr val="0070C0"/>
                </a:solidFill>
              </a:rPr>
              <a:t>вчитись розрізняти власні і загальні назви.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153292" y="1341562"/>
            <a:ext cx="3533225" cy="3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Місто Коростень, Житомирська область - тури, фото, карта, відгуки, гід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91" y="3447077"/>
            <a:ext cx="3798692" cy="28110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62" y="1342615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703" r="16950" b="33505"/>
          <a:stretch/>
        </p:blipFill>
        <p:spPr>
          <a:xfrm>
            <a:off x="3427735" y="1764000"/>
            <a:ext cx="4567702" cy="1044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80856" y="1267874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20043" y="1212032"/>
            <a:ext cx="578025" cy="721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2" r="55506" b="55256"/>
          <a:stretch/>
        </p:blipFill>
        <p:spPr>
          <a:xfrm>
            <a:off x="971374" y="2421393"/>
            <a:ext cx="1948424" cy="92364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t="78649" r="47239" b="3312"/>
          <a:stretch/>
        </p:blipFill>
        <p:spPr>
          <a:xfrm>
            <a:off x="3291202" y="2398893"/>
            <a:ext cx="2078709" cy="11714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953" b="1658"/>
          <a:stretch/>
        </p:blipFill>
        <p:spPr>
          <a:xfrm>
            <a:off x="7402803" y="2470580"/>
            <a:ext cx="1932761" cy="10280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t="51393" r="62444" b="36450"/>
          <a:stretch/>
        </p:blipFill>
        <p:spPr>
          <a:xfrm>
            <a:off x="1255381" y="3380099"/>
            <a:ext cx="1364565" cy="79884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t="63550" r="37477" b="19846"/>
          <a:stretch/>
        </p:blipFill>
        <p:spPr>
          <a:xfrm>
            <a:off x="2619946" y="3113760"/>
            <a:ext cx="2588919" cy="10860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0" r="20221" b="36004"/>
          <a:stretch/>
        </p:blipFill>
        <p:spPr>
          <a:xfrm>
            <a:off x="5169868" y="3091667"/>
            <a:ext cx="3481249" cy="10172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77" r="60882" b="36274"/>
          <a:stretch/>
        </p:blipFill>
        <p:spPr>
          <a:xfrm>
            <a:off x="5623853" y="2690764"/>
            <a:ext cx="1620306" cy="8110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50E37D1-AB84-40DB-B849-C350DDF6EA2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3" t="20622" r="9940" b="20265"/>
          <a:stretch/>
        </p:blipFill>
        <p:spPr>
          <a:xfrm>
            <a:off x="5352547" y="1418074"/>
            <a:ext cx="1383411" cy="45041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945590" y="538849"/>
            <a:ext cx="8426703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2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302500" y="5273361"/>
            <a:ext cx="8846064" cy="6708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Поясніть їх написання </a:t>
            </a:r>
          </a:p>
        </p:txBody>
      </p:sp>
    </p:spTree>
    <p:extLst>
      <p:ext uri="{BB962C8B-B14F-4D97-AF65-F5344CB8AC3E}">
        <p14:creationId xmlns:p14="http://schemas.microsoft.com/office/powerpoint/2010/main" val="14583870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5479" y="477466"/>
            <a:ext cx="10513168" cy="7342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Прочитайте </a:t>
            </a:r>
            <a:r>
              <a:rPr lang="ru-RU" sz="3600" b="1" dirty="0"/>
              <a:t>речення, </a:t>
            </a:r>
            <a:r>
              <a:rPr lang="ru-RU" sz="3600" b="1" dirty="0" err="1"/>
              <a:t>вставляючи</a:t>
            </a:r>
            <a:r>
              <a:rPr lang="ru-RU" sz="3600" b="1" dirty="0"/>
              <a:t> </a:t>
            </a:r>
            <a:r>
              <a:rPr lang="ru-RU" sz="3600" b="1" dirty="0" err="1"/>
              <a:t>пропущені</a:t>
            </a:r>
            <a:r>
              <a:rPr lang="ru-RU" sz="3600" b="1" dirty="0"/>
              <a:t> слова.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3727" y="1324190"/>
            <a:ext cx="754488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AutoNum type="arabicPeriod"/>
            </a:pPr>
            <a:r>
              <a:rPr lang="ru-RU" sz="3200" b="1" dirty="0" err="1" smtClean="0"/>
              <a:t>Світязь</a:t>
            </a:r>
            <a:r>
              <a:rPr lang="ru-RU" sz="3200" b="1" dirty="0" smtClean="0"/>
              <a:t> </a:t>
            </a:r>
            <a:r>
              <a:rPr lang="ru-RU" sz="3200" b="1" dirty="0"/>
              <a:t>і </a:t>
            </a:r>
            <a:r>
              <a:rPr lang="ru-RU" sz="3200" b="1" dirty="0" err="1"/>
              <a:t>Синевир</a:t>
            </a:r>
            <a:r>
              <a:rPr lang="ru-RU" sz="3200" b="1" dirty="0"/>
              <a:t> — це … . </a:t>
            </a:r>
            <a:endParaRPr lang="ru-RU" sz="3200" b="1" dirty="0" smtClean="0"/>
          </a:p>
          <a:p>
            <a:pPr marL="361950" indent="-361950">
              <a:buAutoNum type="arabicPeriod"/>
            </a:pPr>
            <a:r>
              <a:rPr lang="ru-RU" sz="3200" b="1" dirty="0" smtClean="0"/>
              <a:t>Україна </a:t>
            </a:r>
            <a:r>
              <a:rPr lang="ru-RU" sz="3200" b="1" dirty="0"/>
              <a:t>й </a:t>
            </a:r>
            <a:r>
              <a:rPr lang="ru-RU" sz="3200" b="1" dirty="0" err="1"/>
              <a:t>Італія</a:t>
            </a:r>
            <a:r>
              <a:rPr lang="ru-RU" sz="3200" b="1" dirty="0"/>
              <a:t> — це … . </a:t>
            </a:r>
            <a:endParaRPr lang="ru-RU" sz="3200" b="1" dirty="0" smtClean="0"/>
          </a:p>
          <a:p>
            <a:pPr marL="361950" indent="-361950">
              <a:buAutoNum type="arabicPeriod"/>
            </a:pPr>
            <a:r>
              <a:rPr lang="ru-RU" sz="3200" b="1" dirty="0" smtClean="0"/>
              <a:t>Леся </a:t>
            </a:r>
            <a:r>
              <a:rPr lang="ru-RU" sz="3200" b="1" dirty="0" err="1"/>
              <a:t>Українка</a:t>
            </a:r>
            <a:r>
              <a:rPr lang="ru-RU" sz="3200" b="1" dirty="0"/>
              <a:t> і </a:t>
            </a:r>
            <a:r>
              <a:rPr lang="ru-RU" sz="3200" b="1" dirty="0" err="1"/>
              <a:t>Грицько</a:t>
            </a:r>
            <a:r>
              <a:rPr lang="ru-RU" sz="3200" b="1" dirty="0"/>
              <a:t> Бойко — це … .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855" y="1240597"/>
            <a:ext cx="278831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Назви </a:t>
            </a:r>
            <a:r>
              <a:rPr lang="ru-RU" sz="2800" b="1" dirty="0" err="1" smtClean="0">
                <a:solidFill>
                  <a:srgbClr val="0070C0"/>
                </a:solidFill>
              </a:rPr>
              <a:t>іменники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9783" y="2997746"/>
            <a:ext cx="7171774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</a:rPr>
              <a:t>Проведіть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дослідження!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pPr marL="361950" indent="-361950">
              <a:buAutoNum type="arabicPeriod"/>
            </a:pPr>
            <a:r>
              <a:rPr lang="ru-RU" sz="2800" b="1" dirty="0" err="1" smtClean="0"/>
              <a:t>Поясніть</a:t>
            </a:r>
            <a:r>
              <a:rPr lang="ru-RU" sz="2800" b="1" dirty="0" smtClean="0"/>
              <a:t>, </a:t>
            </a:r>
            <a:r>
              <a:rPr lang="ru-RU" sz="2800" b="1" dirty="0"/>
              <a:t>що називають </a:t>
            </a:r>
            <a:r>
              <a:rPr lang="ru-RU" sz="2800" b="1" dirty="0" err="1"/>
              <a:t>іменники</a:t>
            </a:r>
            <a:r>
              <a:rPr lang="ru-RU" sz="2800" b="1" dirty="0"/>
              <a:t>, </a:t>
            </a:r>
            <a:r>
              <a:rPr lang="ru-RU" sz="2800" b="1" dirty="0" err="1"/>
              <a:t>написані</a:t>
            </a:r>
            <a:r>
              <a:rPr lang="ru-RU" sz="2800" b="1" dirty="0"/>
              <a:t> з </a:t>
            </a:r>
            <a:r>
              <a:rPr lang="ru-RU" sz="2800" b="1" dirty="0" err="1"/>
              <a:t>великої</a:t>
            </a:r>
            <a:r>
              <a:rPr lang="ru-RU" sz="2800" b="1" dirty="0"/>
              <a:t> </a:t>
            </a:r>
            <a:r>
              <a:rPr lang="ru-RU" sz="2800" b="1" dirty="0" err="1"/>
              <a:t>букви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361950" indent="-361950">
              <a:buAutoNum type="arabicPeriod"/>
            </a:pPr>
            <a:r>
              <a:rPr lang="ru-RU" sz="2800" b="1" dirty="0" smtClean="0"/>
              <a:t>Як </a:t>
            </a:r>
            <a:r>
              <a:rPr lang="ru-RU" sz="2800" b="1" dirty="0" err="1" smtClean="0"/>
              <a:t>думаєте</a:t>
            </a:r>
            <a:r>
              <a:rPr lang="ru-RU" sz="2800" b="1" dirty="0" smtClean="0"/>
              <a:t>, </a:t>
            </a:r>
            <a:r>
              <a:rPr lang="ru-RU" sz="2800" b="1" dirty="0"/>
              <a:t>вони є </a:t>
            </a:r>
            <a:r>
              <a:rPr lang="ru-RU" sz="2800" b="1" dirty="0" err="1"/>
              <a:t>власними</a:t>
            </a:r>
            <a:r>
              <a:rPr lang="ru-RU" sz="2800" b="1" dirty="0"/>
              <a:t> </a:t>
            </a:r>
            <a:r>
              <a:rPr lang="ru-RU" sz="2800" b="1" dirty="0" err="1"/>
              <a:t>назвами</a:t>
            </a:r>
            <a:r>
              <a:rPr lang="ru-RU" sz="2800" b="1" dirty="0"/>
              <a:t> чи </a:t>
            </a:r>
            <a:r>
              <a:rPr lang="ru-RU" sz="2800" b="1" dirty="0" err="1"/>
              <a:t>загальними</a:t>
            </a:r>
            <a:r>
              <a:rPr lang="ru-RU" sz="2800" b="1" dirty="0"/>
              <a:t>? Перевір себе за правилом.</a:t>
            </a:r>
          </a:p>
        </p:txBody>
      </p:sp>
      <p:pic>
        <p:nvPicPr>
          <p:cNvPr id="8194" name="Picture 2" descr="Чорне море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0" y="1886632"/>
            <a:ext cx="2880320" cy="175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08626" y="2997746"/>
            <a:ext cx="8874088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200" b="1" dirty="0" err="1"/>
              <a:t>Прізвища</a:t>
            </a:r>
            <a:r>
              <a:rPr lang="ru-RU" sz="3200" b="1" dirty="0"/>
              <a:t>, </a:t>
            </a:r>
            <a:r>
              <a:rPr lang="ru-RU" sz="3200" b="1" dirty="0" err="1"/>
              <a:t>імена</a:t>
            </a:r>
            <a:r>
              <a:rPr lang="ru-RU" sz="3200" b="1" dirty="0"/>
              <a:t>, по </a:t>
            </a:r>
            <a:r>
              <a:rPr lang="ru-RU" sz="3200" b="1" dirty="0" err="1"/>
              <a:t>батькові</a:t>
            </a:r>
            <a:r>
              <a:rPr lang="ru-RU" sz="3200" b="1" dirty="0"/>
              <a:t> людей, клички тварин, назви </a:t>
            </a:r>
            <a:r>
              <a:rPr lang="ru-RU" sz="3200" b="1" dirty="0" err="1"/>
              <a:t>країн</a:t>
            </a:r>
            <a:r>
              <a:rPr lang="ru-RU" sz="3200" b="1" dirty="0"/>
              <a:t>, </a:t>
            </a:r>
            <a:r>
              <a:rPr lang="ru-RU" sz="3200" b="1" dirty="0" err="1"/>
              <a:t>міст</a:t>
            </a:r>
            <a:r>
              <a:rPr lang="ru-RU" sz="3200" b="1" dirty="0"/>
              <a:t>, </a:t>
            </a:r>
            <a:r>
              <a:rPr lang="ru-RU" sz="3200" b="1" dirty="0" err="1"/>
              <a:t>сіл</a:t>
            </a:r>
            <a:r>
              <a:rPr lang="ru-RU" sz="3200" b="1" dirty="0"/>
              <a:t>, </a:t>
            </a:r>
            <a:r>
              <a:rPr lang="ru-RU" sz="3200" b="1" dirty="0" err="1"/>
              <a:t>вулиць</a:t>
            </a:r>
            <a:r>
              <a:rPr lang="ru-RU" sz="3200" b="1" dirty="0"/>
              <a:t>, </a:t>
            </a:r>
            <a:r>
              <a:rPr lang="ru-RU" sz="3200" b="1" dirty="0" err="1"/>
              <a:t>річок</a:t>
            </a:r>
            <a:r>
              <a:rPr lang="ru-RU" sz="3200" b="1" dirty="0"/>
              <a:t>, </a:t>
            </a:r>
            <a:r>
              <a:rPr lang="ru-RU" sz="3200" b="1" dirty="0" err="1"/>
              <a:t>гір</a:t>
            </a:r>
            <a:r>
              <a:rPr lang="ru-RU" sz="3200" b="1" dirty="0"/>
              <a:t>, </a:t>
            </a:r>
            <a:r>
              <a:rPr lang="ru-RU" sz="3200" b="1" dirty="0" err="1"/>
              <a:t>морів</a:t>
            </a:r>
            <a:r>
              <a:rPr lang="ru-RU" sz="3200" b="1" dirty="0"/>
              <a:t> — це </a:t>
            </a:r>
            <a:r>
              <a:rPr lang="ru-RU" sz="3200" b="1" dirty="0">
                <a:solidFill>
                  <a:srgbClr val="FFFF00"/>
                </a:solidFill>
              </a:rPr>
              <a:t>власні назви</a:t>
            </a:r>
            <a:r>
              <a:rPr lang="ru-RU" sz="3200" b="1" dirty="0"/>
              <a:t>. Їх </a:t>
            </a:r>
            <a:r>
              <a:rPr lang="ru-RU" sz="3200" b="1" dirty="0" err="1"/>
              <a:t>пишемо</a:t>
            </a:r>
            <a:r>
              <a:rPr lang="ru-RU" sz="3200" b="1" dirty="0"/>
              <a:t> з </a:t>
            </a:r>
            <a:r>
              <a:rPr lang="ru-RU" sz="3200" b="1" dirty="0" err="1">
                <a:solidFill>
                  <a:srgbClr val="FFFF00"/>
                </a:solidFill>
              </a:rPr>
              <a:t>великої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букви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r>
              <a:rPr lang="ru-RU" sz="3200" b="1" dirty="0" smtClean="0">
                <a:solidFill>
                  <a:srgbClr val="FFFF00"/>
                </a:solidFill>
              </a:rPr>
              <a:t>     </a:t>
            </a:r>
            <a:r>
              <a:rPr lang="ru-RU" sz="3200" b="1" dirty="0" err="1" smtClean="0">
                <a:solidFill>
                  <a:srgbClr val="FFFF00"/>
                </a:solidFill>
              </a:rPr>
              <a:t>Загальні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назви </a:t>
            </a:r>
            <a:r>
              <a:rPr lang="ru-RU" sz="3200" b="1" dirty="0" err="1"/>
              <a:t>даються</a:t>
            </a:r>
            <a:r>
              <a:rPr lang="ru-RU" sz="3200" b="1" dirty="0"/>
              <a:t> </a:t>
            </a:r>
            <a:r>
              <a:rPr lang="ru-RU" sz="3200" b="1" dirty="0" err="1"/>
              <a:t>багатьом</a:t>
            </a:r>
            <a:r>
              <a:rPr lang="ru-RU" sz="3200" b="1" dirty="0"/>
              <a:t> предметам. Їх </a:t>
            </a:r>
            <a:r>
              <a:rPr lang="ru-RU" sz="3200" b="1" dirty="0" err="1"/>
              <a:t>пишемо</a:t>
            </a:r>
            <a:r>
              <a:rPr lang="ru-RU" sz="3200" b="1" dirty="0"/>
              <a:t> з </a:t>
            </a:r>
            <a:r>
              <a:rPr lang="ru-RU" sz="3200" b="1" dirty="0" err="1">
                <a:solidFill>
                  <a:srgbClr val="FFFF00"/>
                </a:solidFill>
              </a:rPr>
              <a:t>малої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букви</a:t>
            </a:r>
            <a:r>
              <a:rPr lang="ru-RU" sz="3200" b="1" dirty="0"/>
              <a:t>. Наприклад: гори </a:t>
            </a:r>
            <a:r>
              <a:rPr lang="ru-RU" sz="3200" b="1" dirty="0" err="1"/>
              <a:t>Карпати</a:t>
            </a:r>
            <a:r>
              <a:rPr lang="ru-RU" sz="3200" b="1" dirty="0"/>
              <a:t>, </a:t>
            </a:r>
            <a:r>
              <a:rPr lang="ru-RU" sz="3200" b="1" dirty="0" err="1"/>
              <a:t>вулиця</a:t>
            </a:r>
            <a:r>
              <a:rPr lang="ru-RU" sz="3200" b="1" dirty="0"/>
              <a:t> </a:t>
            </a:r>
            <a:r>
              <a:rPr lang="ru-RU" sz="3200" b="1" dirty="0" err="1"/>
              <a:t>Хрещатик</a:t>
            </a:r>
            <a:r>
              <a:rPr lang="ru-RU" sz="3200" b="1" dirty="0"/>
              <a:t>, </a:t>
            </a:r>
            <a:r>
              <a:rPr lang="ru-RU" sz="3200" b="1" dirty="0" err="1"/>
              <a:t>кішка</a:t>
            </a:r>
            <a:r>
              <a:rPr lang="ru-RU" sz="3200" b="1" dirty="0"/>
              <a:t> Мурка.</a:t>
            </a:r>
            <a:endParaRPr lang="uk-UA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434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9255" y="405458"/>
            <a:ext cx="10441160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текст. Придумайте заголовок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5607" y="1044813"/>
            <a:ext cx="9434848" cy="3970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     Друзі </a:t>
            </a:r>
            <a:r>
              <a:rPr lang="ru-RU" sz="2800" b="1" dirty="0"/>
              <a:t>відвідали парк у місті </a:t>
            </a:r>
            <a:r>
              <a:rPr lang="ru-RU" sz="2800" b="1" dirty="0" smtClean="0"/>
              <a:t>К</a:t>
            </a:r>
            <a:r>
              <a:rPr lang="uk-UA" sz="2800" b="1" dirty="0" smtClean="0"/>
              <a:t>о</a:t>
            </a:r>
            <a:r>
              <a:rPr lang="ru-RU" sz="2800" b="1" dirty="0" smtClean="0"/>
              <a:t>ростень </a:t>
            </a:r>
            <a:r>
              <a:rPr lang="ru-RU" sz="2800" b="1" dirty="0"/>
              <a:t>на </a:t>
            </a:r>
            <a:r>
              <a:rPr lang="ru-RU" sz="2800" b="1" dirty="0" smtClean="0"/>
              <a:t>Житомирщині</a:t>
            </a:r>
            <a:r>
              <a:rPr lang="ru-RU" sz="2800" b="1" dirty="0"/>
              <a:t>. Там є пам’ятники, які відтворюють історію міста.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     Друзі </a:t>
            </a:r>
            <a:r>
              <a:rPr lang="ru-RU" sz="2800" b="1" dirty="0"/>
              <a:t>дізналися, що Коростень був столицею </a:t>
            </a:r>
            <a:r>
              <a:rPr lang="ru-RU" sz="2800" b="1" dirty="0" smtClean="0"/>
              <a:t>древлян</a:t>
            </a:r>
            <a:r>
              <a:rPr lang="ru-RU" sz="2800" b="1" dirty="0"/>
              <a:t>. У ньому правив князь на ім’я Мал. Княгиня Ольга помстилася древлянам за смерть свого </a:t>
            </a:r>
            <a:r>
              <a:rPr lang="ru-RU" sz="2800" b="1" dirty="0" smtClean="0"/>
              <a:t>чоловіка </a:t>
            </a:r>
            <a:r>
              <a:rPr lang="ru-RU" sz="2800" b="1" dirty="0"/>
              <a:t>і спалила Коростень. Але потім поставила на тому місці церкву і замолювала свій гріх.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     У </a:t>
            </a:r>
            <a:r>
              <a:rPr lang="ru-RU" sz="2800" b="1" dirty="0"/>
              <a:t>Коростені народився князь Володимир, який хрестив Київську Русь.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3559" y="5140664"/>
            <a:ext cx="966366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Випишіть </a:t>
            </a:r>
            <a:r>
              <a:rPr lang="ru-RU" sz="2400" b="1" dirty="0">
                <a:solidFill>
                  <a:srgbClr val="0070C0"/>
                </a:solidFill>
              </a:rPr>
              <a:t>в колонку власні назви з тексту про Коростень. </a:t>
            </a:r>
            <a:r>
              <a:rPr lang="ru-RU" sz="2400" b="1" dirty="0" err="1" smtClean="0">
                <a:solidFill>
                  <a:srgbClr val="0070C0"/>
                </a:solidFill>
              </a:rPr>
              <a:t>Доберіть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й </a:t>
            </a:r>
            <a:r>
              <a:rPr lang="ru-RU" sz="2400" b="1" dirty="0" smtClean="0">
                <a:solidFill>
                  <a:srgbClr val="0070C0"/>
                </a:solidFill>
              </a:rPr>
              <a:t>запишіть </a:t>
            </a:r>
            <a:r>
              <a:rPr lang="ru-RU" sz="2400" b="1" dirty="0">
                <a:solidFill>
                  <a:srgbClr val="0070C0"/>
                </a:solidFill>
              </a:rPr>
              <a:t>поруч загальну назву до кожного слова.</a:t>
            </a:r>
          </a:p>
        </p:txBody>
      </p:sp>
      <p:pic>
        <p:nvPicPr>
          <p:cNvPr id="5122" name="Picture 2" descr="Достопримечательности Коростеня. 11 мест которые стоит посетить. ФОТО /  Україна / ЖЖ инф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t="12105" r="14873" b="8914"/>
          <a:stretch/>
        </p:blipFill>
        <p:spPr bwMode="auto">
          <a:xfrm>
            <a:off x="403398" y="1404000"/>
            <a:ext cx="1821301" cy="260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188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7502</TotalTime>
  <Words>592</Words>
  <Application>Microsoft Office PowerPoint</Application>
  <PresentationFormat>Произвольный</PresentationFormat>
  <Paragraphs>96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Розрізняю власні і загальні назви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585</cp:revision>
  <dcterms:created xsi:type="dcterms:W3CDTF">2025-08-27T14:01:18Z</dcterms:created>
  <dcterms:modified xsi:type="dcterms:W3CDTF">2026-01-13T10:54:46Z</dcterms:modified>
</cp:coreProperties>
</file>