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2" r:id="rId2"/>
    <p:sldId id="516" r:id="rId3"/>
    <p:sldId id="552" r:id="rId4"/>
    <p:sldId id="553" r:id="rId5"/>
    <p:sldId id="521" r:id="rId6"/>
    <p:sldId id="554" r:id="rId7"/>
    <p:sldId id="555" r:id="rId8"/>
    <p:sldId id="544" r:id="rId9"/>
    <p:sldId id="556" r:id="rId10"/>
    <p:sldId id="557" r:id="rId11"/>
    <p:sldId id="326" r:id="rId12"/>
    <p:sldId id="536" r:id="rId13"/>
    <p:sldId id="537" r:id="rId14"/>
    <p:sldId id="548" r:id="rId15"/>
    <p:sldId id="558" r:id="rId16"/>
    <p:sldId id="539" r:id="rId17"/>
    <p:sldId id="540" r:id="rId18"/>
    <p:sldId id="559" r:id="rId19"/>
    <p:sldId id="551" r:id="rId20"/>
    <p:sldId id="541" r:id="rId21"/>
    <p:sldId id="432" r:id="rId22"/>
    <p:sldId id="517" r:id="rId2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5.wdp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Їх силу й мужність – не здолати!</a:t>
            </a:r>
            <a:b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Телкова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«Героям».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Малолітко «Воїнові, який захищає Вітчизну»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00143" y="4077866"/>
            <a:ext cx="359506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не любить свій край!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58</a:t>
            </a:r>
          </a:p>
        </p:txBody>
      </p:sp>
      <p:pic>
        <p:nvPicPr>
          <p:cNvPr id="1026" name="Picture 2" descr="D:\Картинки до тестів\!!! Есміра Україна Читання в родині\OIG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b="5257"/>
          <a:stretch/>
        </p:blipFill>
        <p:spPr bwMode="auto">
          <a:xfrm>
            <a:off x="1411511" y="3672000"/>
            <a:ext cx="2497460" cy="2268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День пам'яті Героїв Небесної Сотні « Нагуєвицька СЗШ"/>
          <p:cNvPicPr>
            <a:picLocks noChangeAspect="1" noChangeArrowheads="1"/>
          </p:cNvPicPr>
          <p:nvPr/>
        </p:nvPicPr>
        <p:blipFill rotWithShape="1">
          <a:blip r:embed="rId2"/>
          <a:srcRect t="8705" b="13911"/>
          <a:stretch/>
        </p:blipFill>
        <p:spPr bwMode="auto">
          <a:xfrm>
            <a:off x="657868" y="2205658"/>
            <a:ext cx="5938460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868" y="5446018"/>
            <a:ext cx="5938460" cy="101954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b="1" dirty="0" smtClean="0"/>
              <a:t>Листопад 2013 – лютий 2014</a:t>
            </a:r>
            <a:br>
              <a:rPr lang="uk-UA" sz="2800" b="1" dirty="0" smtClean="0"/>
            </a:br>
            <a:r>
              <a:rPr lang="uk-UA" sz="2800" b="1" dirty="0" smtClean="0"/>
              <a:t>Революція Гідності</a:t>
            </a:r>
            <a:endParaRPr lang="ru-RU" sz="2800" b="1" dirty="0"/>
          </a:p>
        </p:txBody>
      </p:sp>
      <p:sp>
        <p:nvSpPr>
          <p:cNvPr id="1026" name="AutoShape 2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3440" y="549474"/>
            <a:ext cx="10729192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Передбачення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423" y="1231206"/>
            <a:ext cx="604867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Розгляньте інформацію на ілюстрації. 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кого сьогодні ми дізнаємося?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4100" y="1409792"/>
            <a:ext cx="4780208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У лютому 2014 року на </a:t>
            </a:r>
            <a:r>
              <a:rPr lang="ru-RU" sz="2800" b="1" dirty="0" err="1">
                <a:solidFill>
                  <a:srgbClr val="002060"/>
                </a:solidFill>
              </a:rPr>
              <a:t>Майдані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відбулися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розстріли</a:t>
            </a:r>
            <a:r>
              <a:rPr lang="ru-RU" sz="2800" b="1" dirty="0">
                <a:solidFill>
                  <a:srgbClr val="002060"/>
                </a:solidFill>
              </a:rPr>
              <a:t> людей, які </a:t>
            </a:r>
            <a:r>
              <a:rPr lang="ru-RU" sz="2800" b="1" dirty="0" err="1">
                <a:solidFill>
                  <a:srgbClr val="002060"/>
                </a:solidFill>
              </a:rPr>
              <a:t>захищали</a:t>
            </a:r>
            <a:r>
              <a:rPr lang="ru-RU" sz="2800" b="1" dirty="0">
                <a:solidFill>
                  <a:srgbClr val="002060"/>
                </a:solidFill>
              </a:rPr>
              <a:t> свободу України. Тепер тут </a:t>
            </a:r>
            <a:r>
              <a:rPr lang="ru-RU" sz="2800" b="1" dirty="0" err="1">
                <a:solidFill>
                  <a:srgbClr val="002060"/>
                </a:solidFill>
              </a:rPr>
              <a:t>улаштовані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пам’ятні</a:t>
            </a:r>
            <a:r>
              <a:rPr lang="ru-RU" sz="2800" b="1" dirty="0">
                <a:solidFill>
                  <a:srgbClr val="002060"/>
                </a:solidFill>
              </a:rPr>
              <a:t> знаки на честь Героїв </a:t>
            </a:r>
            <a:r>
              <a:rPr lang="ru-RU" sz="2800" b="1" dirty="0" err="1">
                <a:solidFill>
                  <a:srgbClr val="002060"/>
                </a:solidFill>
              </a:rPr>
              <a:t>Небесної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Сотні</a:t>
            </a:r>
            <a:r>
              <a:rPr lang="ru-RU" sz="2800" b="1" dirty="0">
                <a:solidFill>
                  <a:srgbClr val="002060"/>
                </a:solidFill>
              </a:rPr>
              <a:t>. 20 лютого — у День Героїв </a:t>
            </a:r>
            <a:r>
              <a:rPr lang="ru-RU" sz="2800" b="1" dirty="0" err="1">
                <a:solidFill>
                  <a:srgbClr val="002060"/>
                </a:solidFill>
              </a:rPr>
              <a:t>Небесної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Сотні</a:t>
            </a:r>
            <a:r>
              <a:rPr lang="ru-RU" sz="2800" b="1" dirty="0">
                <a:solidFill>
                  <a:srgbClr val="002060"/>
                </a:solidFill>
              </a:rPr>
              <a:t> — тисячі </a:t>
            </a:r>
            <a:r>
              <a:rPr lang="ru-RU" sz="2800" b="1" dirty="0" err="1">
                <a:solidFill>
                  <a:srgbClr val="002060"/>
                </a:solidFill>
              </a:rPr>
              <a:t>дорослих</a:t>
            </a:r>
            <a:r>
              <a:rPr lang="ru-RU" sz="2800" b="1" dirty="0">
                <a:solidFill>
                  <a:srgbClr val="002060"/>
                </a:solidFill>
              </a:rPr>
              <a:t> і дітей </a:t>
            </a:r>
            <a:r>
              <a:rPr lang="ru-RU" sz="2800" b="1" dirty="0" err="1">
                <a:solidFill>
                  <a:srgbClr val="002060"/>
                </a:solidFill>
              </a:rPr>
              <a:t>приходять</a:t>
            </a:r>
            <a:r>
              <a:rPr lang="ru-RU" sz="2800" b="1" dirty="0">
                <a:solidFill>
                  <a:srgbClr val="002060"/>
                </a:solidFill>
              </a:rPr>
              <a:t> на алею, щоб </a:t>
            </a:r>
            <a:r>
              <a:rPr lang="ru-RU" sz="2800" b="1" dirty="0" err="1" smtClean="0">
                <a:solidFill>
                  <a:srgbClr val="002060"/>
                </a:solidFill>
              </a:rPr>
              <a:t>ушанувати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їхню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пам’ять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0090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6" y="1183176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3879" y="1307485"/>
            <a:ext cx="648071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Сьогодні ми </a:t>
            </a:r>
            <a:r>
              <a:rPr lang="ru-RU" sz="2800" b="1" dirty="0" err="1" smtClean="0"/>
              <a:t>прочитаємо</a:t>
            </a:r>
            <a:r>
              <a:rPr lang="ru-RU" sz="2800" b="1" dirty="0" smtClean="0"/>
              <a:t> </a:t>
            </a:r>
            <a:r>
              <a:rPr lang="ru-RU" sz="2800" b="1" dirty="0"/>
              <a:t>вірші </a:t>
            </a:r>
            <a:r>
              <a:rPr lang="ru-RU" sz="2800" b="1" dirty="0" err="1"/>
              <a:t>вихованців</a:t>
            </a:r>
            <a:r>
              <a:rPr lang="ru-RU" sz="2800" b="1" dirty="0"/>
              <a:t> </a:t>
            </a:r>
            <a:r>
              <a:rPr lang="ru-RU" sz="2800" b="1" dirty="0" err="1"/>
              <a:t>Павлиської</a:t>
            </a:r>
            <a:r>
              <a:rPr lang="ru-RU" sz="2800" b="1" dirty="0"/>
              <a:t> школи, що на </a:t>
            </a:r>
            <a:r>
              <a:rPr lang="ru-RU" sz="2800" b="1" dirty="0" err="1" smtClean="0"/>
              <a:t>Кіровоградщині</a:t>
            </a:r>
            <a:r>
              <a:rPr lang="ru-RU" sz="2800" b="1" dirty="0"/>
              <a:t>. С</a:t>
            </a:r>
            <a:r>
              <a:rPr lang="en-US" sz="2800" b="1" dirty="0"/>
              <a:t>à</a:t>
            </a:r>
            <a:r>
              <a:rPr lang="ru-RU" sz="2800" b="1" dirty="0" err="1"/>
              <a:t>ме</a:t>
            </a:r>
            <a:r>
              <a:rPr lang="ru-RU" sz="2800" b="1" dirty="0"/>
              <a:t> там багато років працював директором </a:t>
            </a:r>
            <a:r>
              <a:rPr lang="ru-RU" sz="2800" b="1" dirty="0" err="1"/>
              <a:t>видатний</a:t>
            </a:r>
            <a:r>
              <a:rPr lang="ru-RU" sz="2800" b="1" dirty="0"/>
              <a:t> </a:t>
            </a:r>
            <a:r>
              <a:rPr lang="ru-RU" sz="2800" b="1" dirty="0" err="1"/>
              <a:t>український</a:t>
            </a:r>
            <a:r>
              <a:rPr lang="ru-RU" sz="2800" b="1" dirty="0"/>
              <a:t> </a:t>
            </a:r>
            <a:r>
              <a:rPr lang="ru-RU" sz="2800" b="1" dirty="0" smtClean="0"/>
              <a:t>педагог </a:t>
            </a:r>
            <a:r>
              <a:rPr lang="ru-RU" sz="2800" b="1" dirty="0"/>
              <a:t>і </a:t>
            </a:r>
            <a:r>
              <a:rPr lang="ru-RU" sz="2800" b="1" dirty="0" err="1"/>
              <a:t>письменник</a:t>
            </a:r>
            <a:r>
              <a:rPr lang="ru-RU" sz="2800" b="1" dirty="0"/>
              <a:t> Василь </a:t>
            </a:r>
            <a:r>
              <a:rPr lang="ru-RU" sz="2800" b="1" dirty="0" err="1"/>
              <a:t>Олександрович</a:t>
            </a:r>
            <a:r>
              <a:rPr lang="ru-RU" sz="2800" b="1" dirty="0"/>
              <a:t> Сухомлинський.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Бібліознайки: Нехай день розпочнеться з усміш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3629" r="6519" b="5719"/>
          <a:stretch/>
        </p:blipFill>
        <p:spPr bwMode="auto">
          <a:xfrm>
            <a:off x="6308055" y="4149874"/>
            <a:ext cx="2952328" cy="24285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5199" y="333450"/>
            <a:ext cx="503277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Дарина </a:t>
            </a:r>
            <a:r>
              <a:rPr lang="uk-UA" sz="3200" b="1" dirty="0" err="1" smtClean="0">
                <a:solidFill>
                  <a:schemeClr val="bg1"/>
                </a:solidFill>
              </a:rPr>
              <a:t>Телкова</a:t>
            </a:r>
            <a:r>
              <a:rPr lang="uk-UA" sz="3200" b="1" dirty="0" smtClean="0">
                <a:solidFill>
                  <a:schemeClr val="bg1"/>
                </a:solidFill>
              </a:rPr>
              <a:t> «Героям»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991" y="333450"/>
            <a:ext cx="6058435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Вони були звичайні люди,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і кожен мрію свою мав.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Аж доки час важкий, тривожний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в країні нашій не настав. </a:t>
            </a:r>
            <a:endParaRPr lang="uk-UA" sz="1200" b="1" dirty="0" smtClean="0">
              <a:solidFill>
                <a:srgbClr val="00206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Вони не з тих, хто вмів чекати, коли нам щастя принесуть.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Вони самі його, як в кузні,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ще по-гарячому кують!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Їх силу, мужність — не здолати! Вони в серцях наших живуть. 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У нас в країні цих Героїв </a:t>
            </a:r>
          </a:p>
          <a:p>
            <a:r>
              <a:rPr lang="uk-UA" sz="3200" b="1" dirty="0">
                <a:solidFill>
                  <a:srgbClr val="002060"/>
                </a:solidFill>
              </a:rPr>
              <a:t>Небесна Сотня — гордо звуть</a:t>
            </a:r>
            <a:r>
              <a:rPr lang="uk-UA" sz="3200" b="1" dirty="0" smtClean="0">
                <a:solidFill>
                  <a:srgbClr val="002060"/>
                </a:solidFill>
              </a:rPr>
              <a:t>!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20 лютого 2020 року Україна відзначає День Героїв Небесної Сотні. Колектив  Хмельницького обласного академічного музично-драматичного театру імені М.  Старицького вшановує пам'ять Героїв Небесної Сотні. - Театр ім. М.  Стариц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125538"/>
            <a:ext cx="4039573" cy="30323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188" y="4187298"/>
            <a:ext cx="512879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Які почуття </a:t>
            </a:r>
            <a:r>
              <a:rPr lang="ru-RU" sz="2400" b="1" dirty="0" err="1"/>
              <a:t>передає</a:t>
            </a:r>
            <a:r>
              <a:rPr lang="ru-RU" sz="2400" b="1" dirty="0"/>
              <a:t> авторка у вірші? </a:t>
            </a:r>
          </a:p>
          <a:p>
            <a:r>
              <a:rPr lang="ru-RU" sz="2400" b="1" dirty="0" smtClean="0"/>
              <a:t>З </a:t>
            </a:r>
            <a:r>
              <a:rPr lang="ru-RU" sz="2400" b="1" dirty="0"/>
              <a:t>яким почуттям ти його </a:t>
            </a:r>
            <a:r>
              <a:rPr lang="ru-RU" sz="2400" b="1" dirty="0" err="1"/>
              <a:t>прочитаєш</a:t>
            </a:r>
            <a:r>
              <a:rPr lang="ru-RU" sz="2400" b="1" dirty="0" smtClean="0"/>
              <a:t>?</a:t>
            </a:r>
          </a:p>
          <a:p>
            <a:r>
              <a:rPr lang="ru-RU" sz="2400" b="1" dirty="0"/>
              <a:t>Яка </a:t>
            </a:r>
            <a:r>
              <a:rPr lang="ru-RU" sz="2400" b="1" dirty="0" err="1"/>
              <a:t>головна</a:t>
            </a:r>
            <a:r>
              <a:rPr lang="ru-RU" sz="2400" b="1" dirty="0"/>
              <a:t> думка твору? </a:t>
            </a:r>
          </a:p>
          <a:p>
            <a:r>
              <a:rPr lang="ru-RU" sz="2400" b="1" dirty="0"/>
              <a:t>Який «секрет» </a:t>
            </a:r>
            <a:r>
              <a:rPr lang="ru-RU" sz="2400" b="1" dirty="0" err="1"/>
              <a:t>захований</a:t>
            </a:r>
            <a:r>
              <a:rPr lang="ru-RU" sz="2400" b="1" dirty="0"/>
              <a:t> у вірші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5486" y="5778728"/>
            <a:ext cx="433213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Кожен</a:t>
            </a:r>
            <a:r>
              <a:rPr lang="ru-RU" sz="2400" b="1" dirty="0"/>
              <a:t> — коваль свого </a:t>
            </a:r>
            <a:r>
              <a:rPr lang="ru-RU" sz="2400" b="1" dirty="0" err="1"/>
              <a:t>щастя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6711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8" y="477466"/>
            <a:ext cx="9937105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Бесіда 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447" y="1255151"/>
            <a:ext cx="6048672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авторка охарактеризувала людей?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Який час настав у державі?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Чому ці люди піднялися на захист демократії, свободи, прав?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Чи забули ми про цих героїв?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вони живуть? Як їх називають?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Який за настроєм цей вірш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DataLife Engine &gt; Версія для друку &gt; 20 лютого - День Героїв Небесної Сотні"/>
          <p:cNvPicPr>
            <a:picLocks noChangeAspect="1" noChangeArrowheads="1"/>
          </p:cNvPicPr>
          <p:nvPr/>
        </p:nvPicPr>
        <p:blipFill rotWithShape="1">
          <a:blip r:embed="rId2"/>
          <a:srcRect b="10492"/>
          <a:stretch/>
        </p:blipFill>
        <p:spPr bwMode="auto">
          <a:xfrm>
            <a:off x="6953762" y="1361496"/>
            <a:ext cx="4433169" cy="30764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5447" y="4941962"/>
            <a:ext cx="45365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Поміркуйте, який смисл передає виділене речення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1951" y="4963858"/>
            <a:ext cx="47551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Вони самі його, як в кузні,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ще по-гарячому кують!</a:t>
            </a:r>
          </a:p>
        </p:txBody>
      </p:sp>
    </p:spTree>
    <p:extLst>
      <p:ext uri="{BB962C8B-B14F-4D97-AF65-F5344CB8AC3E}">
        <p14:creationId xmlns:p14="http://schemas.microsoft.com/office/powerpoint/2010/main" val="39539218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2" y="477466"/>
            <a:ext cx="10225137" cy="113557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Що вам </a:t>
            </a:r>
            <a:r>
              <a:rPr lang="ru-RU" sz="4000" b="1" dirty="0" err="1"/>
              <a:t>відомо</a:t>
            </a:r>
            <a:r>
              <a:rPr lang="ru-RU" sz="4000" b="1" dirty="0"/>
              <a:t> про свято — День </a:t>
            </a:r>
            <a:r>
              <a:rPr lang="ru-RU" sz="4000" b="1" dirty="0" err="1" smtClean="0"/>
              <a:t>захисників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Вітчизни</a:t>
            </a:r>
            <a:r>
              <a:rPr lang="ru-RU" sz="4000" b="1" dirty="0" smtClean="0"/>
              <a:t>?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11911" y="1687913"/>
            <a:ext cx="626469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Починаючи</a:t>
            </a:r>
            <a:r>
              <a:rPr lang="ru-RU" sz="2800" b="1" dirty="0"/>
              <a:t> з 2014 року</a:t>
            </a:r>
            <a:r>
              <a:rPr lang="ru-RU" sz="2800" b="1"/>
              <a:t>, </a:t>
            </a:r>
            <a:r>
              <a:rPr lang="ru-RU" sz="2800" b="1" smtClean="0"/>
              <a:t>1 </a:t>
            </a:r>
            <a:r>
              <a:rPr lang="ru-RU" sz="2800" b="1" dirty="0" err="1"/>
              <a:t>жовтня</a:t>
            </a:r>
            <a:r>
              <a:rPr lang="ru-RU" sz="2800" b="1" dirty="0"/>
              <a:t> у </a:t>
            </a:r>
            <a:r>
              <a:rPr lang="ru-RU" sz="2800" b="1" dirty="0" err="1"/>
              <a:t>нашій</a:t>
            </a:r>
            <a:r>
              <a:rPr lang="ru-RU" sz="2800" b="1" dirty="0"/>
              <a:t> країні </a:t>
            </a:r>
            <a:r>
              <a:rPr lang="ru-RU" sz="2800" b="1" dirty="0" err="1"/>
              <a:t>відзначають</a:t>
            </a:r>
            <a:r>
              <a:rPr lang="ru-RU" sz="2800" b="1" dirty="0"/>
              <a:t> День </a:t>
            </a:r>
            <a:r>
              <a:rPr lang="ru-RU" sz="2800" b="1" dirty="0" err="1"/>
              <a:t>захисника</a:t>
            </a:r>
            <a:r>
              <a:rPr lang="ru-RU" sz="2800" b="1" dirty="0"/>
              <a:t> України (День </a:t>
            </a:r>
            <a:r>
              <a:rPr lang="ru-RU" sz="2800" b="1" dirty="0" err="1"/>
              <a:t>захисників</a:t>
            </a:r>
            <a:r>
              <a:rPr lang="ru-RU" sz="2800" b="1" dirty="0"/>
              <a:t> </a:t>
            </a:r>
            <a:r>
              <a:rPr lang="ru-RU" sz="2800" b="1" dirty="0" err="1"/>
              <a:t>Вітчизни</a:t>
            </a:r>
            <a:r>
              <a:rPr lang="ru-RU" sz="2800" b="1" dirty="0"/>
              <a:t>), в день одного з великих </a:t>
            </a:r>
            <a:r>
              <a:rPr lang="ru-RU" sz="2800" b="1" dirty="0" err="1"/>
              <a:t>православних</a:t>
            </a:r>
            <a:r>
              <a:rPr lang="ru-RU" sz="2800" b="1" dirty="0"/>
              <a:t> свят </a:t>
            </a:r>
            <a:r>
              <a:rPr lang="ru-RU" sz="2800" b="1" dirty="0" err="1"/>
              <a:t>запорізьких</a:t>
            </a:r>
            <a:r>
              <a:rPr lang="ru-RU" sz="2800" b="1" dirty="0"/>
              <a:t> </a:t>
            </a:r>
            <a:r>
              <a:rPr lang="ru-RU" sz="2800" b="1" dirty="0" err="1"/>
              <a:t>козаків</a:t>
            </a:r>
            <a:r>
              <a:rPr lang="ru-RU" sz="2800" b="1" dirty="0"/>
              <a:t> — Покрова </a:t>
            </a:r>
            <a:r>
              <a:rPr lang="ru-RU" sz="2800" b="1" dirty="0" err="1"/>
              <a:t>Пресвятої</a:t>
            </a:r>
            <a:r>
              <a:rPr lang="ru-RU" sz="2800" b="1" dirty="0"/>
              <a:t> </a:t>
            </a:r>
            <a:r>
              <a:rPr lang="ru-RU" sz="2800" b="1" dirty="0" err="1"/>
              <a:t>Богородиці</a:t>
            </a:r>
            <a:r>
              <a:rPr lang="ru-RU" sz="2800" b="1" dirty="0"/>
              <a:t>. </a:t>
            </a:r>
          </a:p>
        </p:txBody>
      </p:sp>
      <p:pic>
        <p:nvPicPr>
          <p:cNvPr id="8" name="Picture 2" descr="Ситуація на Донбасі значно загострилася. Один військовий ЗСУ загинув, ще  двоє отримали поранення, — Штаб ООС - Вільне раді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074" y="1662126"/>
            <a:ext cx="4164829" cy="27034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75073" y="4509914"/>
            <a:ext cx="105015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Головна </a:t>
            </a:r>
            <a:r>
              <a:rPr lang="ru-RU" sz="2800" b="1" dirty="0"/>
              <a:t>мета </a:t>
            </a:r>
            <a:r>
              <a:rPr lang="ru-RU" sz="2800" b="1" dirty="0" err="1"/>
              <a:t>святкування</a:t>
            </a:r>
            <a:r>
              <a:rPr lang="ru-RU" sz="2800" b="1" dirty="0"/>
              <a:t>: </a:t>
            </a:r>
            <a:r>
              <a:rPr lang="ru-RU" sz="2800" b="1" dirty="0" err="1"/>
              <a:t>нагадати</a:t>
            </a:r>
            <a:r>
              <a:rPr lang="ru-RU" sz="2800" b="1" dirty="0"/>
              <a:t> кожному </a:t>
            </a:r>
            <a:r>
              <a:rPr lang="ru-RU" sz="2800" b="1" dirty="0" err="1"/>
              <a:t>громадянину</a:t>
            </a:r>
            <a:r>
              <a:rPr lang="ru-RU" sz="2800" b="1" dirty="0"/>
              <a:t>, що </a:t>
            </a: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 smtClean="0"/>
              <a:t>Батьківщини</a:t>
            </a:r>
            <a:r>
              <a:rPr lang="ru-RU" sz="2800" b="1" dirty="0" smtClean="0"/>
              <a:t> </a:t>
            </a:r>
            <a:r>
              <a:rPr lang="ru-RU" sz="2800" b="1" dirty="0"/>
              <a:t>— це </a:t>
            </a:r>
            <a:r>
              <a:rPr lang="ru-RU" sz="2800" b="1" dirty="0" err="1"/>
              <a:t>найвищий</a:t>
            </a:r>
            <a:r>
              <a:rPr lang="ru-RU" sz="2800" b="1" dirty="0"/>
              <a:t> </a:t>
            </a:r>
            <a:r>
              <a:rPr lang="ru-RU" sz="2800" b="1" dirty="0" err="1"/>
              <a:t>обов’язок</a:t>
            </a:r>
            <a:r>
              <a:rPr lang="ru-RU" sz="2800" b="1" dirty="0"/>
              <a:t>. А ще ми </a:t>
            </a:r>
            <a:r>
              <a:rPr lang="ru-RU" sz="2800" b="1" dirty="0" err="1"/>
              <a:t>маємо</a:t>
            </a:r>
            <a:r>
              <a:rPr lang="ru-RU" sz="2800" b="1" dirty="0"/>
              <a:t> </a:t>
            </a:r>
            <a:r>
              <a:rPr lang="ru-RU" sz="2800" b="1" dirty="0" err="1"/>
              <a:t>пам’ятати</a:t>
            </a:r>
            <a:r>
              <a:rPr lang="ru-RU" sz="2800" b="1" dirty="0"/>
              <a:t> про подвиги героїв, які в різні </a:t>
            </a:r>
            <a:r>
              <a:rPr lang="ru-RU" sz="2800" b="1" dirty="0" err="1"/>
              <a:t>часи</a:t>
            </a:r>
            <a:r>
              <a:rPr lang="ru-RU" sz="2800" b="1" dirty="0"/>
              <a:t> </a:t>
            </a:r>
            <a:r>
              <a:rPr lang="ru-RU" sz="2800" b="1" dirty="0" smtClean="0"/>
              <a:t>боронили </a:t>
            </a:r>
            <a:r>
              <a:rPr lang="ru-RU" sz="2800" b="1" dirty="0"/>
              <a:t>свободу та </a:t>
            </a:r>
            <a:r>
              <a:rPr lang="ru-RU" sz="2800" b="1" dirty="0" err="1"/>
              <a:t>незалежність</a:t>
            </a:r>
            <a:r>
              <a:rPr lang="ru-RU" sz="2800" b="1" dirty="0"/>
              <a:t> </a:t>
            </a:r>
            <a:r>
              <a:rPr lang="ru-RU" sz="2800" b="1" dirty="0" err="1"/>
              <a:t>нашої</a:t>
            </a:r>
            <a:r>
              <a:rPr lang="ru-RU" sz="2800" b="1" dirty="0"/>
              <a:t> землі.</a:t>
            </a:r>
          </a:p>
        </p:txBody>
      </p:sp>
    </p:spTree>
    <p:extLst>
      <p:ext uri="{BB962C8B-B14F-4D97-AF65-F5344CB8AC3E}">
        <p14:creationId xmlns:p14="http://schemas.microsoft.com/office/powerpoint/2010/main" val="20478995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ійна на сході України | 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455" y="2205658"/>
            <a:ext cx="4608512" cy="28580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23479" y="477465"/>
            <a:ext cx="10117124" cy="16609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/>
              <a:t>Війна на сході України з 2014 року</a:t>
            </a:r>
            <a:r>
              <a:rPr lang="uk-UA" sz="3600" b="1" dirty="0" smtClean="0"/>
              <a:t>! </a:t>
            </a:r>
            <a:r>
              <a:rPr lang="uk-UA" sz="3600" b="1" dirty="0" smtClean="0">
                <a:solidFill>
                  <a:schemeClr val="bg1"/>
                </a:solidFill>
              </a:rPr>
              <a:t>Повномасштабне вторгнення Росії в Україну почалося 24 лютого 2022 року!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5967" y="2205658"/>
            <a:ext cx="583264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Вітчизни</a:t>
            </a:r>
            <a:r>
              <a:rPr lang="ru-RU" sz="2800" b="1" dirty="0"/>
              <a:t>. Для </a:t>
            </a:r>
            <a:r>
              <a:rPr lang="ru-RU" sz="2800" b="1" dirty="0" err="1"/>
              <a:t>багатьох</a:t>
            </a:r>
            <a:r>
              <a:rPr lang="ru-RU" sz="2800" b="1" dirty="0"/>
              <a:t> </a:t>
            </a:r>
            <a:r>
              <a:rPr lang="ru-RU" sz="2800" b="1" dirty="0" err="1"/>
              <a:t>українців</a:t>
            </a:r>
            <a:r>
              <a:rPr lang="ru-RU" sz="2800" b="1" dirty="0"/>
              <a:t> — це не просто </a:t>
            </a:r>
            <a:r>
              <a:rPr lang="ru-RU" sz="2800" b="1" dirty="0" err="1"/>
              <a:t>обов’язок</a:t>
            </a:r>
            <a:r>
              <a:rPr lang="ru-RU" sz="2800" b="1" dirty="0"/>
              <a:t>, а свята справа. Справа, що </a:t>
            </a:r>
            <a:r>
              <a:rPr lang="ru-RU" sz="2800" b="1" dirty="0" err="1" smtClean="0"/>
              <a:t>вимагає</a:t>
            </a:r>
            <a:r>
              <a:rPr lang="ru-RU" sz="2800" b="1" dirty="0" smtClean="0"/>
              <a:t> </a:t>
            </a:r>
            <a:r>
              <a:rPr lang="ru-RU" sz="2800" b="1" dirty="0" err="1"/>
              <a:t>сміливості</a:t>
            </a:r>
            <a:r>
              <a:rPr lang="ru-RU" sz="2800" b="1" dirty="0"/>
              <a:t>, </a:t>
            </a:r>
            <a:r>
              <a:rPr lang="ru-RU" sz="2800" b="1" dirty="0" err="1"/>
              <a:t>мужності</a:t>
            </a:r>
            <a:r>
              <a:rPr lang="ru-RU" sz="2800" b="1" dirty="0"/>
              <a:t>, </a:t>
            </a:r>
            <a:r>
              <a:rPr lang="ru-RU" sz="2800" b="1" dirty="0" err="1"/>
              <a:t>честі</a:t>
            </a:r>
            <a:r>
              <a:rPr lang="ru-RU" sz="2800" b="1" dirty="0"/>
              <a:t> та </a:t>
            </a:r>
            <a:r>
              <a:rPr lang="ru-RU" sz="2800" b="1" dirty="0" err="1"/>
              <a:t>відваги</a:t>
            </a:r>
            <a:r>
              <a:rPr lang="ru-RU" sz="2800" b="1" dirty="0"/>
              <a:t>, </a:t>
            </a:r>
            <a:r>
              <a:rPr lang="ru-RU" sz="2800" b="1" dirty="0" err="1"/>
              <a:t>величезної</a:t>
            </a:r>
            <a:r>
              <a:rPr lang="ru-RU" sz="2800" b="1" dirty="0"/>
              <a:t> </a:t>
            </a:r>
            <a:r>
              <a:rPr lang="ru-RU" sz="2800" b="1" dirty="0" err="1"/>
              <a:t>самопожертви</a:t>
            </a:r>
            <a:r>
              <a:rPr lang="ru-RU" sz="2800" b="1" dirty="0"/>
              <a:t> і </a:t>
            </a:r>
            <a:r>
              <a:rPr lang="ru-RU" sz="2800" b="1" dirty="0" err="1"/>
              <a:t>колосальної</a:t>
            </a:r>
            <a:r>
              <a:rPr lang="ru-RU" sz="2800" b="1" dirty="0"/>
              <a:t> </a:t>
            </a:r>
            <a:r>
              <a:rPr lang="ru-RU" sz="2800" b="1" dirty="0" err="1"/>
              <a:t>віддачі</a:t>
            </a:r>
            <a:r>
              <a:rPr lang="ru-RU" sz="2800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5567" y="5171719"/>
            <a:ext cx="828092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Ви </a:t>
            </a:r>
            <a:r>
              <a:rPr lang="ru-RU" sz="2800" b="1" dirty="0">
                <a:solidFill>
                  <a:srgbClr val="7030A0"/>
                </a:solidFill>
              </a:rPr>
              <a:t>це зрозумієте, коли </a:t>
            </a:r>
            <a:r>
              <a:rPr lang="ru-RU" sz="2800" b="1" dirty="0" err="1">
                <a:solidFill>
                  <a:srgbClr val="7030A0"/>
                </a:solidFill>
              </a:rPr>
              <a:t>прочитаєте</a:t>
            </a:r>
            <a:r>
              <a:rPr lang="ru-RU" sz="2800" b="1" dirty="0">
                <a:solidFill>
                  <a:srgbClr val="7030A0"/>
                </a:solidFill>
              </a:rPr>
              <a:t> вірш Максима </a:t>
            </a:r>
            <a:r>
              <a:rPr lang="ru-RU" sz="2800" b="1" dirty="0" err="1">
                <a:solidFill>
                  <a:srgbClr val="7030A0"/>
                </a:solidFill>
              </a:rPr>
              <a:t>Малолітка</a:t>
            </a:r>
            <a:r>
              <a:rPr lang="ru-RU" sz="2800" b="1" dirty="0">
                <a:solidFill>
                  <a:srgbClr val="7030A0"/>
                </a:solidFill>
              </a:rPr>
              <a:t> «</a:t>
            </a:r>
            <a:r>
              <a:rPr lang="ru-RU" sz="2800" b="1" dirty="0" err="1">
                <a:solidFill>
                  <a:srgbClr val="7030A0"/>
                </a:solidFill>
              </a:rPr>
              <a:t>Воїнові</a:t>
            </a:r>
            <a:r>
              <a:rPr lang="ru-RU" sz="2800" b="1" dirty="0">
                <a:solidFill>
                  <a:srgbClr val="7030A0"/>
                </a:solidFill>
              </a:rPr>
              <a:t>, який </a:t>
            </a:r>
            <a:r>
              <a:rPr lang="ru-RU" sz="2800" b="1" dirty="0" err="1">
                <a:solidFill>
                  <a:srgbClr val="7030A0"/>
                </a:solidFill>
              </a:rPr>
              <a:t>захищає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Вітчизну</a:t>
            </a:r>
            <a:r>
              <a:rPr lang="ru-RU" sz="2800" b="1" dirty="0">
                <a:solidFill>
                  <a:srgbClr val="7030A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823241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3429" y="418547"/>
            <a:ext cx="4432498" cy="1711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Максим Малолітко «Воїнові, який захищає Вітчизну»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7975" y="269070"/>
            <a:ext cx="6058435" cy="6370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Ти вже </a:t>
            </a:r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забув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, яка буває тиша, міцний, зручний, спокійний сон, дитячий голос, смачна їжа… </a:t>
            </a: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Ти мужньо бережеш кордон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uk-UA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Сьогодні знов вас обстріляли, багато ранених бійців…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А там вночі ти бачив маму —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все 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обійнять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її хотів. </a:t>
            </a:r>
          </a:p>
          <a:p>
            <a:endParaRPr lang="uk-UA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знову в бій… І знову втрати — так важко без товаришів…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Та все чекає сина мати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молить Бога, щоб вцілів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8194" name="Picture 2" descr="Статус учасника бойових дій: що робити, коли тебе ігнорують? |  Інтернет-ресурс &quot;Життя після АТ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6821"/>
          <a:stretch/>
        </p:blipFill>
        <p:spPr bwMode="auto">
          <a:xfrm>
            <a:off x="1157348" y="2201571"/>
            <a:ext cx="3564657" cy="27403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82-83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914" y="4946049"/>
            <a:ext cx="470352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Які почуття викликає в тебе вірш? </a:t>
            </a:r>
          </a:p>
          <a:p>
            <a:r>
              <a:rPr lang="ru-RU" sz="2400" b="1" dirty="0" smtClean="0"/>
              <a:t>Які </a:t>
            </a:r>
            <a:r>
              <a:rPr lang="ru-RU" sz="2400" b="1" dirty="0" err="1"/>
              <a:t>картини</a:t>
            </a:r>
            <a:r>
              <a:rPr lang="ru-RU" sz="2400" b="1" dirty="0"/>
              <a:t> </a:t>
            </a:r>
            <a:r>
              <a:rPr lang="ru-RU" sz="2400" b="1" dirty="0" err="1"/>
              <a:t>постають</a:t>
            </a:r>
            <a:r>
              <a:rPr lang="ru-RU" sz="2400" b="1" dirty="0"/>
              <a:t> у твоїй </a:t>
            </a:r>
            <a:r>
              <a:rPr lang="ru-RU" sz="2400" b="1" dirty="0" err="1"/>
              <a:t>уяві</a:t>
            </a:r>
            <a:r>
              <a:rPr lang="ru-RU" sz="2400" b="1" dirty="0"/>
              <a:t> за рядками вірша?</a:t>
            </a:r>
          </a:p>
        </p:txBody>
      </p:sp>
    </p:spTree>
    <p:extLst>
      <p:ext uri="{BB962C8B-B14F-4D97-AF65-F5344CB8AC3E}">
        <p14:creationId xmlns:p14="http://schemas.microsoft.com/office/powerpoint/2010/main" val="15442728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Бо він - український солдат! І він перемож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38" y="1415649"/>
            <a:ext cx="4113897" cy="30881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1511" y="1415649"/>
            <a:ext cx="573907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До кого автор звертається у </a:t>
            </a:r>
            <a:r>
              <a:rPr lang="uk-UA" sz="2800" b="1" dirty="0" smtClean="0">
                <a:solidFill>
                  <a:srgbClr val="FFFF00"/>
                </a:solidFill>
              </a:rPr>
              <a:t>вірші?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Чи </a:t>
            </a:r>
            <a:r>
              <a:rPr lang="uk-UA" sz="2800" b="1" dirty="0">
                <a:solidFill>
                  <a:srgbClr val="FFFF00"/>
                </a:solidFill>
              </a:rPr>
              <a:t>легко захищати </a:t>
            </a:r>
            <a:r>
              <a:rPr lang="uk-UA" sz="2800" b="1" dirty="0" smtClean="0">
                <a:solidFill>
                  <a:srgbClr val="FFFF00"/>
                </a:solidFill>
              </a:rPr>
              <a:t>Вітчизну?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З </a:t>
            </a:r>
            <a:r>
              <a:rPr lang="uk-UA" sz="2800" b="1" dirty="0">
                <a:solidFill>
                  <a:srgbClr val="FFFF00"/>
                </a:solidFill>
              </a:rPr>
              <a:t>яких слів ми це </a:t>
            </a:r>
            <a:r>
              <a:rPr lang="uk-UA" sz="2800" b="1" dirty="0" smtClean="0">
                <a:solidFill>
                  <a:srgbClr val="FFFF00"/>
                </a:solidFill>
              </a:rPr>
              <a:t>побачили?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Чим </a:t>
            </a:r>
            <a:r>
              <a:rPr lang="uk-UA" sz="2800" b="1" dirty="0">
                <a:solidFill>
                  <a:srgbClr val="FFFF00"/>
                </a:solidFill>
              </a:rPr>
              <a:t>страшна війна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3478" y="477466"/>
            <a:ext cx="9937105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Бесіда 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1512" y="3789834"/>
            <a:ext cx="573907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— Які рядки із вірша ви </a:t>
            </a:r>
            <a:r>
              <a:rPr lang="ru-RU" sz="2800" b="1" dirty="0" err="1"/>
              <a:t>вивчили</a:t>
            </a:r>
            <a:r>
              <a:rPr lang="ru-RU" sz="2800" b="1" dirty="0"/>
              <a:t> б </a:t>
            </a:r>
            <a:r>
              <a:rPr lang="ru-RU" sz="2800" b="1" dirty="0" err="1"/>
              <a:t>напам’ять</a:t>
            </a:r>
            <a:r>
              <a:rPr lang="ru-RU" sz="2800" b="1" dirty="0"/>
              <a:t>? Чому?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Які рядки вас «</a:t>
            </a:r>
            <a:r>
              <a:rPr lang="ru-RU" sz="2800" b="1" dirty="0" err="1"/>
              <a:t>зачепили</a:t>
            </a:r>
            <a:r>
              <a:rPr lang="ru-RU" sz="2800" b="1" dirty="0"/>
              <a:t> за </a:t>
            </a:r>
            <a:r>
              <a:rPr lang="ru-RU" sz="2800" b="1" dirty="0" err="1"/>
              <a:t>живе</a:t>
            </a:r>
            <a:r>
              <a:rPr lang="ru-RU" sz="2800" b="1" dirty="0"/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val="26651730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Щоб інші спали в теплих ліжках&quot;: у ЗСУ показали, як захисники відпочивають  в окоп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40" y="1269555"/>
            <a:ext cx="4309258" cy="28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5257" y="1269554"/>
            <a:ext cx="66967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Прочитайте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останні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слова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кожного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рядку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463" y="477466"/>
            <a:ext cx="10225135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Експериментуємо</a:t>
            </a:r>
            <a:r>
              <a:rPr lang="ru-RU" sz="4000" b="1" dirty="0"/>
              <a:t> зі </a:t>
            </a:r>
            <a:r>
              <a:rPr lang="ru-RU" sz="4000" b="1" dirty="0" smtClean="0"/>
              <a:t>словами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463" y="3181463"/>
            <a:ext cx="561662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Побудуйте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зв’язне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висловлювання з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цими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словами.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5257" y="1795073"/>
            <a:ext cx="518457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Тиша, сон, </a:t>
            </a:r>
            <a:r>
              <a:rPr lang="ru-RU" sz="2800" b="1" dirty="0" err="1"/>
              <a:t>їжа</a:t>
            </a:r>
            <a:r>
              <a:rPr lang="ru-RU" sz="2800" b="1" dirty="0"/>
              <a:t>, кордон. </a:t>
            </a:r>
            <a:endParaRPr lang="ru-RU" sz="2800" b="1" dirty="0" smtClean="0"/>
          </a:p>
          <a:p>
            <a:r>
              <a:rPr lang="ru-RU" sz="2800" b="1" dirty="0" err="1" smtClean="0"/>
              <a:t>Обстріляли</a:t>
            </a:r>
            <a:r>
              <a:rPr lang="ru-RU" sz="2800" b="1" dirty="0"/>
              <a:t>, </a:t>
            </a:r>
            <a:r>
              <a:rPr lang="ru-RU" sz="2800" b="1" dirty="0" err="1"/>
              <a:t>бійців</a:t>
            </a:r>
            <a:r>
              <a:rPr lang="ru-RU" sz="2800" b="1" dirty="0"/>
              <a:t>, маму, хотів. </a:t>
            </a:r>
            <a:endParaRPr lang="ru-RU" sz="2800" b="1" dirty="0" smtClean="0"/>
          </a:p>
          <a:p>
            <a:r>
              <a:rPr lang="ru-RU" sz="2800" b="1" dirty="0" err="1" smtClean="0"/>
              <a:t>Втрати</a:t>
            </a:r>
            <a:r>
              <a:rPr lang="ru-RU" sz="2800" b="1" dirty="0"/>
              <a:t>, </a:t>
            </a:r>
            <a:r>
              <a:rPr lang="ru-RU" sz="2800" b="1" dirty="0" err="1"/>
              <a:t>товаришів</a:t>
            </a:r>
            <a:r>
              <a:rPr lang="ru-RU" sz="2800" b="1" dirty="0"/>
              <a:t>, мати, </a:t>
            </a:r>
            <a:r>
              <a:rPr lang="ru-RU" sz="2800" b="1" dirty="0" err="1"/>
              <a:t>вцілів</a:t>
            </a:r>
            <a:r>
              <a:rPr lang="ru-RU" sz="2800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5258" y="4221882"/>
            <a:ext cx="1023934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На </a:t>
            </a:r>
            <a:r>
              <a:rPr lang="ru-RU" sz="2800" b="1" dirty="0" err="1"/>
              <a:t>кордоні</a:t>
            </a:r>
            <a:r>
              <a:rPr lang="ru-RU" sz="2800" b="1" dirty="0"/>
              <a:t> </a:t>
            </a:r>
            <a:r>
              <a:rPr lang="ru-RU" sz="2800" b="1" dirty="0" err="1"/>
              <a:t>тиша</a:t>
            </a:r>
            <a:r>
              <a:rPr lang="ru-RU" sz="2800" b="1" dirty="0"/>
              <a:t>. </a:t>
            </a:r>
            <a:r>
              <a:rPr lang="ru-RU" sz="2800" b="1" dirty="0" err="1"/>
              <a:t>Наші</a:t>
            </a:r>
            <a:r>
              <a:rPr lang="ru-RU" sz="2800" b="1" dirty="0"/>
              <a:t> </a:t>
            </a:r>
            <a:r>
              <a:rPr lang="ru-RU" sz="2800" b="1" dirty="0" err="1"/>
              <a:t>захисники</a:t>
            </a:r>
            <a:r>
              <a:rPr lang="ru-RU" sz="2800" b="1" dirty="0"/>
              <a:t> можуть </a:t>
            </a:r>
            <a:r>
              <a:rPr lang="ru-RU" sz="2800" b="1" dirty="0" err="1"/>
              <a:t>відпочити</a:t>
            </a:r>
            <a:r>
              <a:rPr lang="ru-RU" sz="2800" b="1" dirty="0"/>
              <a:t> і </a:t>
            </a:r>
            <a:r>
              <a:rPr lang="ru-RU" sz="2800" b="1" dirty="0" err="1"/>
              <a:t>спокійно</a:t>
            </a:r>
            <a:r>
              <a:rPr lang="ru-RU" sz="2800" b="1" dirty="0"/>
              <a:t> </a:t>
            </a:r>
            <a:r>
              <a:rPr lang="ru-RU" sz="2800" b="1" dirty="0" err="1"/>
              <a:t>поїсти</a:t>
            </a:r>
            <a:r>
              <a:rPr lang="ru-RU" sz="2800" b="1" dirty="0"/>
              <a:t>, </a:t>
            </a:r>
            <a:r>
              <a:rPr lang="ru-RU" sz="2800" b="1" dirty="0" err="1"/>
              <a:t>помріяти</a:t>
            </a:r>
            <a:r>
              <a:rPr lang="ru-RU" sz="2800" b="1" dirty="0"/>
              <a:t>, </a:t>
            </a:r>
            <a:r>
              <a:rPr lang="ru-RU" sz="2800" b="1" dirty="0" err="1"/>
              <a:t>згадати</a:t>
            </a:r>
            <a:r>
              <a:rPr lang="ru-RU" sz="2800" b="1" dirty="0"/>
              <a:t> </a:t>
            </a:r>
            <a:r>
              <a:rPr lang="ru-RU" sz="2800" b="1" dirty="0" smtClean="0"/>
              <a:t>домівку</a:t>
            </a:r>
            <a:r>
              <a:rPr lang="ru-RU" sz="2800" b="1" dirty="0"/>
              <a:t>. Та ось звуки </a:t>
            </a:r>
            <a:r>
              <a:rPr lang="ru-RU" sz="2800" b="1" dirty="0" err="1"/>
              <a:t>гармат</a:t>
            </a:r>
            <a:r>
              <a:rPr lang="ru-RU" sz="2800" b="1" dirty="0"/>
              <a:t> </a:t>
            </a:r>
            <a:r>
              <a:rPr lang="ru-RU" sz="2800" b="1" dirty="0" err="1"/>
              <a:t>порушують</a:t>
            </a:r>
            <a:r>
              <a:rPr lang="ru-RU" sz="2800" b="1" dirty="0"/>
              <a:t> сон і </a:t>
            </a:r>
            <a:r>
              <a:rPr lang="ru-RU" sz="2800" b="1" dirty="0" err="1"/>
              <a:t>мрії</a:t>
            </a:r>
            <a:r>
              <a:rPr lang="ru-RU" sz="2800" b="1" dirty="0"/>
              <a:t> </a:t>
            </a:r>
            <a:r>
              <a:rPr lang="ru-RU" sz="2800" b="1" dirty="0" err="1"/>
              <a:t>воїнів</a:t>
            </a:r>
            <a:r>
              <a:rPr lang="ru-RU" sz="2800" b="1" dirty="0"/>
              <a:t>. </a:t>
            </a:r>
            <a:r>
              <a:rPr lang="ru-RU" sz="2800" b="1" dirty="0" err="1"/>
              <a:t>Ворожий</a:t>
            </a:r>
            <a:r>
              <a:rPr lang="ru-RU" sz="2800" b="1" dirty="0"/>
              <a:t> </a:t>
            </a:r>
            <a:r>
              <a:rPr lang="ru-RU" sz="2800" b="1" dirty="0" err="1"/>
              <a:t>обстріл</a:t>
            </a:r>
            <a:r>
              <a:rPr lang="ru-RU" sz="2800" b="1" dirty="0"/>
              <a:t>. Багато </a:t>
            </a:r>
            <a:r>
              <a:rPr lang="ru-RU" sz="2800" b="1" dirty="0" err="1"/>
              <a:t>бійців</a:t>
            </a:r>
            <a:r>
              <a:rPr lang="ru-RU" sz="2800" b="1" dirty="0"/>
              <a:t> </a:t>
            </a:r>
            <a:r>
              <a:rPr lang="ru-RU" sz="2800" b="1" dirty="0" err="1"/>
              <a:t>поранені</a:t>
            </a:r>
            <a:r>
              <a:rPr lang="ru-RU" sz="2800" b="1" dirty="0"/>
              <a:t>. Хтось уже не </a:t>
            </a:r>
            <a:r>
              <a:rPr lang="ru-RU" sz="2800" b="1" dirty="0" err="1"/>
              <a:t>зможе</a:t>
            </a:r>
            <a:r>
              <a:rPr lang="ru-RU" sz="2800" b="1" dirty="0"/>
              <a:t> </a:t>
            </a:r>
            <a:r>
              <a:rPr lang="ru-RU" sz="2800" b="1" dirty="0" err="1"/>
              <a:t>обійняти</a:t>
            </a:r>
            <a:r>
              <a:rPr lang="ru-RU" sz="2800" b="1" dirty="0"/>
              <a:t> маму. І знову </a:t>
            </a:r>
            <a:r>
              <a:rPr lang="ru-RU" sz="2800" b="1" dirty="0" err="1"/>
              <a:t>бій</a:t>
            </a:r>
            <a:r>
              <a:rPr lang="ru-RU" sz="2800" b="1" dirty="0"/>
              <a:t>, і знову </a:t>
            </a:r>
            <a:r>
              <a:rPr lang="ru-RU" sz="2800" b="1" dirty="0" err="1"/>
              <a:t>втрати</a:t>
            </a:r>
            <a:r>
              <a:rPr lang="ru-RU" sz="2800" b="1" dirty="0"/>
              <a:t>. </a:t>
            </a:r>
            <a:r>
              <a:rPr lang="ru-RU" sz="2800" b="1" dirty="0" err="1"/>
              <a:t>Когось</a:t>
            </a:r>
            <a:r>
              <a:rPr lang="ru-RU" sz="2800" b="1" dirty="0"/>
              <a:t> </a:t>
            </a:r>
            <a:r>
              <a:rPr lang="ru-RU" sz="2800" b="1" dirty="0" err="1"/>
              <a:t>чекає</a:t>
            </a:r>
            <a:r>
              <a:rPr lang="ru-RU" sz="2800" b="1" dirty="0"/>
              <a:t> мама і молиться, щоб </a:t>
            </a:r>
            <a:r>
              <a:rPr lang="ru-RU" sz="2800" b="1" dirty="0" err="1"/>
              <a:t>син</a:t>
            </a:r>
            <a:r>
              <a:rPr lang="ru-RU" sz="2800" b="1" dirty="0"/>
              <a:t> </a:t>
            </a:r>
            <a:r>
              <a:rPr lang="ru-RU" sz="2800" b="1" dirty="0" err="1"/>
              <a:t>вижив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4239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621482"/>
            <a:ext cx="10225136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/>
              <a:t>Чим схожі прочитані вірші?</a:t>
            </a:r>
            <a:endParaRPr lang="ru-RU" sz="4000" b="1" dirty="0"/>
          </a:p>
        </p:txBody>
      </p:sp>
      <p:pic>
        <p:nvPicPr>
          <p:cNvPr id="21506" name="Picture 2" descr="Війна очима дітей України - 28 Лютого 2016 - Острівська ЗОШ"/>
          <p:cNvPicPr>
            <a:picLocks noChangeAspect="1" noChangeArrowheads="1"/>
          </p:cNvPicPr>
          <p:nvPr/>
        </p:nvPicPr>
        <p:blipFill rotWithShape="1">
          <a:blip r:embed="rId2"/>
          <a:srcRect l="8991" r="9498" b="7605"/>
          <a:stretch/>
        </p:blipFill>
        <p:spPr bwMode="auto">
          <a:xfrm>
            <a:off x="5895144" y="2781722"/>
            <a:ext cx="5218307" cy="3297970"/>
          </a:xfrm>
          <a:prstGeom prst="rect">
            <a:avLst/>
          </a:prstGeom>
          <a:noFill/>
        </p:spPr>
      </p:pic>
      <p:pic>
        <p:nvPicPr>
          <p:cNvPr id="4" name="Picture 2" descr="DataLife Engine &gt; Версія для друку &gt; 20 лютого - День Героїв Небесної Сотні"/>
          <p:cNvPicPr>
            <a:picLocks noChangeAspect="1" noChangeArrowheads="1"/>
          </p:cNvPicPr>
          <p:nvPr/>
        </p:nvPicPr>
        <p:blipFill rotWithShape="1">
          <a:blip r:embed="rId3"/>
          <a:srcRect b="10492"/>
          <a:stretch/>
        </p:blipFill>
        <p:spPr bwMode="auto">
          <a:xfrm>
            <a:off x="909600" y="2781722"/>
            <a:ext cx="4721201" cy="32762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1399" y="1557586"/>
            <a:ext cx="5400600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Максим Малолітко. Воїнові, який захищає Вітчизну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3976" y="1557586"/>
            <a:ext cx="4032448" cy="1080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Дарина </a:t>
            </a:r>
            <a:r>
              <a:rPr lang="uk-UA" sz="3200" b="1" dirty="0" err="1" smtClean="0">
                <a:solidFill>
                  <a:schemeClr val="bg1"/>
                </a:solidFill>
              </a:rPr>
              <a:t>Телкова</a:t>
            </a:r>
            <a:r>
              <a:rPr lang="uk-UA" sz="3200" b="1" dirty="0" smtClean="0">
                <a:solidFill>
                  <a:schemeClr val="bg1"/>
                </a:solidFill>
              </a:rPr>
              <a:t> «Героям»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197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477466"/>
            <a:ext cx="9886706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Мудрість дня\photo_2025-06-03_19-5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01" y="2272403"/>
            <a:ext cx="2689642" cy="36531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131591" y="1310307"/>
            <a:ext cx="7855253" cy="844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Розгляньте зображення. Що їх об’єднує?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Опишіть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відгукується з </a:t>
            </a: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вашим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серцем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Мудрість дня\photo_2025-06-08_11-09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261901"/>
            <a:ext cx="2314713" cy="39988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8-07_14-14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047" r="7072" b="18938"/>
          <a:stretch/>
        </p:blipFill>
        <p:spPr bwMode="auto">
          <a:xfrm>
            <a:off x="3231737" y="2261901"/>
            <a:ext cx="2386355" cy="1743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20_22-10-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2272403"/>
            <a:ext cx="2595064" cy="36776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Картинки Мудрість дня\photo_2025-07-11_09-28-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9721" r="253" b="518"/>
          <a:stretch/>
        </p:blipFill>
        <p:spPr bwMode="auto">
          <a:xfrm>
            <a:off x="3231737" y="4104950"/>
            <a:ext cx="2380607" cy="21557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62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369152" cy="14797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Розгляньте малюнки школярів і школярок з міста Слов'янськ, що на Донеччині, які брали участь у конкурсі «З Україною в серці».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24" name="Picture 8" descr="З Україною в сер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84" y="1900804"/>
            <a:ext cx="2925591" cy="22700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З Україною в серці&quot; - виставка малюнків до Дня соборності України -  Дошкільний навчальний заклад № 41 «Барвінок» комбінованого типу Мелітопол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4280160"/>
            <a:ext cx="3129083" cy="2174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Увага конкурс! До участі запрошують юних тернополян – Тер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23" y="4313253"/>
            <a:ext cx="3129083" cy="2174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З Україною в серці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82"/>
          <a:stretch/>
        </p:blipFill>
        <p:spPr bwMode="auto">
          <a:xfrm>
            <a:off x="7892231" y="1900803"/>
            <a:ext cx="3129083" cy="2174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З Україною в серці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256" b="5274"/>
          <a:stretch/>
        </p:blipFill>
        <p:spPr bwMode="auto">
          <a:xfrm>
            <a:off x="1051471" y="1893740"/>
            <a:ext cx="3129083" cy="2174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З Україною в серці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3281" r="2181" b="5469"/>
          <a:stretch/>
        </p:blipFill>
        <p:spPr bwMode="auto">
          <a:xfrm>
            <a:off x="1051469" y="4280160"/>
            <a:ext cx="3129083" cy="217405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140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7735" y="1190731"/>
            <a:ext cx="7920880" cy="22467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Якою спільною темою об’єднані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вірші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Дарини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Телкової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«Героям»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і Максима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Малолітко «Воїнові, який захищає Вітчизну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думки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залишили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для вас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сьогоднішні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вірші?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3" y="1190729"/>
            <a:ext cx="2515283" cy="310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48441" y="4084219"/>
            <a:ext cx="727734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с.82-83. </a:t>
            </a:r>
            <a:r>
              <a:rPr lang="uk-UA" sz="2800" b="1" dirty="0" smtClean="0">
                <a:solidFill>
                  <a:srgbClr val="002060"/>
                </a:solidFill>
              </a:rPr>
              <a:t>Прочитайте виразно вірші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батькам. </a:t>
            </a:r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* Створіть </a:t>
            </a:r>
            <a:r>
              <a:rPr lang="uk-UA" sz="2800" b="1" dirty="0">
                <a:solidFill>
                  <a:srgbClr val="002060"/>
                </a:solidFill>
              </a:rPr>
              <a:t>малюнок або </a:t>
            </a:r>
            <a:r>
              <a:rPr lang="uk-UA" sz="2800" b="1" dirty="0" smtClean="0">
                <a:solidFill>
                  <a:srgbClr val="002060"/>
                </a:solidFill>
              </a:rPr>
              <a:t>придумайте </a:t>
            </a:r>
            <a:r>
              <a:rPr lang="uk-UA" sz="2800" b="1" dirty="0">
                <a:solidFill>
                  <a:srgbClr val="002060"/>
                </a:solidFill>
              </a:rPr>
              <a:t>вірш на тему захисту й розвитку нашої Батьківщини.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978" y="4519185"/>
            <a:ext cx="2808312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66495" y="4285537"/>
            <a:ext cx="2747861" cy="16750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Ці знання непотрібні, незрозумілі</a:t>
            </a:r>
            <a:endParaRPr lang="ru-RU" sz="32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469980" y="4285537"/>
            <a:ext cx="2590603" cy="1675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Доопрацюю здобуті знання</a:t>
            </a:r>
            <a:endParaRPr lang="ru-RU" sz="32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21243" y="4364290"/>
            <a:ext cx="2694524" cy="15962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Всі завдання були зрозумілими</a:t>
            </a:r>
            <a:endParaRPr lang="ru-RU" sz="32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1679505"/>
            <a:ext cx="2304256" cy="24557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628466"/>
            <a:ext cx="2636734" cy="25918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8454864" y="1596463"/>
            <a:ext cx="2605719" cy="25387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9462" y="549473"/>
            <a:ext cx="10081121" cy="792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151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414" y="491028"/>
            <a:ext cx="10007169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236" y="1269554"/>
            <a:ext cx="462474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Розкажіть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напам’ять</a:t>
            </a:r>
            <a:r>
              <a:rPr lang="ru-RU" sz="2800" b="1" dirty="0">
                <a:solidFill>
                  <a:srgbClr val="002060"/>
                </a:solidFill>
              </a:rPr>
              <a:t> вірш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В. Гринько «Рідний </a:t>
            </a:r>
            <a:r>
              <a:rPr lang="ru-RU" sz="2800" b="1" dirty="0">
                <a:solidFill>
                  <a:srgbClr val="002060"/>
                </a:solidFill>
              </a:rPr>
              <a:t>край». 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Виразно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прочитайте вірш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О. </a:t>
            </a:r>
            <a:r>
              <a:rPr lang="ru-RU" sz="2800" b="1" dirty="0" err="1" smtClean="0">
                <a:solidFill>
                  <a:srgbClr val="002060"/>
                </a:solidFill>
              </a:rPr>
              <a:t>Палійчука</a:t>
            </a:r>
            <a:r>
              <a:rPr lang="ru-RU" sz="2800" b="1" dirty="0" smtClean="0">
                <a:solidFill>
                  <a:srgbClr val="002060"/>
                </a:solidFill>
              </a:rPr>
              <a:t> «Київ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999" y="1293995"/>
            <a:ext cx="51845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Яка </a:t>
            </a:r>
            <a:r>
              <a:rPr lang="ru-RU" sz="2800" b="1" dirty="0" err="1" smtClean="0"/>
              <a:t>головна</a:t>
            </a:r>
            <a:r>
              <a:rPr lang="ru-RU" sz="2800" b="1" dirty="0" smtClean="0"/>
              <a:t> думка </a:t>
            </a:r>
            <a:r>
              <a:rPr lang="ru-RU" sz="2800" b="1" dirty="0" err="1" smtClean="0"/>
              <a:t>цих</a:t>
            </a:r>
            <a:r>
              <a:rPr lang="ru-RU" sz="2800" b="1" dirty="0" smtClean="0"/>
              <a:t> творів?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93 100+ стокових фото, фото роялті-фрі та зображень на те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58" y="3285778"/>
            <a:ext cx="4239902" cy="28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а за номерами - Гірський водогра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1989633"/>
            <a:ext cx="3298197" cy="412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319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8804" y="549474"/>
            <a:ext cx="9615755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5567" y="2778393"/>
            <a:ext cx="443908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Ков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 кулю кував,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кував і перековував.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38060" y="1413570"/>
            <a:ext cx="6006100" cy="10081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скоромовку повільно, потім швидко. Розкажіть її напам’ять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Ваканси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1" b="97610" l="100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05" y="1413570"/>
            <a:ext cx="4110244" cy="47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6272052" y="4567976"/>
            <a:ext cx="6480720" cy="1350994"/>
          </a:xfrm>
          <a:prstGeom prst="rect">
            <a:avLst/>
          </a:prstGeom>
        </p:spPr>
        <p:txBody>
          <a:bodyPr>
            <a:norm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41643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8804" y="549474"/>
            <a:ext cx="9615755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карту </a:t>
            </a:r>
            <a:r>
              <a:rPr lang="ru-RU" sz="4000" b="1" dirty="0"/>
              <a:t>світу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9503" y="1269554"/>
            <a:ext cx="8274353" cy="13681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Весь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світ — це котик, який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грається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Австралією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Нумо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поглянемо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іншу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карту — карту України.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Яку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істоту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вона вам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нагадує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6272052" y="4567976"/>
            <a:ext cx="6480720" cy="1350994"/>
          </a:xfrm>
          <a:prstGeom prst="rect">
            <a:avLst/>
          </a:prstGeom>
        </p:spPr>
        <p:txBody>
          <a:bodyPr>
            <a:norm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2052" name="Picture 4" descr="ПОСМІХНІТЬСЯ! Весь світ - це котик, який грає в Австралію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1" b="494"/>
          <a:stretch/>
        </p:blipFill>
        <p:spPr bwMode="auto">
          <a:xfrm>
            <a:off x="1230874" y="2718723"/>
            <a:ext cx="4932550" cy="35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рок на тему &quot;Щоб у серці жила Украї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52" y="2637706"/>
            <a:ext cx="4737348" cy="37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252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0558" y="405458"/>
            <a:ext cx="2880319" cy="2160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Віртуальна </a:t>
            </a:r>
            <a:r>
              <a:rPr lang="ru-RU" sz="4000" b="1" dirty="0" err="1" smtClean="0"/>
              <a:t>екскурсія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Україною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63839" y="405458"/>
            <a:ext cx="7200800" cy="58326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Про </a:t>
            </a:r>
            <a:r>
              <a:rPr lang="ru-RU" sz="2800" b="1" dirty="0">
                <a:solidFill>
                  <a:srgbClr val="002060"/>
                </a:solidFill>
              </a:rPr>
              <a:t>Україну ми вже багато чого </a:t>
            </a:r>
            <a:r>
              <a:rPr lang="ru-RU" sz="2800" b="1" dirty="0" err="1">
                <a:solidFill>
                  <a:srgbClr val="002060"/>
                </a:solidFill>
              </a:rPr>
              <a:t>знаємо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державні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народні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символи</a:t>
            </a:r>
            <a:r>
              <a:rPr lang="ru-RU" sz="2800" b="1" dirty="0">
                <a:solidFill>
                  <a:srgbClr val="002060"/>
                </a:solidFill>
              </a:rPr>
              <a:t>, назви </a:t>
            </a:r>
            <a:r>
              <a:rPr lang="ru-RU" sz="2800" b="1" dirty="0" err="1">
                <a:solidFill>
                  <a:srgbClr val="002060"/>
                </a:solidFill>
              </a:rPr>
              <a:t>гір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річок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обласних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центрів</a:t>
            </a:r>
            <a:r>
              <a:rPr lang="ru-RU" sz="2800" b="1" dirty="0">
                <a:solidFill>
                  <a:srgbClr val="002060"/>
                </a:solidFill>
              </a:rPr>
              <a:t>. У нас </a:t>
            </a:r>
            <a:r>
              <a:rPr lang="ru-RU" sz="2800" b="1" dirty="0" err="1">
                <a:solidFill>
                  <a:srgbClr val="002060"/>
                </a:solidFill>
              </a:rPr>
              <a:t>унікальна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країна</a:t>
            </a:r>
            <a:r>
              <a:rPr lang="ru-RU" sz="2800" b="1" dirty="0">
                <a:solidFill>
                  <a:srgbClr val="002060"/>
                </a:solidFill>
              </a:rPr>
              <a:t>. Саме ми разом </a:t>
            </a:r>
            <a:r>
              <a:rPr lang="ru-RU" sz="2800" b="1" dirty="0" err="1">
                <a:solidFill>
                  <a:srgbClr val="002060"/>
                </a:solidFill>
              </a:rPr>
              <a:t>робимо</a:t>
            </a:r>
            <a:r>
              <a:rPr lang="ru-RU" sz="2800" b="1" dirty="0">
                <a:solidFill>
                  <a:srgbClr val="002060"/>
                </a:solidFill>
              </a:rPr>
              <a:t> нашу державу </a:t>
            </a:r>
            <a:r>
              <a:rPr lang="ru-RU" sz="2800" b="1" dirty="0" err="1">
                <a:solidFill>
                  <a:srgbClr val="002060"/>
                </a:solidFill>
              </a:rPr>
              <a:t>відомою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європейською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Саме </a:t>
            </a:r>
            <a:r>
              <a:rPr lang="ru-RU" sz="2800" b="1" dirty="0">
                <a:solidFill>
                  <a:srgbClr val="002060"/>
                </a:solidFill>
              </a:rPr>
              <a:t>ми </a:t>
            </a:r>
            <a:r>
              <a:rPr lang="ru-RU" sz="2800" b="1" dirty="0" err="1">
                <a:solidFill>
                  <a:srgbClr val="002060"/>
                </a:solidFill>
              </a:rPr>
              <a:t>можемо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розповісти</a:t>
            </a:r>
            <a:r>
              <a:rPr lang="ru-RU" sz="2800" b="1" dirty="0">
                <a:solidFill>
                  <a:srgbClr val="002060"/>
                </a:solidFill>
              </a:rPr>
              <a:t> через </a:t>
            </a:r>
            <a:r>
              <a:rPr lang="ru-RU" sz="2800" b="1" dirty="0" err="1">
                <a:solidFill>
                  <a:srgbClr val="002060"/>
                </a:solidFill>
              </a:rPr>
              <a:t>соціальні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мережі</a:t>
            </a:r>
            <a:r>
              <a:rPr lang="ru-RU" sz="2800" b="1" dirty="0">
                <a:solidFill>
                  <a:srgbClr val="002060"/>
                </a:solidFill>
              </a:rPr>
              <a:t> державам-</a:t>
            </a:r>
            <a:r>
              <a:rPr lang="ru-RU" sz="2800" b="1" dirty="0" err="1">
                <a:solidFill>
                  <a:srgbClr val="002060"/>
                </a:solidFill>
              </a:rPr>
              <a:t>сусідам</a:t>
            </a:r>
            <a:r>
              <a:rPr lang="ru-RU" sz="2800" b="1" dirty="0">
                <a:solidFill>
                  <a:srgbClr val="002060"/>
                </a:solidFill>
              </a:rPr>
              <a:t> про нашу </a:t>
            </a:r>
            <a:r>
              <a:rPr lang="ru-RU" sz="2800" b="1" dirty="0" err="1">
                <a:solidFill>
                  <a:srgbClr val="002060"/>
                </a:solidFill>
              </a:rPr>
              <a:t>унікальну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країну</a:t>
            </a:r>
            <a:r>
              <a:rPr lang="ru-RU" sz="2800" b="1" dirty="0">
                <a:solidFill>
                  <a:srgbClr val="002060"/>
                </a:solidFill>
              </a:rPr>
              <a:t>, про її </a:t>
            </a:r>
            <a:r>
              <a:rPr lang="ru-RU" sz="2800" b="1" dirty="0" err="1">
                <a:solidFill>
                  <a:srgbClr val="002060"/>
                </a:solidFill>
              </a:rPr>
              <a:t>природні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багатства</a:t>
            </a:r>
            <a:r>
              <a:rPr lang="ru-RU" sz="2800" b="1" dirty="0">
                <a:solidFill>
                  <a:srgbClr val="002060"/>
                </a:solidFill>
              </a:rPr>
              <a:t>, про </a:t>
            </a:r>
            <a:r>
              <a:rPr lang="ru-RU" sz="2800" b="1" dirty="0" err="1" smtClean="0">
                <a:solidFill>
                  <a:srgbClr val="002060"/>
                </a:solidFill>
              </a:rPr>
              <a:t>мальовничі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куточки, де </a:t>
            </a:r>
            <a:r>
              <a:rPr lang="ru-RU" sz="2800" b="1" dirty="0" err="1">
                <a:solidFill>
                  <a:srgbClr val="002060"/>
                </a:solidFill>
              </a:rPr>
              <a:t>поєднується</a:t>
            </a:r>
            <a:r>
              <a:rPr lang="ru-RU" sz="2800" b="1" dirty="0">
                <a:solidFill>
                  <a:srgbClr val="002060"/>
                </a:solidFill>
              </a:rPr>
              <a:t> колорит </a:t>
            </a:r>
            <a:r>
              <a:rPr lang="ru-RU" sz="2800" b="1" dirty="0" err="1">
                <a:solidFill>
                  <a:srgbClr val="002060"/>
                </a:solidFill>
              </a:rPr>
              <a:t>багатьох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народів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можемо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організувати</a:t>
            </a:r>
            <a:r>
              <a:rPr lang="ru-RU" sz="2800" b="1" dirty="0">
                <a:solidFill>
                  <a:srgbClr val="002060"/>
                </a:solidFill>
              </a:rPr>
              <a:t> онлайн-</a:t>
            </a:r>
            <a:r>
              <a:rPr lang="ru-RU" sz="2800" b="1" dirty="0" err="1">
                <a:solidFill>
                  <a:srgbClr val="002060"/>
                </a:solidFill>
              </a:rPr>
              <a:t>подорож</a:t>
            </a:r>
            <a:r>
              <a:rPr lang="ru-RU" sz="2800" b="1" dirty="0">
                <a:solidFill>
                  <a:srgbClr val="002060"/>
                </a:solidFill>
              </a:rPr>
              <a:t>, яка </a:t>
            </a:r>
            <a:r>
              <a:rPr lang="ru-RU" sz="2800" b="1" dirty="0" err="1">
                <a:solidFill>
                  <a:srgbClr val="002060"/>
                </a:solidFill>
              </a:rPr>
              <a:t>відкриє</a:t>
            </a:r>
            <a:r>
              <a:rPr lang="ru-RU" sz="2800" b="1" dirty="0">
                <a:solidFill>
                  <a:srgbClr val="002060"/>
                </a:solidFill>
              </a:rPr>
              <a:t> Україну з різних </a:t>
            </a:r>
            <a:r>
              <a:rPr lang="ru-RU" sz="2800" b="1" dirty="0" err="1">
                <a:solidFill>
                  <a:srgbClr val="002060"/>
                </a:solidFill>
              </a:rPr>
              <a:t>ракурсів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європейців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6272052" y="4567976"/>
            <a:ext cx="6480720" cy="1350994"/>
          </a:xfrm>
          <a:prstGeom prst="rect">
            <a:avLst/>
          </a:prstGeom>
        </p:spPr>
        <p:txBody>
          <a:bodyPr>
            <a:norm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4098" name="Picture 2" descr="Всеукраинский конкурс студенческих работ «Мальовнича Україна – туристичний  край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9" y="2781722"/>
            <a:ext cx="3770693" cy="29186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348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1569" y="477466"/>
            <a:ext cx="10622689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Віртуальна </a:t>
            </a:r>
            <a:r>
              <a:rPr lang="ru-RU" sz="4000" b="1" dirty="0" err="1"/>
              <a:t>екскурсія</a:t>
            </a:r>
            <a:r>
              <a:rPr lang="ru-RU" sz="4000" b="1" dirty="0"/>
              <a:t> </a:t>
            </a:r>
            <a:r>
              <a:rPr lang="ru-RU" sz="4000" b="1" dirty="0" err="1" smtClean="0"/>
              <a:t>Кивом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569" y="1197546"/>
            <a:ext cx="6224558" cy="18698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Майдан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це серце Києва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киян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Майдан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це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український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спосіб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відстоювання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особистих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громадських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свобод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6272052" y="4567976"/>
            <a:ext cx="6480720" cy="1350994"/>
          </a:xfrm>
          <a:prstGeom prst="rect">
            <a:avLst/>
          </a:prstGeom>
        </p:spPr>
        <p:txBody>
          <a:bodyPr>
            <a:norm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1569" y="3122244"/>
            <a:ext cx="622455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Прочитайте </a:t>
            </a:r>
            <a:r>
              <a:rPr lang="ru-RU" sz="2800" b="1" dirty="0" err="1"/>
              <a:t>групу</a:t>
            </a:r>
            <a:r>
              <a:rPr lang="ru-RU" sz="2800" b="1" dirty="0"/>
              <a:t> </a:t>
            </a:r>
            <a:r>
              <a:rPr lang="ru-RU" sz="2800" b="1" dirty="0" smtClean="0"/>
              <a:t>слів:  МАЙДАН </a:t>
            </a:r>
            <a:r>
              <a:rPr lang="ru-RU" sz="2800" b="1" dirty="0"/>
              <a:t>ГЕРОЙ </a:t>
            </a:r>
            <a:r>
              <a:rPr lang="ru-RU" sz="2800" b="1" dirty="0" smtClean="0"/>
              <a:t>  ГЕРОЇЗМ   </a:t>
            </a:r>
            <a:r>
              <a:rPr lang="ru-RU" sz="2800" b="1" dirty="0"/>
              <a:t>НЕБЕСНА </a:t>
            </a:r>
            <a:r>
              <a:rPr lang="ru-RU" sz="2800" b="1" dirty="0" smtClean="0"/>
              <a:t>  СОТНЯ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1569" y="4093888"/>
            <a:ext cx="48966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Закінчіть</a:t>
            </a:r>
            <a:r>
              <a:rPr lang="ru-RU" sz="2800" b="1" dirty="0" smtClean="0"/>
              <a:t> думку: Герой </a:t>
            </a:r>
            <a:r>
              <a:rPr lang="ru-RU" sz="2800" b="1" dirty="0"/>
              <a:t>— це...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1575" y="4632064"/>
            <a:ext cx="10873208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Герої не з тих, що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вміють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чекати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Вони першими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кидаються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бій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Героїзм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проявляється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звичайних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життєвих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ситуаціях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 допомоги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постраждалому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стати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захист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беззахисного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відстояти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свою свободу...</a:t>
            </a:r>
          </a:p>
        </p:txBody>
      </p:sp>
      <p:pic>
        <p:nvPicPr>
          <p:cNvPr id="3074" name="Picture 2" descr="Київ. Майдан Незалеж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67" y="1237845"/>
            <a:ext cx="4290191" cy="28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085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194" y="2239340"/>
            <a:ext cx="5898925" cy="111844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/>
              <a:t>На </a:t>
            </a:r>
            <a:r>
              <a:rPr lang="ru-RU" sz="3200" b="1" dirty="0" err="1"/>
              <a:t>Майдані</a:t>
            </a:r>
            <a:r>
              <a:rPr lang="ru-RU" sz="3200" b="1" dirty="0"/>
              <a:t> проявили </a:t>
            </a:r>
            <a:r>
              <a:rPr lang="ru-RU" sz="3200" b="1" dirty="0" err="1"/>
              <a:t>героїзм</a:t>
            </a:r>
            <a:r>
              <a:rPr lang="ru-RU" sz="3200" b="1" dirty="0"/>
              <a:t> Герої </a:t>
            </a:r>
            <a:r>
              <a:rPr lang="ru-RU" sz="3200" b="1" dirty="0" err="1"/>
              <a:t>Небесної</a:t>
            </a:r>
            <a:r>
              <a:rPr lang="ru-RU" sz="3200" b="1" dirty="0"/>
              <a:t> </a:t>
            </a:r>
            <a:r>
              <a:rPr lang="ru-RU" sz="3200" b="1" dirty="0" err="1"/>
              <a:t>Сотні</a:t>
            </a:r>
            <a:endParaRPr lang="ru-RU" sz="3200" b="1" dirty="0"/>
          </a:p>
        </p:txBody>
      </p:sp>
      <p:sp>
        <p:nvSpPr>
          <p:cNvPr id="1026" name="AutoShape 2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9464" y="549474"/>
            <a:ext cx="5904656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Наш Майдан</a:t>
            </a:r>
            <a:endParaRPr lang="uk-UA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5194" y="1251551"/>
            <a:ext cx="589892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Об’єднайте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слова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думки: МАЙДАН   ГЕРОЙ   ГЕРОЇЗМ   НЕБЕСНА   СОТНЯ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210" y="3902709"/>
            <a:ext cx="680068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1. </a:t>
            </a:r>
            <a:r>
              <a:rPr lang="ru-RU" sz="3200" b="1" dirty="0"/>
              <a:t>Герої </a:t>
            </a:r>
            <a:endParaRPr lang="ru-RU" sz="3200" b="1" dirty="0" smtClean="0"/>
          </a:p>
          <a:p>
            <a:r>
              <a:rPr lang="ru-RU" sz="3200" b="1" dirty="0" smtClean="0"/>
              <a:t>2. </a:t>
            </a:r>
            <a:r>
              <a:rPr lang="ru-RU" sz="3200" b="1" dirty="0" err="1" smtClean="0"/>
              <a:t>Мужні</a:t>
            </a:r>
            <a:r>
              <a:rPr lang="ru-RU" sz="3200" b="1" dirty="0" smtClean="0"/>
              <a:t>, </a:t>
            </a:r>
            <a:r>
              <a:rPr lang="ru-RU" sz="3200" b="1" dirty="0" err="1"/>
              <a:t>відчайдушні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smtClean="0"/>
              <a:t>3. </a:t>
            </a:r>
            <a:r>
              <a:rPr lang="ru-RU" sz="3200" b="1" dirty="0" err="1" smtClean="0"/>
              <a:t>Захищають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відстоюють</a:t>
            </a:r>
            <a:r>
              <a:rPr lang="ru-RU" sz="3200" b="1" dirty="0" smtClean="0"/>
              <a:t>, </a:t>
            </a:r>
            <a:r>
              <a:rPr lang="ru-RU" sz="3200" b="1" dirty="0" err="1"/>
              <a:t>борються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smtClean="0"/>
              <a:t>4. Вони </a:t>
            </a:r>
            <a:r>
              <a:rPr lang="ru-RU" sz="3200" b="1" dirty="0"/>
              <a:t>в </a:t>
            </a:r>
            <a:r>
              <a:rPr lang="ru-RU" sz="3200" b="1" dirty="0" err="1"/>
              <a:t>серцях</a:t>
            </a:r>
            <a:r>
              <a:rPr lang="ru-RU" sz="3200" b="1" dirty="0"/>
              <a:t> наших </a:t>
            </a:r>
            <a:r>
              <a:rPr lang="ru-RU" sz="3200" b="1" dirty="0" err="1" smtClean="0"/>
              <a:t>живуть</a:t>
            </a:r>
            <a:r>
              <a:rPr lang="ru-RU" sz="3200" b="1" dirty="0" smtClean="0"/>
              <a:t>. </a:t>
            </a:r>
          </a:p>
          <a:p>
            <a:r>
              <a:rPr lang="ru-RU" sz="3200" b="1" dirty="0" smtClean="0"/>
              <a:t>5. </a:t>
            </a:r>
            <a:r>
              <a:rPr lang="ru-RU" sz="3200" b="1" dirty="0" err="1" smtClean="0"/>
              <a:t>Небесна</a:t>
            </a:r>
            <a:r>
              <a:rPr lang="ru-RU" sz="3200" b="1" dirty="0" smtClean="0"/>
              <a:t> </a:t>
            </a:r>
            <a:r>
              <a:rPr lang="ru-RU" sz="3200" b="1" dirty="0"/>
              <a:t>Сотня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661" y="3379490"/>
            <a:ext cx="610978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Складемо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сенкан про Героїв Майдану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Майдан Незалежності - AR додаток Turi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547886"/>
            <a:ext cx="4019600" cy="30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День Героїв Небесної Сот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65" y="3641100"/>
            <a:ext cx="4198604" cy="26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980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Частина 2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3440" y="549474"/>
            <a:ext cx="10729192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Чому ми </a:t>
            </a:r>
            <a:r>
              <a:rPr lang="ru-RU" sz="4000" b="1" dirty="0" err="1"/>
              <a:t>кажемо</a:t>
            </a:r>
            <a:r>
              <a:rPr lang="ru-RU" sz="4000" b="1" dirty="0"/>
              <a:t>, що герої не </a:t>
            </a:r>
            <a:r>
              <a:rPr lang="ru-RU" sz="4000" b="1" dirty="0" err="1"/>
              <a:t>вмирають</a:t>
            </a:r>
            <a:r>
              <a:rPr lang="ru-RU" sz="4000" b="1" dirty="0"/>
              <a:t>?</a:t>
            </a:r>
            <a:endParaRPr lang="uk-UA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422" y="1304682"/>
            <a:ext cx="10873209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2060"/>
                </a:solidFill>
              </a:rPr>
              <a:t>Історія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Небесної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Сотні</a:t>
            </a:r>
            <a:r>
              <a:rPr lang="ru-RU" sz="2800" b="1" dirty="0">
                <a:solidFill>
                  <a:srgbClr val="002060"/>
                </a:solidFill>
              </a:rPr>
              <a:t> — це тисячі окремих </a:t>
            </a:r>
            <a:r>
              <a:rPr lang="ru-RU" sz="2800" b="1" dirty="0" err="1">
                <a:solidFill>
                  <a:srgbClr val="002060"/>
                </a:solidFill>
              </a:rPr>
              <a:t>історій</a:t>
            </a:r>
            <a:r>
              <a:rPr lang="ru-RU" sz="2800" b="1" dirty="0">
                <a:solidFill>
                  <a:srgbClr val="002060"/>
                </a:solidFill>
              </a:rPr>
              <a:t>, і тих, </a:t>
            </a:r>
            <a:r>
              <a:rPr lang="ru-RU" sz="2800" b="1" dirty="0" err="1">
                <a:solidFill>
                  <a:srgbClr val="002060"/>
                </a:solidFill>
              </a:rPr>
              <a:t>котрі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загинули</a:t>
            </a:r>
            <a:r>
              <a:rPr lang="ru-RU" sz="2800" b="1" dirty="0">
                <a:solidFill>
                  <a:srgbClr val="002060"/>
                </a:solidFill>
              </a:rPr>
              <a:t>, і тих, </a:t>
            </a:r>
            <a:r>
              <a:rPr lang="ru-RU" sz="2800" b="1" dirty="0" err="1">
                <a:solidFill>
                  <a:srgbClr val="002060"/>
                </a:solidFill>
              </a:rPr>
              <a:t>котрі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залишились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живими</a:t>
            </a:r>
            <a:r>
              <a:rPr lang="ru-RU" sz="2800" b="1" dirty="0">
                <a:solidFill>
                  <a:srgbClr val="002060"/>
                </a:solidFill>
              </a:rPr>
              <a:t>, щоб </a:t>
            </a:r>
            <a:r>
              <a:rPr lang="ru-RU" sz="2800" b="1" dirty="0" err="1">
                <a:solidFill>
                  <a:srgbClr val="002060"/>
                </a:solidFill>
              </a:rPr>
              <a:t>продовжити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їхню</a:t>
            </a:r>
            <a:r>
              <a:rPr lang="ru-RU" sz="2800" b="1" dirty="0">
                <a:solidFill>
                  <a:srgbClr val="002060"/>
                </a:solidFill>
              </a:rPr>
              <a:t> роботу. </a:t>
            </a:r>
            <a:r>
              <a:rPr lang="ru-RU" sz="2800" b="1" dirty="0" err="1">
                <a:solidFill>
                  <a:srgbClr val="002060"/>
                </a:solidFill>
              </a:rPr>
              <a:t>Трагічні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події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Майдані</a:t>
            </a:r>
            <a:r>
              <a:rPr lang="ru-RU" sz="2800" b="1" dirty="0">
                <a:solidFill>
                  <a:srgbClr val="002060"/>
                </a:solidFill>
              </a:rPr>
              <a:t> показали нам </a:t>
            </a:r>
            <a:r>
              <a:rPr lang="ru-RU" sz="2800" b="1" dirty="0" err="1">
                <a:solidFill>
                  <a:srgbClr val="002060"/>
                </a:solidFill>
              </a:rPr>
              <a:t>найгірше</a:t>
            </a:r>
            <a:r>
              <a:rPr lang="ru-RU" sz="2800" b="1" dirty="0">
                <a:solidFill>
                  <a:srgbClr val="002060"/>
                </a:solidFill>
              </a:rPr>
              <a:t> в людях. Але це був і час, коли проявлялась </a:t>
            </a:r>
            <a:r>
              <a:rPr lang="ru-RU" sz="2800" b="1" dirty="0" err="1">
                <a:solidFill>
                  <a:srgbClr val="002060"/>
                </a:solidFill>
              </a:rPr>
              <a:t>людяність</a:t>
            </a:r>
            <a:r>
              <a:rPr lang="ru-RU" sz="2800" b="1" dirty="0">
                <a:solidFill>
                  <a:srgbClr val="002060"/>
                </a:solidFill>
              </a:rPr>
              <a:t>. Герої були </a:t>
            </a:r>
            <a:r>
              <a:rPr lang="ru-RU" sz="2800" b="1" dirty="0" err="1">
                <a:solidFill>
                  <a:srgbClr val="002060"/>
                </a:solidFill>
              </a:rPr>
              <a:t>всюди</a:t>
            </a:r>
            <a:r>
              <a:rPr lang="ru-RU" sz="2800" b="1" dirty="0">
                <a:solidFill>
                  <a:srgbClr val="002060"/>
                </a:solidFill>
              </a:rPr>
              <a:t> — до, під час та після подій. </a:t>
            </a:r>
            <a:r>
              <a:rPr lang="ru-RU" sz="2800" b="1" dirty="0" err="1">
                <a:solidFill>
                  <a:srgbClr val="002060"/>
                </a:solidFill>
              </a:rPr>
              <a:t>Країна</a:t>
            </a:r>
            <a:r>
              <a:rPr lang="ru-RU" sz="2800" b="1" dirty="0">
                <a:solidFill>
                  <a:srgbClr val="002060"/>
                </a:solidFill>
              </a:rPr>
              <a:t> наче проснулась: шок і печаль </a:t>
            </a:r>
            <a:r>
              <a:rPr lang="ru-RU" sz="2800" b="1" dirty="0" err="1">
                <a:solidFill>
                  <a:srgbClr val="002060"/>
                </a:solidFill>
              </a:rPr>
              <a:t>смерті</a:t>
            </a:r>
            <a:r>
              <a:rPr lang="ru-RU" sz="2800" b="1" dirty="0">
                <a:solidFill>
                  <a:srgbClr val="002060"/>
                </a:solidFill>
              </a:rPr>
              <a:t> принесли зміни і нас </a:t>
            </a:r>
            <a:r>
              <a:rPr lang="ru-RU" sz="2800" b="1" dirty="0" err="1">
                <a:solidFill>
                  <a:srgbClr val="002060"/>
                </a:solidFill>
              </a:rPr>
              <a:t>зміцнили</a:t>
            </a:r>
            <a:r>
              <a:rPr lang="ru-RU" sz="2800" b="1" dirty="0">
                <a:solidFill>
                  <a:srgbClr val="002060"/>
                </a:solidFill>
              </a:rPr>
              <a:t>. Ми завжди будемо </a:t>
            </a:r>
            <a:r>
              <a:rPr lang="ru-RU" sz="2800" b="1" dirty="0" err="1">
                <a:solidFill>
                  <a:srgbClr val="002060"/>
                </a:solidFill>
              </a:rPr>
              <a:t>згадувати</a:t>
            </a:r>
            <a:r>
              <a:rPr lang="ru-RU" sz="2800" b="1" dirty="0">
                <a:solidFill>
                  <a:srgbClr val="002060"/>
                </a:solidFill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</a:rPr>
              <a:t>повагою</a:t>
            </a:r>
            <a:r>
              <a:rPr lang="ru-RU" sz="2800" b="1" dirty="0">
                <a:solidFill>
                  <a:srgbClr val="002060"/>
                </a:solidFill>
              </a:rPr>
              <a:t> наших Героїв, бо герої не </a:t>
            </a:r>
            <a:r>
              <a:rPr lang="ru-RU" sz="2800" b="1" dirty="0" err="1">
                <a:solidFill>
                  <a:srgbClr val="002060"/>
                </a:solidFill>
              </a:rPr>
              <a:t>вмирають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Слава </a:t>
            </a:r>
            <a:r>
              <a:rPr lang="ru-RU" sz="2800" b="1" dirty="0">
                <a:solidFill>
                  <a:srgbClr val="FF0000"/>
                </a:solidFill>
              </a:rPr>
              <a:t>Україні! Героям слава!</a:t>
            </a:r>
          </a:p>
        </p:txBody>
      </p:sp>
      <p:sp>
        <p:nvSpPr>
          <p:cNvPr id="2" name="AutoShape 2" descr="Розслідування розстрілу &quot;Небесної сотні&quot;: чому так довго? - BBC News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47" y="4362701"/>
            <a:ext cx="4151784" cy="23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631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1229</Words>
  <Application>Microsoft Office PowerPoint</Application>
  <PresentationFormat>Произвольный</PresentationFormat>
  <Paragraphs>135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Майдані проявили героїзм Герої Небесної Сотні</vt:lpstr>
      <vt:lpstr>Презентация PowerPoint</vt:lpstr>
      <vt:lpstr>Листопад 2013 – лютий 2014 Революція Гідності</vt:lpstr>
      <vt:lpstr>Презентация PowerPoint</vt:lpstr>
      <vt:lpstr>Презентация PowerPoint</vt:lpstr>
      <vt:lpstr>Презентация PowerPoint</vt:lpstr>
      <vt:lpstr>Що вам відомо про свято — День захисників Вітчизни? </vt:lpstr>
      <vt:lpstr>Презентация PowerPoint</vt:lpstr>
      <vt:lpstr>Презентация PowerPoint</vt:lpstr>
      <vt:lpstr>Презентация PowerPoint</vt:lpstr>
      <vt:lpstr>Презентация PowerPoint</vt:lpstr>
      <vt:lpstr>Чим схожі прочитані вірші?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217</cp:revision>
  <dcterms:created xsi:type="dcterms:W3CDTF">2025-08-27T14:01:18Z</dcterms:created>
  <dcterms:modified xsi:type="dcterms:W3CDTF">2026-01-16T10:53:38Z</dcterms:modified>
</cp:coreProperties>
</file>