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711" r:id="rId3"/>
    <p:sldId id="705" r:id="rId4"/>
    <p:sldId id="706" r:id="rId5"/>
    <p:sldId id="709" r:id="rId6"/>
    <p:sldId id="707" r:id="rId7"/>
    <p:sldId id="492" r:id="rId8"/>
    <p:sldId id="687" r:id="rId9"/>
    <p:sldId id="690" r:id="rId10"/>
    <p:sldId id="708" r:id="rId11"/>
    <p:sldId id="694" r:id="rId12"/>
    <p:sldId id="696" r:id="rId13"/>
    <p:sldId id="710" r:id="rId14"/>
    <p:sldId id="712" r:id="rId15"/>
    <p:sldId id="699" r:id="rId16"/>
    <p:sldId id="703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55527" y="1053530"/>
            <a:ext cx="9145016" cy="1296144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400" b="1" dirty="0">
                <a:solidFill>
                  <a:srgbClr val="0070C0"/>
                </a:solidFill>
              </a:rPr>
              <a:t>Записую власні назви </a:t>
            </a:r>
            <a:br>
              <a:rPr lang="uk-UA" sz="4400" b="1" dirty="0">
                <a:solidFill>
                  <a:srgbClr val="0070C0"/>
                </a:solidFill>
              </a:rPr>
            </a:br>
            <a:r>
              <a:rPr lang="uk-UA" sz="4400" b="1" dirty="0">
                <a:solidFill>
                  <a:srgbClr val="0070C0"/>
                </a:solidFill>
              </a:rPr>
              <a:t>з великої букви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964239" y="3976453"/>
            <a:ext cx="2664296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4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Іменник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59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5122" name="Picture 2" descr="Загублені у космосі | Вебквест. Природознавств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27" y="3573809"/>
            <a:ext cx="4269408" cy="224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547915"/>
            <a:ext cx="9937104" cy="706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5447" y="4692663"/>
            <a:ext cx="4896544" cy="11849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Астероїди - </a:t>
            </a:r>
            <a:r>
              <a:rPr lang="ru-RU" sz="3200" b="1" dirty="0"/>
              <a:t> </a:t>
            </a:r>
            <a:r>
              <a:rPr lang="uk-UA" sz="3200" b="1" dirty="0"/>
              <a:t>малі планети сонячної системи.</a:t>
            </a:r>
            <a:endParaRPr lang="uk-UA" sz="3200" b="1" dirty="0">
              <a:solidFill>
                <a:srgbClr val="FF0000"/>
              </a:solidFill>
            </a:endParaRPr>
          </a:p>
          <a:p>
            <a:pPr algn="ctr"/>
            <a:endParaRPr lang="uk-UA" sz="7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К Земле мчится скоростной 36-метровый астероид - когда он максимально  приблизится к планете - новости ZIK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11" y="1341562"/>
            <a:ext cx="3960440" cy="320982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2031" y="4746524"/>
            <a:ext cx="507013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Кратер </a:t>
            </a:r>
            <a:r>
              <a:rPr lang="uk-UA" sz="3200" b="1" dirty="0" smtClean="0">
                <a:solidFill>
                  <a:srgbClr val="FFFF00"/>
                </a:solidFill>
              </a:rPr>
              <a:t>– </a:t>
            </a:r>
            <a:r>
              <a:rPr lang="uk-UA" sz="3200" b="1" dirty="0" smtClean="0"/>
              <a:t>отвір </a:t>
            </a:r>
            <a:r>
              <a:rPr lang="uk-UA" sz="3200" b="1" dirty="0"/>
              <a:t>на вершині вулканічної гори.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Кратер вулкана Нирагонго: путешествие к центру Земл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995"/>
          <a:stretch/>
        </p:blipFill>
        <p:spPr bwMode="auto">
          <a:xfrm>
            <a:off x="6682882" y="1341562"/>
            <a:ext cx="3888432" cy="329724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7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476607"/>
            <a:ext cx="10729192" cy="7209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Прочитайте інформацію за </a:t>
            </a:r>
            <a:r>
              <a:rPr lang="ru-RU" sz="3600" b="1" dirty="0"/>
              <a:t>Аллою </a:t>
            </a:r>
            <a:r>
              <a:rPr lang="ru-RU" sz="3600" b="1" dirty="0" err="1"/>
              <a:t>Корсунь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219" y="2018038"/>
            <a:ext cx="9005316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З </a:t>
            </a:r>
            <a:r>
              <a:rPr lang="ru-RU" sz="2800" b="1" dirty="0" err="1"/>
              <a:t>давніх-давен</a:t>
            </a:r>
            <a:r>
              <a:rPr lang="ru-RU" sz="2800" b="1" dirty="0"/>
              <a:t> люди </a:t>
            </a:r>
            <a:r>
              <a:rPr lang="ru-RU" sz="2800" b="1" dirty="0" err="1"/>
              <a:t>вдивлялися</a:t>
            </a:r>
            <a:r>
              <a:rPr lang="ru-RU" sz="2800" b="1" dirty="0"/>
              <a:t> в небо. </a:t>
            </a:r>
            <a:r>
              <a:rPr lang="ru-RU" sz="2800" b="1" dirty="0" err="1"/>
              <a:t>Зорі</a:t>
            </a:r>
            <a:r>
              <a:rPr lang="ru-RU" sz="2800" b="1" dirty="0"/>
              <a:t>, </a:t>
            </a:r>
            <a:r>
              <a:rPr lang="ru-RU" sz="2800" b="1" dirty="0" err="1"/>
              <a:t>сузір’я</a:t>
            </a:r>
            <a:r>
              <a:rPr lang="ru-RU" sz="2800" b="1" dirty="0"/>
              <a:t>, </a:t>
            </a:r>
            <a:r>
              <a:rPr lang="ru-RU" sz="2800" b="1" dirty="0" err="1"/>
              <a:t>планети</a:t>
            </a:r>
            <a:r>
              <a:rPr lang="ru-RU" sz="2800" b="1" dirty="0"/>
              <a:t> </a:t>
            </a:r>
            <a:r>
              <a:rPr lang="ru-RU" sz="2800" b="1" dirty="0" err="1"/>
              <a:t>називали</a:t>
            </a:r>
            <a:r>
              <a:rPr lang="ru-RU" sz="2800" b="1" dirty="0"/>
              <a:t> </a:t>
            </a:r>
            <a:r>
              <a:rPr lang="ru-RU" sz="2800" b="1" dirty="0" err="1"/>
              <a:t>іменами</a:t>
            </a:r>
            <a:r>
              <a:rPr lang="ru-RU" sz="2800" b="1" dirty="0"/>
              <a:t> </a:t>
            </a:r>
            <a:r>
              <a:rPr lang="ru-RU" sz="2800" b="1" dirty="0" err="1"/>
              <a:t>богів</a:t>
            </a:r>
            <a:r>
              <a:rPr lang="ru-RU" sz="2800" b="1" dirty="0"/>
              <a:t>. Нові </a:t>
            </a:r>
            <a:r>
              <a:rPr lang="ru-RU" sz="2800" b="1" dirty="0" err="1"/>
              <a:t>часи</a:t>
            </a:r>
            <a:r>
              <a:rPr lang="ru-RU" sz="2800" b="1" dirty="0"/>
              <a:t> — </a:t>
            </a:r>
            <a:r>
              <a:rPr lang="ru-RU" sz="2800" b="1" dirty="0" err="1"/>
              <a:t>нові</a:t>
            </a:r>
            <a:r>
              <a:rPr lang="ru-RU" sz="2800" b="1" dirty="0"/>
              <a:t> відкриття. З’явилися на небі </a:t>
            </a:r>
            <a:r>
              <a:rPr lang="ru-RU" sz="2800" b="1" dirty="0" err="1"/>
              <a:t>нові</a:t>
            </a:r>
            <a:r>
              <a:rPr lang="ru-RU" sz="2800" b="1" dirty="0"/>
              <a:t> назви, багато з яких </a:t>
            </a:r>
            <a:r>
              <a:rPr lang="ru-RU" sz="2800" b="1" dirty="0" err="1"/>
              <a:t>пов’язано</a:t>
            </a:r>
            <a:r>
              <a:rPr lang="ru-RU" sz="2800" b="1" dirty="0"/>
              <a:t> з </a:t>
            </a:r>
            <a:r>
              <a:rPr lang="ru-RU" sz="2800" b="1" dirty="0" err="1"/>
              <a:t>Україною</a:t>
            </a:r>
            <a:r>
              <a:rPr lang="ru-RU" sz="2800" b="1" dirty="0"/>
              <a:t>. Ось лише </a:t>
            </a:r>
            <a:r>
              <a:rPr lang="ru-RU" sz="2800" b="1" dirty="0" err="1"/>
              <a:t>деякі</a:t>
            </a:r>
            <a:r>
              <a:rPr lang="ru-RU" sz="2800" b="1" dirty="0"/>
              <a:t> з українських </a:t>
            </a:r>
            <a:r>
              <a:rPr lang="ru-RU" sz="2800" b="1" dirty="0" err="1"/>
              <a:t>імен</a:t>
            </a:r>
            <a:r>
              <a:rPr lang="ru-RU" sz="2800" b="1" dirty="0"/>
              <a:t> у </a:t>
            </a:r>
            <a:r>
              <a:rPr lang="ru-RU" sz="2800" b="1" dirty="0" err="1"/>
              <a:t>космосі</a:t>
            </a:r>
            <a:r>
              <a:rPr lang="ru-RU" sz="2800" b="1" dirty="0"/>
              <a:t>: </a:t>
            </a:r>
            <a:r>
              <a:rPr lang="ru-RU" sz="2800" b="1" dirty="0" err="1" smtClean="0">
                <a:solidFill>
                  <a:srgbClr val="FFFF00"/>
                </a:solidFill>
              </a:rPr>
              <a:t>астер</a:t>
            </a:r>
            <a:r>
              <a:rPr lang="uk-UA" sz="2800" b="1" dirty="0" smtClean="0">
                <a:solidFill>
                  <a:srgbClr val="FFFF00"/>
                </a:solidFill>
              </a:rPr>
              <a:t>о</a:t>
            </a:r>
            <a:r>
              <a:rPr lang="ru-RU" sz="2800" b="1" dirty="0" err="1" smtClean="0">
                <a:solidFill>
                  <a:srgbClr val="FFFF00"/>
                </a:solidFill>
              </a:rPr>
              <a:t>їд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/>
              <a:t>Україна, </a:t>
            </a:r>
            <a:r>
              <a:rPr lang="ru-RU" sz="2800" b="1" dirty="0" err="1"/>
              <a:t>малі</a:t>
            </a:r>
            <a:r>
              <a:rPr lang="ru-RU" sz="2800" b="1" dirty="0"/>
              <a:t> </a:t>
            </a:r>
            <a:r>
              <a:rPr lang="ru-RU" sz="2800" b="1" dirty="0" err="1"/>
              <a:t>планети</a:t>
            </a:r>
            <a:r>
              <a:rPr lang="ru-RU" sz="2800" b="1" dirty="0"/>
              <a:t> — Володимир (на честь князя </a:t>
            </a:r>
            <a:r>
              <a:rPr lang="ru-RU" sz="2800" b="1" dirty="0" err="1"/>
              <a:t>Володимира</a:t>
            </a:r>
            <a:r>
              <a:rPr lang="ru-RU" sz="2800" b="1" dirty="0"/>
              <a:t>), Леся </a:t>
            </a:r>
            <a:r>
              <a:rPr lang="ru-RU" sz="2800" b="1" dirty="0" err="1"/>
              <a:t>Українка</a:t>
            </a:r>
            <a:r>
              <a:rPr lang="ru-RU" sz="2800" b="1" dirty="0"/>
              <a:t>, </a:t>
            </a:r>
            <a:r>
              <a:rPr lang="ru-RU" sz="2800" b="1" dirty="0" err="1"/>
              <a:t>Іван</a:t>
            </a:r>
            <a:r>
              <a:rPr lang="ru-RU" sz="2800" b="1" dirty="0"/>
              <a:t> Франко, </a:t>
            </a:r>
            <a:r>
              <a:rPr lang="ru-RU" sz="2800" b="1" dirty="0" err="1">
                <a:solidFill>
                  <a:srgbClr val="FFFF00"/>
                </a:solidFill>
              </a:rPr>
              <a:t>кр</a:t>
            </a:r>
            <a:r>
              <a:rPr lang="en-US" sz="2800" b="1" dirty="0">
                <a:solidFill>
                  <a:srgbClr val="FFFF00"/>
                </a:solidFill>
              </a:rPr>
              <a:t>à</a:t>
            </a:r>
            <a:r>
              <a:rPr lang="ru-RU" sz="2800" b="1" dirty="0" err="1">
                <a:solidFill>
                  <a:srgbClr val="FFFF00"/>
                </a:solidFill>
              </a:rPr>
              <a:t>тери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/>
              <a:t>— Тарас Шевченко, </a:t>
            </a:r>
            <a:r>
              <a:rPr lang="ru-RU" sz="2800" b="1" dirty="0" err="1"/>
              <a:t>Сергій</a:t>
            </a:r>
            <a:r>
              <a:rPr lang="ru-RU" sz="2800" b="1" dirty="0"/>
              <a:t> </a:t>
            </a:r>
            <a:r>
              <a:rPr lang="ru-RU" sz="2800" b="1" dirty="0" err="1" smtClean="0"/>
              <a:t>Коро</a:t>
            </a:r>
            <a:r>
              <a:rPr lang="ru-RU" sz="2800" b="1" dirty="0" smtClean="0"/>
              <a:t>- </a:t>
            </a:r>
            <a:r>
              <a:rPr lang="ru-RU" sz="2800" b="1" dirty="0" err="1"/>
              <a:t>льов</a:t>
            </a:r>
            <a:r>
              <a:rPr lang="ru-RU" sz="2800" b="1" dirty="0"/>
              <a:t>… Багато </a:t>
            </a:r>
            <a:r>
              <a:rPr lang="ru-RU" sz="2800" b="1" dirty="0" err="1"/>
              <a:t>малих</a:t>
            </a:r>
            <a:r>
              <a:rPr lang="ru-RU" sz="2800" b="1" dirty="0"/>
              <a:t> </a:t>
            </a:r>
            <a:r>
              <a:rPr lang="ru-RU" sz="2800" b="1" dirty="0" err="1"/>
              <a:t>зірок</a:t>
            </a:r>
            <a:r>
              <a:rPr lang="ru-RU" sz="2800" b="1" dirty="0"/>
              <a:t> мають назви українських </a:t>
            </a:r>
            <a:r>
              <a:rPr lang="ru-RU" sz="2800" b="1" dirty="0" err="1"/>
              <a:t>міст</a:t>
            </a:r>
            <a:r>
              <a:rPr lang="ru-RU" sz="2800" b="1" dirty="0"/>
              <a:t>: Київ, Полтава, Одеса та інші.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3678" y="1225950"/>
            <a:ext cx="7054537" cy="7920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Поясніть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>
                <a:solidFill>
                  <a:srgbClr val="0070C0"/>
                </a:solidFill>
              </a:rPr>
              <a:t>як </a:t>
            </a:r>
            <a:r>
              <a:rPr lang="ru-RU" sz="2400" b="1" dirty="0" err="1" smtClean="0">
                <a:solidFill>
                  <a:srgbClr val="0070C0"/>
                </a:solidFill>
              </a:rPr>
              <a:t>розумієте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значення </a:t>
            </a:r>
            <a:r>
              <a:rPr lang="ru-RU" sz="2400" b="1" dirty="0" err="1">
                <a:solidFill>
                  <a:srgbClr val="0070C0"/>
                </a:solidFill>
              </a:rPr>
              <a:t>виділених</a:t>
            </a:r>
            <a:r>
              <a:rPr lang="ru-RU" sz="2400" b="1" dirty="0">
                <a:solidFill>
                  <a:srgbClr val="0070C0"/>
                </a:solidFill>
              </a:rPr>
              <a:t> слів. </a:t>
            </a:r>
            <a:r>
              <a:rPr lang="ru-RU" sz="2400" b="1" dirty="0" err="1" smtClean="0">
                <a:solidFill>
                  <a:srgbClr val="0070C0"/>
                </a:solidFill>
              </a:rPr>
              <a:t>Перевірте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себе за </a:t>
            </a:r>
            <a:r>
              <a:rPr lang="ru-RU" sz="2400" b="1" dirty="0" err="1">
                <a:solidFill>
                  <a:srgbClr val="0070C0"/>
                </a:solidFill>
              </a:rPr>
              <a:t>тлумачним</a:t>
            </a:r>
            <a:r>
              <a:rPr lang="ru-RU" sz="2400" b="1" dirty="0">
                <a:solidFill>
                  <a:srgbClr val="0070C0"/>
                </a:solidFill>
              </a:rPr>
              <a:t> словником.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84003" y="2018038"/>
            <a:ext cx="1944216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Випишіть </a:t>
            </a:r>
            <a:r>
              <a:rPr lang="ru-RU" sz="2400" b="1" dirty="0">
                <a:solidFill>
                  <a:srgbClr val="0070C0"/>
                </a:solidFill>
              </a:rPr>
              <a:t>в колонку власні </a:t>
            </a:r>
            <a:r>
              <a:rPr lang="ru-RU" sz="2400" b="1" dirty="0" smtClean="0">
                <a:solidFill>
                  <a:srgbClr val="0070C0"/>
                </a:solidFill>
              </a:rPr>
              <a:t>назви. Запишіть </a:t>
            </a:r>
            <a:r>
              <a:rPr lang="ru-RU" sz="2400" b="1" dirty="0" err="1">
                <a:solidFill>
                  <a:srgbClr val="0070C0"/>
                </a:solidFill>
              </a:rPr>
              <a:t>поряд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дві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загальні</a:t>
            </a:r>
            <a:r>
              <a:rPr lang="ru-RU" sz="2400" b="1" dirty="0">
                <a:solidFill>
                  <a:srgbClr val="0070C0"/>
                </a:solidFill>
              </a:rPr>
              <a:t> назви до кожного з </a:t>
            </a:r>
            <a:r>
              <a:rPr lang="ru-RU" sz="2400" b="1" dirty="0" err="1">
                <a:solidFill>
                  <a:srgbClr val="0070C0"/>
                </a:solidFill>
              </a:rPr>
              <a:t>виписаних</a:t>
            </a:r>
            <a:r>
              <a:rPr lang="ru-RU" sz="2400" b="1" dirty="0">
                <a:solidFill>
                  <a:srgbClr val="0070C0"/>
                </a:solidFill>
              </a:rPr>
              <a:t> слів.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71551" y="6004861"/>
            <a:ext cx="629723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err="1"/>
              <a:t>Зразок</a:t>
            </a:r>
            <a:r>
              <a:rPr lang="ru-RU" sz="2800" b="1" dirty="0"/>
              <a:t>: Борис </a:t>
            </a:r>
            <a:r>
              <a:rPr lang="ru-RU" sz="2800" b="1" dirty="0" smtClean="0"/>
              <a:t>Пат</a:t>
            </a:r>
            <a:r>
              <a:rPr lang="ru-RU" sz="2800" b="1" dirty="0" smtClean="0">
                <a:solidFill>
                  <a:srgbClr val="FFFF00"/>
                </a:solidFill>
              </a:rPr>
              <a:t>о</a:t>
            </a:r>
            <a:r>
              <a:rPr lang="ru-RU" sz="2800" b="1" dirty="0" smtClean="0"/>
              <a:t>н </a:t>
            </a:r>
            <a:r>
              <a:rPr lang="ru-RU" sz="2800" b="1" dirty="0"/>
              <a:t>— учений і кратер</a:t>
            </a:r>
          </a:p>
        </p:txBody>
      </p:sp>
    </p:spTree>
    <p:extLst>
      <p:ext uri="{BB962C8B-B14F-4D97-AF65-F5344CB8AC3E}">
        <p14:creationId xmlns:p14="http://schemas.microsoft.com/office/powerpoint/2010/main" val="6826541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94645"/>
            <a:ext cx="10149372" cy="7377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</a:t>
            </a:r>
            <a:r>
              <a:rPr lang="ru-RU" sz="4000" b="1" dirty="0" err="1"/>
              <a:t>повідомлення</a:t>
            </a:r>
            <a:r>
              <a:rPr lang="ru-RU" sz="4000" b="1" dirty="0"/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9743" y="2295970"/>
            <a:ext cx="7992888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     Першим </a:t>
            </a:r>
            <a:r>
              <a:rPr lang="ru-RU" sz="3200" b="1" dirty="0"/>
              <a:t>(</a:t>
            </a:r>
            <a:r>
              <a:rPr lang="ru-RU" sz="3200" b="1" dirty="0" err="1"/>
              <a:t>У,у</a:t>
            </a:r>
            <a:r>
              <a:rPr lang="ru-RU" sz="3200" b="1" dirty="0"/>
              <a:t>)</a:t>
            </a:r>
            <a:r>
              <a:rPr lang="ru-RU" sz="3200" b="1" dirty="0" err="1"/>
              <a:t>країнцем</a:t>
            </a:r>
            <a:r>
              <a:rPr lang="ru-RU" sz="3200" b="1" dirty="0"/>
              <a:t> у </a:t>
            </a:r>
            <a:r>
              <a:rPr lang="ru-RU" sz="3200" b="1" dirty="0" err="1"/>
              <a:t>космосі</a:t>
            </a:r>
            <a:r>
              <a:rPr lang="ru-RU" sz="3200" b="1" dirty="0"/>
              <a:t> був (</a:t>
            </a:r>
            <a:r>
              <a:rPr lang="ru-RU" sz="3200" b="1" dirty="0" err="1"/>
              <a:t>П,п</a:t>
            </a:r>
            <a:r>
              <a:rPr lang="ru-RU" sz="3200" b="1" dirty="0"/>
              <a:t>)</a:t>
            </a:r>
            <a:r>
              <a:rPr lang="ru-RU" sz="3200" b="1" dirty="0" err="1"/>
              <a:t>авло</a:t>
            </a:r>
            <a:r>
              <a:rPr lang="ru-RU" sz="3200" b="1" dirty="0"/>
              <a:t> (</a:t>
            </a:r>
            <a:r>
              <a:rPr lang="ru-RU" sz="3200" b="1" dirty="0" err="1"/>
              <a:t>П,п</a:t>
            </a:r>
            <a:r>
              <a:rPr lang="ru-RU" sz="3200" b="1" dirty="0"/>
              <a:t>)</a:t>
            </a:r>
            <a:r>
              <a:rPr lang="ru-RU" sz="3200" b="1" dirty="0" err="1"/>
              <a:t>опович</a:t>
            </a:r>
            <a:r>
              <a:rPr lang="ru-RU" sz="3200" b="1" dirty="0"/>
              <a:t>. Він </a:t>
            </a:r>
            <a:r>
              <a:rPr lang="ru-RU" sz="3200" b="1" dirty="0" err="1"/>
              <a:t>літав</a:t>
            </a:r>
            <a:r>
              <a:rPr lang="ru-RU" sz="3200" b="1" dirty="0"/>
              <a:t> у космос </a:t>
            </a:r>
            <a:r>
              <a:rPr lang="ru-RU" sz="3200" b="1" dirty="0" err="1"/>
              <a:t>двічі</a:t>
            </a:r>
            <a:r>
              <a:rPr lang="ru-RU" sz="3200" b="1" dirty="0"/>
              <a:t>. </a:t>
            </a:r>
            <a:r>
              <a:rPr lang="ru-RU" sz="3200" b="1" dirty="0" err="1"/>
              <a:t>Звісно</a:t>
            </a:r>
            <a:r>
              <a:rPr lang="ru-RU" sz="3200" b="1" dirty="0"/>
              <a:t>, його </a:t>
            </a:r>
            <a:r>
              <a:rPr lang="ru-RU" sz="3200" b="1" dirty="0" err="1"/>
              <a:t>вважали</a:t>
            </a:r>
            <a:r>
              <a:rPr lang="ru-RU" sz="3200" b="1" dirty="0"/>
              <a:t> </a:t>
            </a:r>
            <a:r>
              <a:rPr lang="ru-RU" sz="3200" b="1" dirty="0" err="1"/>
              <a:t>радянським</a:t>
            </a:r>
            <a:r>
              <a:rPr lang="ru-RU" sz="3200" b="1" dirty="0"/>
              <a:t> космонавтом. Була тоді (</a:t>
            </a:r>
            <a:r>
              <a:rPr lang="ru-RU" sz="3200" b="1" dirty="0" err="1"/>
              <a:t>К,к</a:t>
            </a:r>
            <a:r>
              <a:rPr lang="ru-RU" sz="3200" b="1" dirty="0"/>
              <a:t>)</a:t>
            </a:r>
            <a:r>
              <a:rPr lang="ru-RU" sz="3200" b="1" dirty="0" err="1"/>
              <a:t>раїна</a:t>
            </a:r>
            <a:r>
              <a:rPr lang="ru-RU" sz="3200" b="1" dirty="0"/>
              <a:t> (</a:t>
            </a:r>
            <a:r>
              <a:rPr lang="ru-RU" sz="3200" b="1" dirty="0" err="1"/>
              <a:t>Р,р</a:t>
            </a:r>
            <a:r>
              <a:rPr lang="ru-RU" sz="3200" b="1" dirty="0"/>
              <a:t>)</a:t>
            </a:r>
            <a:r>
              <a:rPr lang="ru-RU" sz="3200" b="1" dirty="0" err="1"/>
              <a:t>адянський</a:t>
            </a:r>
            <a:r>
              <a:rPr lang="ru-RU" sz="3200" b="1" dirty="0"/>
              <a:t> (</a:t>
            </a:r>
            <a:r>
              <a:rPr lang="ru-RU" sz="3200" b="1" dirty="0" err="1"/>
              <a:t>С,с</a:t>
            </a:r>
            <a:r>
              <a:rPr lang="ru-RU" sz="3200" b="1" dirty="0"/>
              <a:t>)</a:t>
            </a:r>
            <a:r>
              <a:rPr lang="ru-RU" sz="3200" b="1" dirty="0" err="1"/>
              <a:t>оюз</a:t>
            </a:r>
            <a:r>
              <a:rPr lang="ru-RU" sz="3200" b="1" dirty="0"/>
              <a:t>. Але </a:t>
            </a:r>
            <a:r>
              <a:rPr lang="ru-RU" sz="3200" b="1" dirty="0" smtClean="0"/>
              <a:t>народився </a:t>
            </a:r>
            <a:r>
              <a:rPr lang="ru-RU" sz="3200" b="1" dirty="0"/>
              <a:t>і </a:t>
            </a:r>
            <a:r>
              <a:rPr lang="ru-RU" sz="3200" b="1" dirty="0" err="1"/>
              <a:t>виріс</a:t>
            </a:r>
            <a:r>
              <a:rPr lang="ru-RU" sz="3200" b="1" dirty="0"/>
              <a:t> він у (</a:t>
            </a:r>
            <a:r>
              <a:rPr lang="ru-RU" sz="3200" b="1" dirty="0" err="1"/>
              <a:t>М,м</a:t>
            </a:r>
            <a:r>
              <a:rPr lang="ru-RU" sz="3200" b="1" dirty="0"/>
              <a:t>)</a:t>
            </a:r>
            <a:r>
              <a:rPr lang="ru-RU" sz="3200" b="1" dirty="0" err="1"/>
              <a:t>істечку</a:t>
            </a:r>
            <a:r>
              <a:rPr lang="ru-RU" sz="3200" b="1" dirty="0"/>
              <a:t> (</a:t>
            </a:r>
            <a:r>
              <a:rPr lang="ru-RU" sz="3200" b="1" dirty="0" err="1"/>
              <a:t>У,у</a:t>
            </a:r>
            <a:r>
              <a:rPr lang="ru-RU" sz="3200" b="1" dirty="0"/>
              <a:t>)</a:t>
            </a:r>
            <a:r>
              <a:rPr lang="ru-RU" sz="3200" b="1" dirty="0" err="1"/>
              <a:t>зин</a:t>
            </a:r>
            <a:r>
              <a:rPr lang="ru-RU" sz="3200" b="1" dirty="0"/>
              <a:t>, що на (</a:t>
            </a:r>
            <a:r>
              <a:rPr lang="ru-RU" sz="3200" b="1" dirty="0" err="1"/>
              <a:t>К,к</a:t>
            </a:r>
            <a:r>
              <a:rPr lang="ru-RU" sz="3200" b="1" dirty="0"/>
              <a:t>)</a:t>
            </a:r>
            <a:r>
              <a:rPr lang="ru-RU" sz="3200" b="1" dirty="0" err="1"/>
              <a:t>иївщині</a:t>
            </a:r>
            <a:r>
              <a:rPr lang="ru-RU" sz="3200" b="1" dirty="0"/>
              <a:t>. Першим космонавтом </a:t>
            </a:r>
            <a:r>
              <a:rPr lang="ru-RU" sz="3200" b="1" dirty="0" err="1"/>
              <a:t>незалежної</a:t>
            </a:r>
            <a:r>
              <a:rPr lang="ru-RU" sz="3200" b="1" dirty="0"/>
              <a:t> (</a:t>
            </a:r>
            <a:r>
              <a:rPr lang="ru-RU" sz="3200" b="1" dirty="0" err="1"/>
              <a:t>У,у</a:t>
            </a:r>
            <a:r>
              <a:rPr lang="ru-RU" sz="3200" b="1" dirty="0"/>
              <a:t>)</a:t>
            </a:r>
            <a:r>
              <a:rPr lang="ru-RU" sz="3200" b="1" dirty="0" err="1"/>
              <a:t>країни</a:t>
            </a:r>
            <a:r>
              <a:rPr lang="ru-RU" sz="3200" b="1" dirty="0"/>
              <a:t> став … 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3567" y="1345840"/>
            <a:ext cx="10112517" cy="88188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Доповніть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останнє речення. </a:t>
            </a:r>
            <a:r>
              <a:rPr lang="ru-RU" sz="2800" b="1" dirty="0" err="1" smtClean="0">
                <a:solidFill>
                  <a:srgbClr val="0070C0"/>
                </a:solidFill>
              </a:rPr>
              <a:t>Спишіть</a:t>
            </a:r>
            <a:r>
              <a:rPr lang="ru-RU" sz="2800" b="1" dirty="0" smtClean="0">
                <a:solidFill>
                  <a:srgbClr val="0070C0"/>
                </a:solidFill>
              </a:rPr>
              <a:t> перше й останнє речення, </a:t>
            </a:r>
            <a:r>
              <a:rPr lang="ru-RU" sz="2800" b="1" dirty="0" err="1">
                <a:solidFill>
                  <a:srgbClr val="0070C0"/>
                </a:solidFill>
              </a:rPr>
              <a:t>розкривши</a:t>
            </a:r>
            <a:r>
              <a:rPr lang="ru-RU" sz="2800" b="1" dirty="0">
                <a:solidFill>
                  <a:srgbClr val="0070C0"/>
                </a:solidFill>
              </a:rPr>
              <a:t> дужки.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D:\Картинки до тестів\!!!_Эсмира Настрій\Веселый\_free_2024-01-13-18-27-22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47" y="2301690"/>
            <a:ext cx="2654424" cy="26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592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463" y="457663"/>
            <a:ext cx="10149372" cy="6678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Тест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66463" y="1174481"/>
            <a:ext cx="10149372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У </a:t>
            </a:r>
            <a:r>
              <a:rPr lang="ru-RU" sz="2800" b="1" dirty="0"/>
              <a:t>написанні </a:t>
            </a:r>
            <a:r>
              <a:rPr lang="ru-RU" sz="2800" b="1" dirty="0" err="1"/>
              <a:t>якої</a:t>
            </a:r>
            <a:r>
              <a:rPr lang="ru-RU" sz="2800" b="1" dirty="0"/>
              <a:t> </a:t>
            </a:r>
            <a:r>
              <a:rPr lang="ru-RU" sz="2800" b="1" dirty="0" err="1"/>
              <a:t>власної</a:t>
            </a:r>
            <a:r>
              <a:rPr lang="ru-RU" sz="2800" b="1" dirty="0"/>
              <a:t> назви припущено помилку?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а) </a:t>
            </a:r>
            <a:r>
              <a:rPr lang="ru-RU" sz="2800" b="1" dirty="0" err="1"/>
              <a:t>місто</a:t>
            </a:r>
            <a:r>
              <a:rPr lang="ru-RU" sz="2800" b="1" dirty="0"/>
              <a:t> </a:t>
            </a:r>
            <a:r>
              <a:rPr lang="ru-RU" sz="2800" b="1" dirty="0" err="1"/>
              <a:t>Коломия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smtClean="0"/>
              <a:t>   б) </a:t>
            </a:r>
            <a:r>
              <a:rPr lang="ru-RU" sz="2800" b="1" dirty="0"/>
              <a:t>село </a:t>
            </a:r>
            <a:r>
              <a:rPr lang="ru-RU" sz="2800" b="1" dirty="0" err="1"/>
              <a:t>колодяжне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smtClean="0"/>
              <a:t>   в) </a:t>
            </a:r>
            <a:r>
              <a:rPr lang="ru-RU" sz="2800" b="1" dirty="0"/>
              <a:t>«Замок Радомисль» </a:t>
            </a:r>
            <a:endParaRPr lang="ru-RU" sz="2800" b="1" dirty="0" smtClean="0"/>
          </a:p>
          <a:p>
            <a:r>
              <a:rPr lang="ru-RU" sz="2800" b="1" dirty="0" smtClean="0"/>
              <a:t>   г) </a:t>
            </a:r>
            <a:r>
              <a:rPr lang="ru-RU" sz="2800" b="1" dirty="0" err="1"/>
              <a:t>річка</a:t>
            </a:r>
            <a:r>
              <a:rPr lang="ru-RU" sz="2800" b="1" dirty="0"/>
              <a:t> </a:t>
            </a:r>
            <a:r>
              <a:rPr lang="ru-RU" sz="2800" b="1" dirty="0" err="1"/>
              <a:t>Дністер</a:t>
            </a:r>
            <a:r>
              <a:rPr lang="ru-RU" sz="2800" b="1" dirty="0"/>
              <a:t> </a:t>
            </a:r>
            <a:endParaRPr lang="uk-UA" sz="2800" b="1" dirty="0"/>
          </a:p>
          <a:p>
            <a:r>
              <a:rPr lang="ru-RU" sz="2800" b="1" dirty="0" smtClean="0"/>
              <a:t>2. </a:t>
            </a:r>
            <a:r>
              <a:rPr lang="ru-RU" sz="2800" b="1" dirty="0" err="1" smtClean="0"/>
              <a:t>Орфографічну</a:t>
            </a:r>
            <a:r>
              <a:rPr lang="ru-RU" sz="2800" b="1" dirty="0" smtClean="0"/>
              <a:t> </a:t>
            </a:r>
            <a:r>
              <a:rPr lang="ru-RU" sz="2800" b="1" dirty="0"/>
              <a:t>помилку припущено в рядку: </a:t>
            </a:r>
            <a:endParaRPr lang="ru-RU" sz="2800" b="1" dirty="0" smtClean="0"/>
          </a:p>
          <a:p>
            <a:r>
              <a:rPr lang="ru-RU" sz="2800" b="1" dirty="0" smtClean="0"/>
              <a:t>   а) </a:t>
            </a:r>
            <a:r>
              <a:rPr lang="ru-RU" sz="2800" b="1" dirty="0" err="1"/>
              <a:t>автомобіль</a:t>
            </a:r>
            <a:r>
              <a:rPr lang="ru-RU" sz="2800" b="1" dirty="0"/>
              <a:t> «</a:t>
            </a:r>
            <a:r>
              <a:rPr lang="ru-RU" sz="2800" b="1" dirty="0" err="1"/>
              <a:t>Таврія</a:t>
            </a:r>
            <a:r>
              <a:rPr lang="ru-RU" sz="2800" b="1" dirty="0"/>
              <a:t>» </a:t>
            </a:r>
            <a:endParaRPr lang="ru-RU" sz="2800" b="1" dirty="0" smtClean="0"/>
          </a:p>
          <a:p>
            <a:r>
              <a:rPr lang="ru-RU" sz="2800" b="1" dirty="0" smtClean="0"/>
              <a:t>   б) </a:t>
            </a:r>
            <a:r>
              <a:rPr lang="ru-RU" sz="2800" b="1" dirty="0" err="1"/>
              <a:t>Чумацький</a:t>
            </a:r>
            <a:r>
              <a:rPr lang="ru-RU" sz="2800" b="1" dirty="0"/>
              <a:t> Шлях </a:t>
            </a:r>
            <a:endParaRPr lang="ru-RU" sz="2800" b="1" dirty="0" smtClean="0"/>
          </a:p>
          <a:p>
            <a:r>
              <a:rPr lang="ru-RU" sz="2800" b="1" dirty="0" smtClean="0"/>
              <a:t>   в) </a:t>
            </a:r>
            <a:r>
              <a:rPr lang="ru-RU" sz="2800" b="1" dirty="0"/>
              <a:t>озеро </a:t>
            </a:r>
            <a:r>
              <a:rPr lang="ru-RU" sz="2800" b="1" dirty="0" err="1"/>
              <a:t>світязь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smtClean="0"/>
              <a:t>   г) </a:t>
            </a:r>
            <a:r>
              <a:rPr lang="ru-RU" sz="2800" b="1" dirty="0" err="1"/>
              <a:t>Павло</a:t>
            </a:r>
            <a:r>
              <a:rPr lang="ru-RU" sz="2800" b="1" dirty="0"/>
              <a:t> Попович </a:t>
            </a:r>
            <a:endParaRPr lang="uk-UA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143521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463" y="457663"/>
            <a:ext cx="10149372" cy="6678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Тест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66463" y="1174481"/>
            <a:ext cx="9706088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3. </a:t>
            </a:r>
            <a:r>
              <a:rPr lang="ru-RU" sz="2800" b="1" dirty="0" smtClean="0"/>
              <a:t>З </a:t>
            </a:r>
            <a:r>
              <a:rPr lang="ru-RU" sz="2800" b="1" dirty="0" err="1"/>
              <a:t>великої</a:t>
            </a:r>
            <a:r>
              <a:rPr lang="ru-RU" sz="2800" b="1" dirty="0"/>
              <a:t> </a:t>
            </a:r>
            <a:r>
              <a:rPr lang="ru-RU" sz="2800" b="1" dirty="0" err="1"/>
              <a:t>літери</a:t>
            </a:r>
            <a:r>
              <a:rPr lang="ru-RU" sz="2800" b="1" dirty="0"/>
              <a:t> </a:t>
            </a:r>
            <a:r>
              <a:rPr lang="ru-RU" sz="2800" b="1" dirty="0" err="1"/>
              <a:t>необхідно</a:t>
            </a:r>
            <a:r>
              <a:rPr lang="ru-RU" sz="2800" b="1" dirty="0"/>
              <a:t> писати всі слова в </a:t>
            </a:r>
            <a:r>
              <a:rPr lang="ru-RU" sz="2800" b="1" dirty="0" smtClean="0"/>
              <a:t>рядку:</a:t>
            </a:r>
          </a:p>
          <a:p>
            <a:r>
              <a:rPr lang="ru-RU" sz="2800" b="1" dirty="0" smtClean="0"/>
              <a:t>    а) </a:t>
            </a:r>
            <a:r>
              <a:rPr lang="ru-RU" sz="2800" b="1" dirty="0" err="1"/>
              <a:t>мій</a:t>
            </a:r>
            <a:r>
              <a:rPr lang="ru-RU" sz="2800" b="1" dirty="0"/>
              <a:t> друг                 </a:t>
            </a:r>
            <a:r>
              <a:rPr lang="ru-RU" sz="2800" b="1" dirty="0" smtClean="0"/>
              <a:t>   </a:t>
            </a:r>
            <a:r>
              <a:rPr lang="ru-RU" sz="2800" b="1" dirty="0"/>
              <a:t>в) </a:t>
            </a:r>
            <a:r>
              <a:rPr lang="ru-RU" sz="2800" b="1" dirty="0" err="1"/>
              <a:t>Кривий</a:t>
            </a:r>
            <a:r>
              <a:rPr lang="ru-RU" sz="2800" b="1" dirty="0"/>
              <a:t> </a:t>
            </a:r>
            <a:r>
              <a:rPr lang="ru-RU" sz="2800" b="1" dirty="0" err="1"/>
              <a:t>ріг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б) </a:t>
            </a:r>
            <a:r>
              <a:rPr lang="ru-RU" sz="2800" b="1" dirty="0"/>
              <a:t>друг Рябко  </a:t>
            </a:r>
            <a:r>
              <a:rPr lang="ru-RU" sz="2800" b="1" dirty="0" smtClean="0"/>
              <a:t>              г) </a:t>
            </a:r>
            <a:r>
              <a:rPr lang="ru-RU" sz="2800" b="1" dirty="0" err="1"/>
              <a:t>Верховна</a:t>
            </a:r>
            <a:r>
              <a:rPr lang="ru-RU" sz="2800" b="1" dirty="0"/>
              <a:t> Рада </a:t>
            </a:r>
            <a:endParaRPr lang="uk-UA" sz="2800" b="1" dirty="0"/>
          </a:p>
          <a:p>
            <a:r>
              <a:rPr lang="ru-RU" sz="2800" b="1" dirty="0" smtClean="0"/>
              <a:t>4. </a:t>
            </a:r>
            <a:r>
              <a:rPr lang="ru-RU" sz="2800" b="1" dirty="0" err="1" smtClean="0"/>
              <a:t>Позначте</a:t>
            </a:r>
            <a:r>
              <a:rPr lang="ru-RU" sz="2800" b="1" dirty="0" smtClean="0"/>
              <a:t> </a:t>
            </a:r>
            <a:r>
              <a:rPr lang="ru-RU" sz="2800" b="1" dirty="0"/>
              <a:t>речення, у якому слово землі слід писати з </a:t>
            </a:r>
            <a:r>
              <a:rPr lang="ru-RU" sz="2800" b="1" dirty="0" err="1"/>
              <a:t>великої</a:t>
            </a:r>
            <a:r>
              <a:rPr lang="ru-RU" sz="2800" b="1" dirty="0"/>
              <a:t> </a:t>
            </a:r>
            <a:r>
              <a:rPr lang="ru-RU" sz="2800" b="1" dirty="0" err="1"/>
              <a:t>букви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а) </a:t>
            </a:r>
            <a:r>
              <a:rPr lang="ru-RU" sz="2800" b="1" dirty="0"/>
              <a:t>Я </a:t>
            </a:r>
            <a:r>
              <a:rPr lang="ru-RU" sz="2800" b="1" dirty="0" err="1"/>
              <a:t>син</a:t>
            </a:r>
            <a:r>
              <a:rPr lang="ru-RU" sz="2800" b="1" dirty="0"/>
              <a:t> землі, що родить </a:t>
            </a:r>
            <a:r>
              <a:rPr lang="ru-RU" sz="2800" b="1" dirty="0" err="1"/>
              <a:t>хліб</a:t>
            </a:r>
            <a:r>
              <a:rPr lang="ru-RU" sz="2800" b="1" dirty="0"/>
              <a:t> і </a:t>
            </a:r>
            <a:r>
              <a:rPr lang="ru-RU" sz="2800" b="1" dirty="0" err="1"/>
              <a:t>мрію</a:t>
            </a:r>
            <a:r>
              <a:rPr lang="ru-RU" sz="2800" b="1" dirty="0"/>
              <a:t> (</a:t>
            </a:r>
            <a:r>
              <a:rPr lang="ru-RU" sz="2800" b="1" dirty="0" err="1"/>
              <a:t>Дмитро</a:t>
            </a:r>
            <a:r>
              <a:rPr lang="ru-RU" sz="2800" b="1" dirty="0"/>
              <a:t> </a:t>
            </a:r>
            <a:r>
              <a:rPr lang="ru-RU" sz="2800" b="1" dirty="0" err="1"/>
              <a:t>Павличко</a:t>
            </a:r>
            <a:r>
              <a:rPr lang="ru-RU" sz="2800" b="1" dirty="0"/>
              <a:t>). </a:t>
            </a:r>
          </a:p>
          <a:p>
            <a:r>
              <a:rPr lang="ru-RU" sz="2800" b="1" dirty="0" smtClean="0"/>
              <a:t>    б) </a:t>
            </a:r>
            <a:r>
              <a:rPr lang="ru-RU" sz="2800" b="1" dirty="0"/>
              <a:t>Період </a:t>
            </a:r>
            <a:r>
              <a:rPr lang="ru-RU" sz="2800" b="1" dirty="0" err="1"/>
              <a:t>обертання</a:t>
            </a:r>
            <a:r>
              <a:rPr lang="ru-RU" sz="2800" b="1" dirty="0"/>
              <a:t> землі навколо Сонця становить один рік. </a:t>
            </a:r>
            <a:endParaRPr lang="ru-RU" sz="2800" b="1" dirty="0" smtClean="0"/>
          </a:p>
          <a:p>
            <a:r>
              <a:rPr lang="ru-RU" sz="2800" b="1" dirty="0" smtClean="0"/>
              <a:t>    в) </a:t>
            </a:r>
            <a:r>
              <a:rPr lang="ru-RU" sz="2800" b="1" dirty="0"/>
              <a:t>На землі </a:t>
            </a:r>
            <a:r>
              <a:rPr lang="ru-RU" sz="2800" b="1" dirty="0" err="1"/>
              <a:t>українській</a:t>
            </a:r>
            <a:r>
              <a:rPr lang="ru-RU" sz="2800" b="1" dirty="0"/>
              <a:t> сади </a:t>
            </a:r>
            <a:r>
              <a:rPr lang="ru-RU" sz="2800" b="1" dirty="0" err="1"/>
              <a:t>яблуневі</a:t>
            </a:r>
            <a:r>
              <a:rPr lang="ru-RU" sz="2800" b="1" dirty="0"/>
              <a:t> </a:t>
            </a:r>
            <a:r>
              <a:rPr lang="ru-RU" sz="2800" b="1" dirty="0" err="1"/>
              <a:t>розцвітають</a:t>
            </a:r>
            <a:r>
              <a:rPr lang="ru-RU" sz="2800" b="1" dirty="0"/>
              <a:t>, і край </a:t>
            </a:r>
            <a:r>
              <a:rPr lang="ru-RU" sz="2800" b="1" dirty="0" err="1"/>
              <a:t>неначе</a:t>
            </a:r>
            <a:r>
              <a:rPr lang="ru-RU" sz="2800" b="1" dirty="0"/>
              <a:t> </a:t>
            </a:r>
            <a:r>
              <a:rPr lang="ru-RU" sz="2800" b="1" dirty="0" err="1"/>
              <a:t>оживає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г) </a:t>
            </a:r>
            <a:r>
              <a:rPr lang="ru-RU" sz="2800" b="1" dirty="0"/>
              <a:t>До землі </a:t>
            </a:r>
            <a:r>
              <a:rPr lang="ru-RU" sz="2800" b="1" dirty="0" err="1"/>
              <a:t>вклонися</a:t>
            </a:r>
            <a:r>
              <a:rPr lang="ru-RU" sz="2800" b="1" dirty="0"/>
              <a:t>, за </a:t>
            </a:r>
            <a:r>
              <a:rPr lang="ru-RU" sz="2800" b="1" dirty="0" err="1"/>
              <a:t>щедрість</a:t>
            </a:r>
            <a:r>
              <a:rPr lang="ru-RU" sz="2800" b="1" dirty="0"/>
              <a:t> </a:t>
            </a:r>
            <a:r>
              <a:rPr lang="ru-RU" sz="2800" b="1" dirty="0" err="1"/>
              <a:t>подякуй</a:t>
            </a:r>
            <a:r>
              <a:rPr lang="ru-RU" sz="2800" b="1" dirty="0"/>
              <a:t>!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79455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0341" y="693490"/>
            <a:ext cx="9865096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1 УКР МОВА\1 Пономарьова\04 Іменник\№059-Записую власні назви\2026-01-01_232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86" y="1557586"/>
            <a:ext cx="990699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778" y="3573810"/>
            <a:ext cx="2808312" cy="28083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4124" y="477466"/>
            <a:ext cx="10050319" cy="6200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39032" y="5307989"/>
            <a:ext cx="2076488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Відчуваю успіх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49183" y="5293471"/>
            <a:ext cx="1982450" cy="8311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Все було легко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5816" y="5405128"/>
            <a:ext cx="1770101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Відчуваю втому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33109" y="5357115"/>
            <a:ext cx="1953151" cy="8311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Урок мене здивував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6606" y="1269554"/>
            <a:ext cx="8121809" cy="15696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Які слова досліджували </a:t>
            </a:r>
            <a:r>
              <a:rPr lang="uk-UA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на уроці?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Як розпізнати іменники власні й загальні? </a:t>
            </a:r>
            <a:endParaRPr lang="uk-UA" sz="2400" b="1" dirty="0">
              <a:solidFill>
                <a:srgbClr val="0070C0"/>
              </a:solidFill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Яка </a:t>
            </a:r>
            <a:r>
              <a:rPr lang="uk-UA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робота на уроці була для </a:t>
            </a: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вас </a:t>
            </a:r>
            <a:r>
              <a:rPr lang="uk-UA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найцікавішою? </a:t>
            </a: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Чому?</a:t>
            </a:r>
            <a:endParaRPr lang="uk-UA" sz="2400" b="1" dirty="0" smtClean="0">
              <a:solidFill>
                <a:srgbClr val="0070C0"/>
              </a:solidFill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ru-RU" sz="2400" b="1" dirty="0" smtClean="0">
                <a:solidFill>
                  <a:srgbClr val="0070C0"/>
                </a:solidFill>
              </a:rPr>
              <a:t> Оцініть </a:t>
            </a:r>
            <a:r>
              <a:rPr lang="ru-RU" sz="2400" b="1" dirty="0">
                <a:solidFill>
                  <a:srgbClr val="0070C0"/>
                </a:solidFill>
              </a:rPr>
              <a:t>свою </a:t>
            </a:r>
            <a:r>
              <a:rPr lang="ru-RU" sz="2400" b="1" dirty="0" smtClean="0">
                <a:solidFill>
                  <a:srgbClr val="0070C0"/>
                </a:solidFill>
              </a:rPr>
              <a:t>роботу </a:t>
            </a:r>
            <a:r>
              <a:rPr lang="ru-RU" sz="2400" b="1" dirty="0">
                <a:solidFill>
                  <a:srgbClr val="0070C0"/>
                </a:solidFill>
              </a:rPr>
              <a:t>на </a:t>
            </a:r>
            <a:r>
              <a:rPr lang="ru-RU" sz="2400" b="1" dirty="0" smtClean="0">
                <a:solidFill>
                  <a:srgbClr val="0070C0"/>
                </a:solidFill>
              </a:rPr>
              <a:t>уроці мавпенятками?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1" name="Picture 2" descr="ÐÐ°ÑÑÐ¸Ð½ÐºÐ¸ Ð¿Ð¾ Ð·Ð°Ð¿ÑÐ¾ÑÑ ÐºÐ»Ð¸Ð¿Ð°ÑÑ Ð¾Ð±ÐµÐ·ÑÑÐ½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16" y="2916888"/>
            <a:ext cx="1715710" cy="237658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77" y="2917794"/>
            <a:ext cx="1893813" cy="237567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xtLst/>
        </p:spPr>
      </p:pic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4261" r="4123" b="1975"/>
          <a:stretch/>
        </p:blipFill>
        <p:spPr bwMode="auto">
          <a:xfrm>
            <a:off x="8711529" y="2945743"/>
            <a:ext cx="2169205" cy="230905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xtLst/>
        </p:spPr>
      </p:pic>
      <p:pic>
        <p:nvPicPr>
          <p:cNvPr id="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4615" y1="30615" x2="54615" y2="30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37" y="2902999"/>
            <a:ext cx="2198368" cy="235003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5707785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6032" y="549474"/>
            <a:ext cx="9925686" cy="661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753555" y="1269554"/>
            <a:ext cx="5545750" cy="9608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Виберіть зображення, а я скажу, що </a:t>
            </a:r>
            <a:r>
              <a:rPr lang="ru-RU" sz="2400" b="1" dirty="0" smtClean="0">
                <a:solidFill>
                  <a:srgbClr val="0070C0"/>
                </a:solidFill>
              </a:rPr>
              <a:t>допоможе </a:t>
            </a:r>
            <a:r>
              <a:rPr lang="ru-RU" sz="2400" b="1" dirty="0">
                <a:solidFill>
                  <a:srgbClr val="0070C0"/>
                </a:solidFill>
              </a:rPr>
              <a:t>вам досягти </a:t>
            </a:r>
            <a:r>
              <a:rPr lang="ru-RU" sz="2400" b="1" dirty="0" smtClean="0">
                <a:solidFill>
                  <a:srgbClr val="0070C0"/>
                </a:solidFill>
              </a:rPr>
              <a:t>успіху на уроці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6225689" y="5066200"/>
            <a:ext cx="2060083" cy="9934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/>
              <a:t>Позитивні </a:t>
            </a:r>
            <a:r>
              <a:rPr lang="ru-RU" sz="2800" b="1" dirty="0"/>
              <a:t>емоції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844060" y="5154873"/>
            <a:ext cx="1944410" cy="981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/>
              <a:t>Рука </a:t>
            </a:r>
            <a:r>
              <a:rPr lang="ru-RU" sz="2800" b="1" dirty="0"/>
              <a:t>допомоги</a:t>
            </a:r>
          </a:p>
        </p:txBody>
      </p:sp>
      <p:pic>
        <p:nvPicPr>
          <p:cNvPr id="4098" name="Picture 2" descr="D:\Картинки Мудрість дня\photo_2025-07-21_16-20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32" y="2314127"/>
            <a:ext cx="2503253" cy="261589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Картинки Мудрість дня\photo_2025-07-21_17-07-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34" y="2314127"/>
            <a:ext cx="2366431" cy="262279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Картинки Мудрість дня\photo_2025-07-27_20-57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29" y="2255217"/>
            <a:ext cx="2109341" cy="285528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ртинки Мудрість дня\photo_2025-07-27_20-59-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77" y="4011922"/>
            <a:ext cx="2801931" cy="191871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39" y="1277633"/>
            <a:ext cx="2648920" cy="21203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2983139" y="5742995"/>
            <a:ext cx="2642606" cy="60383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Мудра думка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8738532" y="5082093"/>
            <a:ext cx="2079048" cy="9934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Плече підтримки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188318" y="3339531"/>
            <a:ext cx="2232248" cy="56509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Гострий зір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83791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3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55227" y="621482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131" y="3285778"/>
            <a:ext cx="2916655" cy="291665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3 клас\01 УКР МОВА\1 Пономарьова\04 Іменник\№058-Розрізняю власні і загальні назви\2026-01-01_223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22" y="1472406"/>
            <a:ext cx="9980164" cy="181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0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054570" y="621482"/>
            <a:ext cx="9934005" cy="6088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Закінчіть</a:t>
            </a:r>
            <a:r>
              <a:rPr lang="ru-RU" sz="4000" b="1" dirty="0" smtClean="0">
                <a:solidFill>
                  <a:schemeClr val="bg1"/>
                </a:solidFill>
              </a:rPr>
              <a:t> речення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3956963" y="1273834"/>
            <a:ext cx="6239524" cy="93182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слова</a:t>
            </a:r>
            <a:r>
              <a:rPr lang="uk-UA" sz="2800" b="1" dirty="0">
                <a:solidFill>
                  <a:schemeClr val="bg1"/>
                </a:solidFill>
              </a:rPr>
              <a:t>, що є назвами </a:t>
            </a:r>
            <a:r>
              <a:rPr lang="uk-UA" sz="2800" b="1" dirty="0" smtClean="0">
                <a:solidFill>
                  <a:schemeClr val="bg1"/>
                </a:solidFill>
              </a:rPr>
              <a:t>предметів і відповідають на запитання ХТО? ЩО?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56963" y="2213937"/>
            <a:ext cx="5015388" cy="93463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</a:rPr>
              <a:t>назви </a:t>
            </a:r>
            <a:r>
              <a:rPr lang="ru-RU" sz="2800" b="1" dirty="0" err="1">
                <a:solidFill>
                  <a:schemeClr val="bg1"/>
                </a:solidFill>
              </a:rPr>
              <a:t>істот</a:t>
            </a:r>
            <a:r>
              <a:rPr lang="ru-RU" sz="2800" b="1" dirty="0">
                <a:solidFill>
                  <a:schemeClr val="bg1"/>
                </a:solidFill>
              </a:rPr>
              <a:t>. Вони </a:t>
            </a:r>
            <a:r>
              <a:rPr lang="ru-RU" sz="2800" b="1" dirty="0" err="1" smtClean="0">
                <a:solidFill>
                  <a:schemeClr val="bg1"/>
                </a:solidFill>
              </a:rPr>
              <a:t>відповідають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на питання хто?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56963" y="3213770"/>
            <a:ext cx="5015388" cy="9245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</a:rPr>
              <a:t>назви </a:t>
            </a:r>
            <a:r>
              <a:rPr lang="ru-RU" sz="2800" b="1" dirty="0" err="1">
                <a:solidFill>
                  <a:schemeClr val="bg1"/>
                </a:solidFill>
              </a:rPr>
              <a:t>неістот</a:t>
            </a:r>
            <a:r>
              <a:rPr lang="ru-RU" sz="2800" b="1" dirty="0">
                <a:solidFill>
                  <a:schemeClr val="bg1"/>
                </a:solidFill>
              </a:rPr>
              <a:t>. Вони </a:t>
            </a:r>
            <a:r>
              <a:rPr lang="ru-RU" sz="2800" b="1" dirty="0" err="1">
                <a:solidFill>
                  <a:schemeClr val="bg1"/>
                </a:solidFill>
              </a:rPr>
              <a:t>відповідають</a:t>
            </a:r>
            <a:r>
              <a:rPr lang="ru-RU" sz="2800" b="1" dirty="0">
                <a:solidFill>
                  <a:schemeClr val="bg1"/>
                </a:solidFill>
              </a:rPr>
              <a:t> на питання що?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79613" y="1269554"/>
            <a:ext cx="2879401" cy="72436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Іменники – це 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906836" y="2205658"/>
            <a:ext cx="2952178" cy="94222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</a:rPr>
              <a:t>Назви людей і тварин — це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68418" y="3213770"/>
            <a:ext cx="2990596" cy="9245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</a:rPr>
              <a:t>Назви всіх інших </a:t>
            </a:r>
            <a:r>
              <a:rPr lang="ru-RU" sz="2800" b="1" dirty="0" err="1">
                <a:solidFill>
                  <a:schemeClr val="bg1"/>
                </a:solidFill>
              </a:rPr>
              <a:t>предметів</a:t>
            </a:r>
            <a:r>
              <a:rPr lang="ru-RU" sz="2800" b="1" dirty="0">
                <a:solidFill>
                  <a:schemeClr val="bg1"/>
                </a:solidFill>
              </a:rPr>
              <a:t> — це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45925" y="4221882"/>
            <a:ext cx="2041752" cy="9245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Власні назви – це 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63439" y="5787674"/>
            <a:ext cx="4032448" cy="45043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Власні назви </a:t>
            </a:r>
            <a:r>
              <a:rPr lang="ru-RU" sz="2800" b="1" dirty="0" err="1" smtClean="0">
                <a:solidFill>
                  <a:schemeClr val="bg1"/>
                </a:solidFill>
              </a:rPr>
              <a:t>пишемо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971212" y="4221882"/>
            <a:ext cx="8564323" cy="9245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Прізвища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імена</a:t>
            </a:r>
            <a:r>
              <a:rPr lang="ru-RU" sz="2800" b="1" dirty="0">
                <a:solidFill>
                  <a:schemeClr val="bg1"/>
                </a:solidFill>
              </a:rPr>
              <a:t>, по </a:t>
            </a:r>
            <a:r>
              <a:rPr lang="ru-RU" sz="2800" b="1" dirty="0" err="1">
                <a:solidFill>
                  <a:schemeClr val="bg1"/>
                </a:solidFill>
              </a:rPr>
              <a:t>батькові</a:t>
            </a:r>
            <a:r>
              <a:rPr lang="ru-RU" sz="2800" b="1" dirty="0">
                <a:solidFill>
                  <a:schemeClr val="bg1"/>
                </a:solidFill>
              </a:rPr>
              <a:t> людей, клички тварин, назви </a:t>
            </a:r>
            <a:r>
              <a:rPr lang="ru-RU" sz="2800" b="1" dirty="0" err="1">
                <a:solidFill>
                  <a:schemeClr val="bg1"/>
                </a:solidFill>
              </a:rPr>
              <a:t>країн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міст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сіл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вулиць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річок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гір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морів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45925" y="5229994"/>
            <a:ext cx="4106509" cy="462285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chemeClr val="bg1"/>
                </a:solidFill>
              </a:rPr>
              <a:t>Загальні</a:t>
            </a:r>
            <a:r>
              <a:rPr lang="ru-RU" sz="2800" b="1" dirty="0">
                <a:solidFill>
                  <a:schemeClr val="bg1"/>
                </a:solidFill>
              </a:rPr>
              <a:t> назви </a:t>
            </a:r>
            <a:r>
              <a:rPr lang="ru-RU" sz="2800" b="1" dirty="0" err="1">
                <a:solidFill>
                  <a:schemeClr val="bg1"/>
                </a:solidFill>
              </a:rPr>
              <a:t>даються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83919" y="5229994"/>
            <a:ext cx="3600400" cy="462285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chemeClr val="bg1"/>
                </a:solidFill>
              </a:rPr>
              <a:t>багатьом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предметам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950295" y="5229994"/>
            <a:ext cx="2398319" cy="1296144"/>
          </a:xfrm>
          <a:prstGeom prst="round2Diag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chemeClr val="bg1"/>
                </a:solidFill>
              </a:rPr>
              <a:t>Наведіть</a:t>
            </a:r>
            <a:r>
              <a:rPr lang="ru-RU" sz="2800" b="1" dirty="0" smtClean="0">
                <a:solidFill>
                  <a:schemeClr val="bg1"/>
                </a:solidFill>
              </a:rPr>
              <a:t> приклади </a:t>
            </a:r>
            <a:r>
              <a:rPr lang="ru-RU" sz="2800" b="1" dirty="0" err="1" smtClean="0">
                <a:solidFill>
                  <a:schemeClr val="bg1"/>
                </a:solidFill>
              </a:rPr>
              <a:t>власних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назв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952434" y="5787674"/>
            <a:ext cx="3083813" cy="45043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з </a:t>
            </a:r>
            <a:r>
              <a:rPr lang="ru-RU" sz="2800" b="1" dirty="0" err="1" smtClean="0">
                <a:solidFill>
                  <a:schemeClr val="bg1"/>
                </a:solidFill>
              </a:rPr>
              <a:t>великої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літери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0" name="Picture 2" descr="D:\Картинки до тестів\!!! Учні\81ef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60" y="2310691"/>
            <a:ext cx="2491176" cy="1659746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08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2" grpId="0" animBg="1"/>
      <p:bldP spid="13" grpId="0" animBg="1"/>
      <p:bldP spid="32" grpId="0" animBg="1"/>
      <p:bldP spid="33" grpId="0" animBg="1"/>
      <p:bldP spid="1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055227" y="621482"/>
            <a:ext cx="9933348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Вправа «</a:t>
            </a:r>
            <a:r>
              <a:rPr lang="ru-RU" sz="4000" b="1" dirty="0" err="1"/>
              <a:t>Переконай</a:t>
            </a:r>
            <a:r>
              <a:rPr lang="ru-RU" sz="4000" b="1" dirty="0"/>
              <a:t> і докажи»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5228" y="2131558"/>
            <a:ext cx="7269052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великий </a:t>
            </a:r>
            <a:r>
              <a:rPr lang="ru-RU" sz="3200" b="1" dirty="0" err="1"/>
              <a:t>віз</a:t>
            </a:r>
            <a:r>
              <a:rPr lang="ru-RU" sz="3200" b="1" dirty="0"/>
              <a:t> — Великий </a:t>
            </a:r>
            <a:r>
              <a:rPr lang="ru-RU" sz="3200" b="1" dirty="0" err="1"/>
              <a:t>Віз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r>
              <a:rPr lang="ru-RU" sz="3200" b="1" dirty="0" smtClean="0"/>
              <a:t>земля </a:t>
            </a:r>
            <a:r>
              <a:rPr lang="ru-RU" sz="3200" b="1" dirty="0"/>
              <a:t>— Земля </a:t>
            </a:r>
            <a:endParaRPr lang="ru-RU" sz="3200" b="1" dirty="0" smtClean="0"/>
          </a:p>
          <a:p>
            <a:r>
              <a:rPr lang="ru-RU" sz="3200" b="1" dirty="0" err="1" smtClean="0"/>
              <a:t>щебетунчик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Щебетунчик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r>
              <a:rPr lang="ru-RU" sz="3200" b="1" dirty="0" err="1" smtClean="0"/>
              <a:t>родзинка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Родзинка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r>
              <a:rPr lang="ru-RU" sz="3200" b="1" dirty="0" err="1"/>
              <a:t>червона</a:t>
            </a:r>
            <a:r>
              <a:rPr lang="ru-RU" sz="3200" b="1" dirty="0"/>
              <a:t> шапочка — Червона Шапочка </a:t>
            </a:r>
          </a:p>
          <a:p>
            <a:r>
              <a:rPr lang="ru-RU" sz="3200" b="1" dirty="0" err="1"/>
              <a:t>сніжинка</a:t>
            </a:r>
            <a:r>
              <a:rPr lang="ru-RU" sz="3200" b="1" dirty="0"/>
              <a:t> — </a:t>
            </a:r>
            <a:r>
              <a:rPr lang="ru-RU" sz="3200" b="1" dirty="0" err="1"/>
              <a:t>Сніжинка</a:t>
            </a:r>
            <a:r>
              <a:rPr lang="ru-RU" sz="3200" b="1" dirty="0"/>
              <a:t> </a:t>
            </a:r>
          </a:p>
          <a:p>
            <a:r>
              <a:rPr lang="ru-RU" sz="3200" b="1" dirty="0" err="1"/>
              <a:t>читалочка</a:t>
            </a:r>
            <a:r>
              <a:rPr lang="ru-RU" sz="3200" b="1" dirty="0"/>
              <a:t> — </a:t>
            </a:r>
            <a:r>
              <a:rPr lang="ru-RU" sz="3200" b="1" dirty="0" err="1"/>
              <a:t>Читалочка</a:t>
            </a:r>
            <a:r>
              <a:rPr lang="ru-RU" sz="3200" b="1" dirty="0"/>
              <a:t> </a:t>
            </a:r>
          </a:p>
          <a:p>
            <a:r>
              <a:rPr lang="ru-RU" sz="3200" b="1" dirty="0" err="1"/>
              <a:t>ґаджик</a:t>
            </a:r>
            <a:r>
              <a:rPr lang="ru-RU" sz="3200" b="1" dirty="0"/>
              <a:t> — </a:t>
            </a:r>
            <a:r>
              <a:rPr lang="ru-RU" sz="3200" b="1" dirty="0" smtClean="0"/>
              <a:t>Ґаджик</a:t>
            </a:r>
            <a:endParaRPr lang="ru-RU" sz="32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055227" y="1462935"/>
            <a:ext cx="6188932" cy="59870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dirty="0">
                <a:solidFill>
                  <a:srgbClr val="0070C0"/>
                </a:solidFill>
              </a:rPr>
              <a:t>Чому пари слів </a:t>
            </a:r>
            <a:r>
              <a:rPr lang="ru-RU" sz="2800" b="1" dirty="0" err="1">
                <a:solidFill>
                  <a:srgbClr val="0070C0"/>
                </a:solidFill>
              </a:rPr>
              <a:t>записані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по-різному</a:t>
            </a:r>
            <a:r>
              <a:rPr lang="ru-RU" sz="28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1026" name="Picture 2" descr="Сузір'я ❤️ | Натуролог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80" y="1459244"/>
            <a:ext cx="2379576" cy="284878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одзинки золоті замовити з доставкою по всій Україні | Nuts.org.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83" y="4308032"/>
            <a:ext cx="2273054" cy="22730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6782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D:\3 клас\01 УКР МОВА\2026-01-04_19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62" y="1342615"/>
            <a:ext cx="9554261" cy="3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209538" y="5013970"/>
            <a:ext cx="8846064" cy="6708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слова. Поясніть їх написання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8" t="46386" r="18023" b="33452"/>
          <a:stretch/>
        </p:blipFill>
        <p:spPr>
          <a:xfrm>
            <a:off x="3211711" y="1773610"/>
            <a:ext cx="4536000" cy="10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82320" y="1207384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193308" y="1216579"/>
            <a:ext cx="578025" cy="721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4" t="83619" r="18346" b="5854"/>
          <a:stretch/>
        </p:blipFill>
        <p:spPr>
          <a:xfrm>
            <a:off x="9542723" y="-722062"/>
            <a:ext cx="1442850" cy="7220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1" r="40104" b="56350"/>
          <a:stretch/>
        </p:blipFill>
        <p:spPr>
          <a:xfrm>
            <a:off x="761620" y="2262232"/>
            <a:ext cx="2902870" cy="10349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48212" r="40406" b="40996"/>
          <a:stretch/>
        </p:blipFill>
        <p:spPr>
          <a:xfrm>
            <a:off x="3582121" y="2483510"/>
            <a:ext cx="2575616" cy="7402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65758" r="48149" b="23959"/>
          <a:stretch/>
        </p:blipFill>
        <p:spPr>
          <a:xfrm>
            <a:off x="6009374" y="2518217"/>
            <a:ext cx="2296564" cy="705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9" t="83949" r="23326" b="3420"/>
          <a:stretch/>
        </p:blipFill>
        <p:spPr>
          <a:xfrm>
            <a:off x="851222" y="3352367"/>
            <a:ext cx="1923800" cy="8664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t="47109" r="50616" b="35788"/>
          <a:stretch/>
        </p:blipFill>
        <p:spPr>
          <a:xfrm>
            <a:off x="2946129" y="3064807"/>
            <a:ext cx="1923800" cy="117327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63599" r="26007" b="24397"/>
          <a:stretch/>
        </p:blipFill>
        <p:spPr>
          <a:xfrm>
            <a:off x="4981917" y="3064807"/>
            <a:ext cx="3212608" cy="8234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8" t="63599" r="21824" b="22148"/>
          <a:stretch/>
        </p:blipFill>
        <p:spPr>
          <a:xfrm>
            <a:off x="8378678" y="2374619"/>
            <a:ext cx="207364" cy="97774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E8A9A30-5C26-4290-862D-4CEF810841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17" y="1277318"/>
            <a:ext cx="1771405" cy="75661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945590" y="538849"/>
            <a:ext cx="8426703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7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35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9503" y="549474"/>
            <a:ext cx="9505056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1910" y="1413570"/>
            <a:ext cx="5827747" cy="25545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ми </a:t>
            </a:r>
            <a:r>
              <a:rPr lang="uk-UA" sz="3200" b="1" dirty="0" smtClean="0">
                <a:solidFill>
                  <a:srgbClr val="0070C0"/>
                </a:solidFill>
              </a:rPr>
              <a:t>дізнаємось більше про космос і його дослідників. Будемо </a:t>
            </a:r>
            <a:r>
              <a:rPr lang="uk-UA" sz="3200" b="1" dirty="0">
                <a:solidFill>
                  <a:srgbClr val="0070C0"/>
                </a:solidFill>
              </a:rPr>
              <a:t>вчитись записувати власні назви з великої букви.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339503" y="1341562"/>
            <a:ext cx="3533225" cy="34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Сонячна система: будова, планети та таємниці космічного простору 2026 -  agrodream.com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07" y="4042382"/>
            <a:ext cx="4374147" cy="243008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ергій Корольов — легендарний ракетобудівник з Житомира — Киевская  организация ветеранов ракетных и космических войс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r="4108"/>
          <a:stretch/>
        </p:blipFill>
        <p:spPr bwMode="auto">
          <a:xfrm>
            <a:off x="7929619" y="4021154"/>
            <a:ext cx="3780000" cy="23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5447" y="448895"/>
            <a:ext cx="10513168" cy="6766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Розіграйте</a:t>
            </a:r>
            <a:r>
              <a:rPr lang="ru-RU" sz="3600" b="1" dirty="0" smtClean="0"/>
              <a:t> сценку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57958" y="1329557"/>
            <a:ext cx="3434673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Випишіть </a:t>
            </a:r>
            <a:r>
              <a:rPr lang="ru-RU" sz="2800" b="1" dirty="0">
                <a:solidFill>
                  <a:srgbClr val="0070C0"/>
                </a:solidFill>
              </a:rPr>
              <a:t>з </a:t>
            </a:r>
            <a:r>
              <a:rPr lang="ru-RU" sz="2800" b="1" dirty="0" err="1">
                <a:solidFill>
                  <a:srgbClr val="0070C0"/>
                </a:solidFill>
              </a:rPr>
              <a:t>розмови</a:t>
            </a:r>
            <a:r>
              <a:rPr lang="ru-RU" sz="2800" b="1" dirty="0">
                <a:solidFill>
                  <a:srgbClr val="0070C0"/>
                </a:solidFill>
              </a:rPr>
              <a:t> друзів власні назви. </a:t>
            </a:r>
            <a:r>
              <a:rPr lang="ru-RU" sz="2800" b="1" dirty="0" err="1" smtClean="0">
                <a:solidFill>
                  <a:srgbClr val="0070C0"/>
                </a:solidFill>
              </a:rPr>
              <a:t>Підкресліть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в них </a:t>
            </a:r>
            <a:r>
              <a:rPr lang="ru-RU" sz="2800" b="1" dirty="0" err="1">
                <a:solidFill>
                  <a:srgbClr val="0070C0"/>
                </a:solidFill>
              </a:rPr>
              <a:t>орфограми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026" name="Picture 2" descr="D:\3 клас\01 УКР МОВА\1 Пономарьова\04 Іменник\№059-Записую власні назви\2026-01-01_2309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8" y="1197546"/>
            <a:ext cx="7353575" cy="41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9434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9255" y="405458"/>
            <a:ext cx="10441160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Розглянь </a:t>
            </a:r>
            <a:r>
              <a:rPr lang="ru-RU" sz="4000" b="1" dirty="0" smtClean="0"/>
              <a:t>малюнки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1622" y="1125538"/>
            <a:ext cx="823474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</a:rPr>
              <a:t>Розкажіть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>
                <a:solidFill>
                  <a:srgbClr val="0070C0"/>
                </a:solidFill>
              </a:rPr>
              <a:t>де </a:t>
            </a:r>
            <a:r>
              <a:rPr lang="ru-RU" sz="2800" b="1" dirty="0" err="1">
                <a:solidFill>
                  <a:srgbClr val="0070C0"/>
                </a:solidFill>
              </a:rPr>
              <a:t>побували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друзі</a:t>
            </a:r>
            <a:r>
              <a:rPr lang="ru-RU" sz="2800" b="1" dirty="0">
                <a:solidFill>
                  <a:srgbClr val="0070C0"/>
                </a:solidFill>
              </a:rPr>
              <a:t>, і що кого </a:t>
            </a:r>
            <a:r>
              <a:rPr lang="ru-RU" sz="2800" b="1" dirty="0" err="1">
                <a:solidFill>
                  <a:srgbClr val="0070C0"/>
                </a:solidFill>
              </a:rPr>
              <a:t>зацікавило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D:\3 клас\01 УКР МОВА\1 Пономарьова\04 Іменник\№059-Записую власні назви\2026-01-01_231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94" y="2171978"/>
            <a:ext cx="7401835" cy="35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0194" y="1648758"/>
            <a:ext cx="90692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Друзі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побували в музеї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космонавтики ім. С. Корольова.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1631" y="4079980"/>
            <a:ext cx="345638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Читалочка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дізналась про тварин, які побували у космосі.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6012" y="2210016"/>
            <a:ext cx="36004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Родзинку зацікавило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чим харчуються космонавти у польоті.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1196" y="5753214"/>
            <a:ext cx="868862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Щебетунчика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Ґаджика зацікавили космічні апарати. 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1188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7413</TotalTime>
  <Words>736</Words>
  <Application>Microsoft Office PowerPoint</Application>
  <PresentationFormat>Произвольный</PresentationFormat>
  <Paragraphs>109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Записую власні назви  з великої букви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588</cp:revision>
  <dcterms:created xsi:type="dcterms:W3CDTF">2025-08-27T14:01:18Z</dcterms:created>
  <dcterms:modified xsi:type="dcterms:W3CDTF">2026-01-14T10:21:10Z</dcterms:modified>
</cp:coreProperties>
</file>