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82" r:id="rId2"/>
    <p:sldId id="516" r:id="rId3"/>
    <p:sldId id="571" r:id="rId4"/>
    <p:sldId id="572" r:id="rId5"/>
    <p:sldId id="552" r:id="rId6"/>
    <p:sldId id="553" r:id="rId7"/>
    <p:sldId id="326" r:id="rId8"/>
    <p:sldId id="568" r:id="rId9"/>
    <p:sldId id="558" r:id="rId10"/>
    <p:sldId id="564" r:id="rId11"/>
    <p:sldId id="559" r:id="rId12"/>
    <p:sldId id="569" r:id="rId13"/>
    <p:sldId id="570" r:id="rId14"/>
    <p:sldId id="566" r:id="rId15"/>
    <p:sldId id="567" r:id="rId16"/>
    <p:sldId id="432" r:id="rId17"/>
    <p:sldId id="517" r:id="rId18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156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511" y="909514"/>
            <a:ext cx="9289032" cy="160043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Україна в мініатюрі. </a:t>
            </a:r>
          </a:p>
          <a:p>
            <a:pPr algn="ctr"/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О. Кротюк «Наші скарби»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100143" y="4077866"/>
            <a:ext cx="3595060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5.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Як не любить свій край!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60</a:t>
            </a:r>
          </a:p>
        </p:txBody>
      </p:sp>
      <p:pic>
        <p:nvPicPr>
          <p:cNvPr id="1028" name="Picture 4" descr="У Києві відроджуватимуть музей «Пирогово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11" y="3679021"/>
            <a:ext cx="2880320" cy="216024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6804" y="494644"/>
            <a:ext cx="10155787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Прочитайте слова, правильно </a:t>
            </a:r>
            <a:r>
              <a:rPr lang="uk-UA" sz="3600" b="1" dirty="0" err="1">
                <a:solidFill>
                  <a:schemeClr val="bg1"/>
                </a:solidFill>
              </a:rPr>
              <a:t>ставте</a:t>
            </a:r>
            <a:r>
              <a:rPr lang="uk-UA" sz="3600" b="1" dirty="0">
                <a:solidFill>
                  <a:schemeClr val="bg1"/>
                </a:solidFill>
              </a:rPr>
              <a:t> наголос</a:t>
            </a:r>
            <a:r>
              <a:rPr lang="uk-UA" sz="3600" b="1" dirty="0" smtClean="0">
                <a:solidFill>
                  <a:schemeClr val="bg1"/>
                </a:solidFill>
              </a:rPr>
              <a:t>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147815" y="1462553"/>
            <a:ext cx="3635264" cy="408787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старов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и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нні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керам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чні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мініат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ю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архітект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у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Слобож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нщина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Под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лля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гр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и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фельних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333" y="1484102"/>
            <a:ext cx="2964941" cy="418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795482" y="1484102"/>
            <a:ext cx="3337110" cy="40450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Спів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цьке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а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блять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найцікав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шим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Пол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сся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подв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і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р'я 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дерев'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я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ні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пошкод</a:t>
            </a:r>
            <a:r>
              <a:rPr lang="uk-UA" sz="3600" b="1" dirty="0">
                <a:solidFill>
                  <a:srgbClr val="FFFF00"/>
                </a:solidFill>
                <a:ea typeface="+mj-ea"/>
                <a:cs typeface="+mj-cs"/>
              </a:rPr>
              <a:t>у</a:t>
            </a: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єте</a:t>
            </a:r>
          </a:p>
        </p:txBody>
      </p:sp>
    </p:spTree>
    <p:extLst>
      <p:ext uri="{BB962C8B-B14F-4D97-AF65-F5344CB8AC3E}">
        <p14:creationId xmlns:p14="http://schemas.microsoft.com/office/powerpoint/2010/main" val="19257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39" y="333450"/>
            <a:ext cx="10657184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Оксана </a:t>
            </a:r>
            <a:r>
              <a:rPr lang="uk-UA" sz="3600" b="1" dirty="0">
                <a:solidFill>
                  <a:schemeClr val="bg1"/>
                </a:solidFill>
              </a:rPr>
              <a:t>Кротюк «Наші </a:t>
            </a:r>
            <a:r>
              <a:rPr lang="uk-UA" sz="3600" b="1" dirty="0" smtClean="0">
                <a:solidFill>
                  <a:schemeClr val="bg1"/>
                </a:solidFill>
              </a:rPr>
              <a:t>скарби. </a:t>
            </a:r>
            <a:r>
              <a:rPr lang="ru-RU" sz="3600" b="1" i="1" dirty="0"/>
              <a:t>Музей просто </a:t>
            </a:r>
            <a:r>
              <a:rPr lang="ru-RU" sz="3600" b="1" i="1" dirty="0" smtClean="0"/>
              <a:t>неба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2 ЧИТАННЯ\1 Савченко уроки\5 Як не любить свій край\№059-О.Кротюк. Наші скарби\2026-01-12_225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99" y="1125537"/>
            <a:ext cx="7630666" cy="458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399" y="3644686"/>
            <a:ext cx="3540826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Де розташований Музей народної архітектури і побуту?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Що можна побачити в цьому музеї просто неба? </a:t>
            </a:r>
          </a:p>
        </p:txBody>
      </p:sp>
      <p:pic>
        <p:nvPicPr>
          <p:cNvPr id="3074" name="Picture 2" descr="D:\фото\2021 Одеса Київ\8 Музей в Пірогово\0-02-05-f24661938dd3b86ba2aed8d6f96f924cb4934a2130cff9d85b7dd55a47ac72c8_17a4851b126604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9" y="1105103"/>
            <a:ext cx="3294676" cy="24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39" y="514224"/>
            <a:ext cx="10657184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Оксана </a:t>
            </a:r>
            <a:r>
              <a:rPr lang="uk-UA" sz="3600" b="1" dirty="0">
                <a:solidFill>
                  <a:schemeClr val="bg1"/>
                </a:solidFill>
              </a:rPr>
              <a:t>Кротюк «Наші </a:t>
            </a:r>
            <a:r>
              <a:rPr lang="uk-UA" sz="3600" b="1" dirty="0" smtClean="0">
                <a:solidFill>
                  <a:schemeClr val="bg1"/>
                </a:solidFill>
              </a:rPr>
              <a:t>скарби. </a:t>
            </a:r>
            <a:r>
              <a:rPr lang="ru-RU" sz="3600" b="1" i="1" dirty="0"/>
              <a:t>Музей просто </a:t>
            </a:r>
            <a:r>
              <a:rPr lang="ru-RU" sz="3600" b="1" i="1" dirty="0" smtClean="0"/>
              <a:t>неба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2 ЧИТАННЯ\1 Савченко уроки\5 Як не любить свій край\№059-О.Кротюк. Наші скарби\2026-01-12_225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67" y="1269554"/>
            <a:ext cx="7695053" cy="39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2036" y="5231726"/>
            <a:ext cx="766878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Перечитайте </a:t>
            </a:r>
            <a:r>
              <a:rPr lang="uk-UA" sz="2400" b="1" dirty="0">
                <a:solidFill>
                  <a:schemeClr val="bg1"/>
                </a:solidFill>
              </a:rPr>
              <a:t>абзац, де описано старовинну школу. </a:t>
            </a:r>
            <a:r>
              <a:rPr lang="uk-UA" sz="2400" b="1" dirty="0" smtClean="0">
                <a:solidFill>
                  <a:schemeClr val="bg1"/>
                </a:solidFill>
              </a:rPr>
              <a:t>Підготуйте </a:t>
            </a:r>
            <a:r>
              <a:rPr lang="uk-UA" sz="2400" b="1" dirty="0">
                <a:solidFill>
                  <a:schemeClr val="bg1"/>
                </a:solidFill>
              </a:rPr>
              <a:t>його переказ.</a:t>
            </a:r>
          </a:p>
        </p:txBody>
      </p:sp>
      <p:pic>
        <p:nvPicPr>
          <p:cNvPr id="1026" name="Picture 2" descr="D:\фото\2021 Одеса Київ\8 Музей в Пірогово\0-02-05-a296310049518d9b1b77f545bd9bb2e5c4b3eab486600df9807656537fa85043_95df9971ab1d8b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" y="1269554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39" y="514224"/>
            <a:ext cx="10657184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Оксана </a:t>
            </a:r>
            <a:r>
              <a:rPr lang="uk-UA" sz="3600" b="1" dirty="0">
                <a:solidFill>
                  <a:schemeClr val="bg1"/>
                </a:solidFill>
              </a:rPr>
              <a:t>Кротюк «Наші </a:t>
            </a:r>
            <a:r>
              <a:rPr lang="uk-UA" sz="3600" b="1" dirty="0" smtClean="0">
                <a:solidFill>
                  <a:schemeClr val="bg1"/>
                </a:solidFill>
              </a:rPr>
              <a:t>скарби. </a:t>
            </a:r>
            <a:r>
              <a:rPr lang="ru-RU" sz="3600" b="1" i="1" dirty="0"/>
              <a:t>Музей просто </a:t>
            </a:r>
            <a:r>
              <a:rPr lang="ru-RU" sz="3600" b="1" i="1" dirty="0" smtClean="0"/>
              <a:t>неба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Музей народної архітектури та побуту Середньої Наддніпрянщини у  Переяславі-Хмельницькому – ЗНАЙОМСТВО | Україна Споконвічна :: Народне  будівництво, традиційний побут, фольклор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3" y="1341562"/>
            <a:ext cx="2808312" cy="36326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3 клас\02 ЧИТАННЯ\1 Савченко уроки\5 Як не любить свій край\№059-О.Кротюк. Наші скарби\2026-01-12_225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15" y="1310421"/>
            <a:ext cx="7879208" cy="36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83719" y="5085978"/>
            <a:ext cx="813690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Знайдіть </a:t>
            </a:r>
            <a:r>
              <a:rPr lang="uk-UA" sz="2400" b="1" dirty="0">
                <a:solidFill>
                  <a:srgbClr val="FFFF00"/>
                </a:solidFill>
              </a:rPr>
              <a:t>і </a:t>
            </a:r>
            <a:r>
              <a:rPr lang="uk-UA" sz="2400" b="1" dirty="0" smtClean="0">
                <a:solidFill>
                  <a:srgbClr val="FFFF00"/>
                </a:solidFill>
              </a:rPr>
              <a:t>прочитайте </a:t>
            </a:r>
            <a:r>
              <a:rPr lang="uk-UA" sz="2400" b="1" dirty="0">
                <a:solidFill>
                  <a:srgbClr val="FFFF00"/>
                </a:solidFill>
              </a:rPr>
              <a:t>абзаци, які розпочинаються зі слова </a:t>
            </a:r>
            <a:r>
              <a:rPr lang="uk-UA" sz="2400" b="1" dirty="0">
                <a:solidFill>
                  <a:schemeClr val="bg1"/>
                </a:solidFill>
              </a:rPr>
              <a:t>«Є»</a:t>
            </a:r>
            <a:r>
              <a:rPr lang="uk-UA" sz="2400" b="1" dirty="0">
                <a:solidFill>
                  <a:srgbClr val="FFFF00"/>
                </a:solidFill>
              </a:rPr>
              <a:t>. Які в кожному з цих абзаців є ключові слова? </a:t>
            </a:r>
          </a:p>
        </p:txBody>
      </p:sp>
    </p:spTree>
    <p:extLst>
      <p:ext uri="{BB962C8B-B14F-4D97-AF65-F5344CB8AC3E}">
        <p14:creationId xmlns:p14="http://schemas.microsoft.com/office/powerpoint/2010/main" val="16678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94644"/>
            <a:ext cx="10225136" cy="630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Поміркуйте </a:t>
            </a:r>
            <a:r>
              <a:rPr lang="uk-UA" sz="4000" b="1" dirty="0" smtClean="0">
                <a:solidFill>
                  <a:schemeClr val="bg1"/>
                </a:solidFill>
              </a:rPr>
              <a:t>разом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3127" y="1197546"/>
            <a:ext cx="657344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/>
              <a:t>Чому цей музей називають Україною в мініатюрі?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3126" y="2040796"/>
            <a:ext cx="683950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/>
              <a:t>Це оповідання художнє чи науково-художнє? Доведіть свою думку, звертаючись до тексту</a:t>
            </a:r>
            <a:r>
              <a:rPr lang="ru-RU" sz="2400" b="1" dirty="0"/>
              <a:t>.</a:t>
            </a:r>
            <a:endParaRPr lang="uk-UA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31152" y="2871793"/>
            <a:ext cx="657344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/>
              <a:t>Знайдіть і зачитайте власні назви, що є в тексті. Що ви знаєте про ці місця нашої країни.</a:t>
            </a:r>
            <a:endParaRPr lang="ru-RU" sz="2400" b="1" dirty="0"/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фото\2021 Одеса Київ\8 Музей в Пірогово\0-02-05-fb66f760443e485c874d1d86509b5928ea2f27a3d99c5b31c590b1423ca6b4ab_c9aa8598e2118f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7" y="1197546"/>
            <a:ext cx="3531237" cy="26484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2021 Одеса Київ\8 Музей в Пірогово\0-02-05-3e91869c0a214efea308375c2d1b1179f51e7533b0cbf29796ccbbf1314279d3_922602bab3dfd7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6" y="3933850"/>
            <a:ext cx="3531237" cy="26484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Національний музей народної архітектури та побуту України —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91" y="3784818"/>
            <a:ext cx="3670880" cy="27458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99943" y="494953"/>
            <a:ext cx="5760640" cy="679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Перегляньте </a:t>
            </a:r>
            <a:r>
              <a:rPr lang="uk-UA" sz="4000" b="1" dirty="0">
                <a:solidFill>
                  <a:schemeClr val="bg1"/>
                </a:solidFill>
              </a:rPr>
              <a:t>зміст твору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1991" y="1269554"/>
            <a:ext cx="511256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Скільки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 ньому частин. Підготуйтеся стисло переказати оповідання за складеним планом.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5979" y="2565698"/>
            <a:ext cx="6824684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НАШІ СКАРБИ</a:t>
            </a:r>
          </a:p>
          <a:p>
            <a:pPr algn="ctr"/>
            <a:r>
              <a:rPr lang="uk-UA" sz="2800" b="1" dirty="0" smtClean="0"/>
              <a:t>План</a:t>
            </a:r>
          </a:p>
          <a:p>
            <a:pPr marL="361950" indent="-361950">
              <a:buAutoNum type="arabicPeriod"/>
            </a:pPr>
            <a:r>
              <a:rPr lang="uk-UA" sz="2800" b="1" dirty="0" smtClean="0"/>
              <a:t>Яких </a:t>
            </a:r>
            <a:r>
              <a:rPr lang="uk-UA" sz="2800" b="1" dirty="0"/>
              <a:t>тільки музеїв не буває на світі!</a:t>
            </a:r>
          </a:p>
          <a:p>
            <a:pPr marL="361950" indent="-361950">
              <a:buAutoNum type="arabicPeriod"/>
            </a:pPr>
            <a:r>
              <a:rPr lang="uk-UA" sz="2800" b="1" dirty="0"/>
              <a:t>Київський Музей народної архітектури та побуту - </a:t>
            </a:r>
            <a:r>
              <a:rPr lang="uk-UA" sz="2800" b="1" dirty="0" smtClean="0"/>
              <a:t>«</a:t>
            </a:r>
            <a:r>
              <a:rPr lang="uk-UA" sz="2800" b="1" dirty="0"/>
              <a:t>Україна в мініатюрі</a:t>
            </a:r>
            <a:r>
              <a:rPr lang="uk-UA" sz="2800" b="1" dirty="0" smtClean="0"/>
              <a:t>».</a:t>
            </a:r>
            <a:endParaRPr lang="uk-UA" sz="2800" b="1" dirty="0"/>
          </a:p>
          <a:p>
            <a:pPr marL="361950" indent="-361950">
              <a:buAutoNum type="arabicPeriod"/>
            </a:pPr>
            <a:r>
              <a:rPr lang="uk-UA" sz="2800" b="1" dirty="0"/>
              <a:t>Школа в музеї під відкритим небом.</a:t>
            </a:r>
          </a:p>
          <a:p>
            <a:pPr marL="361950" indent="-361950">
              <a:buAutoNum type="arabicPeriod"/>
            </a:pPr>
            <a:r>
              <a:rPr lang="uk-UA" sz="2800" b="1" dirty="0"/>
              <a:t>Гончарна майстерня, кузня, Співоче поле – визначні місця </a:t>
            </a:r>
            <a:r>
              <a:rPr lang="ru-RU" sz="2800" b="1" dirty="0"/>
              <a:t>музею.</a:t>
            </a:r>
          </a:p>
          <a:p>
            <a:pPr marL="361950" indent="-361950">
              <a:buAutoNum type="arabicPeriod"/>
            </a:pPr>
            <a:r>
              <a:rPr lang="uk-UA" sz="2800" b="1" dirty="0"/>
              <a:t>Завітайте в музей – не пошкодуєте</a:t>
            </a:r>
            <a:r>
              <a:rPr lang="uk-UA" sz="2800" b="1" dirty="0" smtClean="0"/>
              <a:t>!</a:t>
            </a:r>
            <a:endParaRPr lang="uk-UA" sz="2800" b="1" dirty="0"/>
          </a:p>
        </p:txBody>
      </p:sp>
      <p:pic>
        <p:nvPicPr>
          <p:cNvPr id="10" name="Picture 2" descr="Пирогово – Національний музей народної архітектури та побуту України |  Київська область | Про Україну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5" y="441608"/>
            <a:ext cx="4354181" cy="27721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дії | Музей просто неба у Пирогов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1" y="3381886"/>
            <a:ext cx="4290846" cy="28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8" y="405458"/>
            <a:ext cx="1044116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5248" y="1190731"/>
            <a:ext cx="7277344" cy="255454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Сьогодні я прочитав (ла) про…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Було цікаво дізнатися…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Було складно…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Я зрозумів(</a:t>
            </a:r>
            <a:r>
              <a:rPr lang="uk-UA" sz="3200" b="1" i="1" dirty="0">
                <a:solidFill>
                  <a:schemeClr val="accent3">
                    <a:lumMod val="50000"/>
                  </a:schemeClr>
                </a:solidFill>
              </a:rPr>
              <a:t>ла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), що…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Тепер я зможу…</a:t>
            </a: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16" y="1190731"/>
            <a:ext cx="2251553" cy="277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5248" y="3861842"/>
            <a:ext cx="7277344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Підручник </a:t>
            </a:r>
            <a:r>
              <a:rPr lang="uk-UA" sz="3200" b="1" dirty="0" smtClean="0">
                <a:solidFill>
                  <a:srgbClr val="002060"/>
                </a:solidFill>
              </a:rPr>
              <a:t>ст.8</a:t>
            </a:r>
            <a:r>
              <a:rPr lang="en-US" sz="3200" b="1" dirty="0" smtClean="0">
                <a:solidFill>
                  <a:srgbClr val="002060"/>
                </a:solidFill>
              </a:rPr>
              <a:t>3</a:t>
            </a:r>
            <a:r>
              <a:rPr lang="uk-UA" sz="3200" b="1" dirty="0" smtClean="0">
                <a:solidFill>
                  <a:srgbClr val="002060"/>
                </a:solidFill>
              </a:rPr>
              <a:t>-8</a:t>
            </a:r>
            <a:r>
              <a:rPr lang="en-US" sz="3200" b="1" dirty="0" smtClean="0">
                <a:solidFill>
                  <a:srgbClr val="002060"/>
                </a:solidFill>
              </a:rPr>
              <a:t>4</a:t>
            </a:r>
            <a:r>
              <a:rPr lang="uk-UA" sz="3200" b="1" dirty="0" smtClean="0">
                <a:solidFill>
                  <a:srgbClr val="002060"/>
                </a:solidFill>
              </a:rPr>
              <a:t>. </a:t>
            </a:r>
            <a:r>
              <a:rPr lang="uk-UA" sz="3200" b="1" dirty="0">
                <a:solidFill>
                  <a:srgbClr val="002060"/>
                </a:solidFill>
              </a:rPr>
              <a:t>Прочитай </a:t>
            </a:r>
            <a:r>
              <a:rPr lang="uk-UA" sz="3200" b="1" dirty="0" smtClean="0">
                <a:solidFill>
                  <a:srgbClr val="002060"/>
                </a:solidFill>
              </a:rPr>
              <a:t>оповідання О. Кротюк «Наші скарби», </a:t>
            </a:r>
            <a:r>
              <a:rPr lang="uk-UA" sz="3200" b="1" dirty="0">
                <a:solidFill>
                  <a:srgbClr val="002060"/>
                </a:solidFill>
              </a:rPr>
              <a:t>підготуйся стисло до  переказу за складеним планом.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3937" y="4084219"/>
            <a:ext cx="2808312" cy="13681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327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666495" y="4285537"/>
            <a:ext cx="2747861" cy="167500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Ці знання непотрібні, незрозумілі</a:t>
            </a:r>
            <a:endParaRPr lang="ru-RU" sz="3200" b="1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469980" y="4285537"/>
            <a:ext cx="2590603" cy="1675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Доопрацюю здобуті знання</a:t>
            </a:r>
            <a:endParaRPr lang="ru-RU" sz="3200" b="1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021243" y="4364290"/>
            <a:ext cx="2694524" cy="1596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Всі завдання були зрозумілими</a:t>
            </a:r>
            <a:endParaRPr lang="ru-RU" sz="3200" b="1" dirty="0"/>
          </a:p>
        </p:txBody>
      </p:sp>
      <p:pic>
        <p:nvPicPr>
          <p:cNvPr id="9" name="Рисунок 8" descr="C:\Users\podol\Desktop\рефлексія\images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7" y="1679505"/>
            <a:ext cx="2304256" cy="2455708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 descr="C:\Users\podol\Desktop\рефлексія\рюкзак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2" y="1628466"/>
            <a:ext cx="2636734" cy="2591828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4" name="Рисунок 13" descr="C:\Users\podol\Desktop\рефлексія\мясорубка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7180"/>
          <a:stretch/>
        </p:blipFill>
        <p:spPr bwMode="auto">
          <a:xfrm>
            <a:off x="8454864" y="1596463"/>
            <a:ext cx="2605719" cy="2538750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79462" y="549473"/>
            <a:ext cx="10081121" cy="792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r>
              <a:rPr lang="uk-UA" sz="4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1519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087" y="477466"/>
            <a:ext cx="9886706" cy="7080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D:\Картинки Мудрість дня\photo_2025-06-03_19-57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01" y="2272403"/>
            <a:ext cx="2689642" cy="36531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/>
          <p:cNvSpPr/>
          <p:nvPr/>
        </p:nvSpPr>
        <p:spPr>
          <a:xfrm>
            <a:off x="2131591" y="1310307"/>
            <a:ext cx="7855253" cy="84480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Розгляньте зображення. Що їх об’єднує? </a:t>
            </a:r>
          </a:p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Опишіть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яка </a:t>
            </a:r>
            <a:r>
              <a:rPr lang="uk-UA" altLang="ru-RU" sz="24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відгукується з </a:t>
            </a:r>
            <a:r>
              <a:rPr lang="uk-UA" altLang="ru-RU" sz="24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вашим </a:t>
            </a:r>
            <a:r>
              <a:rPr lang="uk-UA" altLang="ru-RU" sz="24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серцем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Мудрість дня\photo_2025-06-08_11-09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" y="2261901"/>
            <a:ext cx="2314713" cy="39988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Мудрість дня\photo_2025-08-07_14-14-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1047" r="7072" b="18938"/>
          <a:stretch/>
        </p:blipFill>
        <p:spPr bwMode="auto">
          <a:xfrm>
            <a:off x="3231737" y="2261901"/>
            <a:ext cx="2386355" cy="17439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Картинки Мудрість дня\photo_2025-08-20_22-10-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03" y="2272403"/>
            <a:ext cx="2595064" cy="367767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Картинки Мудрість дня\photo_2025-07-11_09-28-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9721" r="253" b="518"/>
          <a:stretch/>
        </p:blipFill>
        <p:spPr bwMode="auto">
          <a:xfrm>
            <a:off x="3231737" y="4104950"/>
            <a:ext cx="2380607" cy="21557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626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9132" y="333450"/>
            <a:ext cx="5032776" cy="14401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cs typeface="Times New Roman" panose="02020603050405020304" pitchFamily="18" charset="0"/>
              </a:rPr>
              <a:t>Перевірка домашнього завдання</a:t>
            </a:r>
            <a:endParaRPr lang="uk-UA" sz="3200" dirty="0"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Дарина </a:t>
            </a:r>
            <a:r>
              <a:rPr lang="uk-UA" sz="3200" b="1" dirty="0" err="1" smtClean="0">
                <a:solidFill>
                  <a:schemeClr val="bg1"/>
                </a:solidFill>
              </a:rPr>
              <a:t>Телкова</a:t>
            </a:r>
            <a:r>
              <a:rPr lang="uk-UA" sz="3200" b="1" dirty="0" smtClean="0">
                <a:solidFill>
                  <a:schemeClr val="bg1"/>
                </a:solidFill>
              </a:rPr>
              <a:t> «Героям»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991" y="333450"/>
            <a:ext cx="6058435" cy="64017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Вони були звичайні люди, 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і кожен мрію свою мав. 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Аж доки час важкий, тривожний 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в країні нашій не настав. 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endParaRPr lang="uk-UA" sz="1200" b="1" dirty="0" smtClean="0">
              <a:solidFill>
                <a:srgbClr val="002060"/>
              </a:solidFill>
            </a:endParaRPr>
          </a:p>
          <a:p>
            <a:r>
              <a:rPr lang="uk-UA" sz="3200" b="1" dirty="0" smtClean="0">
                <a:solidFill>
                  <a:srgbClr val="002060"/>
                </a:solidFill>
              </a:rPr>
              <a:t>Вони не з тих, хто вмів чекати, коли нам щастя принесуть. </a:t>
            </a:r>
          </a:p>
          <a:p>
            <a:r>
              <a:rPr lang="uk-UA" sz="3200" b="1" dirty="0" smtClean="0">
                <a:solidFill>
                  <a:srgbClr val="FF0000"/>
                </a:solidFill>
              </a:rPr>
              <a:t>Вони самі його, як в кузні, </a:t>
            </a:r>
          </a:p>
          <a:p>
            <a:r>
              <a:rPr lang="uk-UA" sz="3200" b="1" dirty="0" smtClean="0">
                <a:solidFill>
                  <a:srgbClr val="FF0000"/>
                </a:solidFill>
              </a:rPr>
              <a:t>ще по-гарячому кують</a:t>
            </a:r>
            <a:r>
              <a:rPr lang="uk-UA" sz="3200" b="1" dirty="0" smtClean="0">
                <a:solidFill>
                  <a:srgbClr val="FF0000"/>
                </a:solidFill>
              </a:rPr>
              <a:t>!</a:t>
            </a:r>
          </a:p>
          <a:p>
            <a:endParaRPr lang="uk-UA" sz="800" b="1" dirty="0" smtClean="0">
              <a:solidFill>
                <a:srgbClr val="FF0000"/>
              </a:solidFill>
            </a:endParaRPr>
          </a:p>
          <a:p>
            <a:r>
              <a:rPr lang="uk-UA" sz="3200" b="1" dirty="0">
                <a:solidFill>
                  <a:srgbClr val="002060"/>
                </a:solidFill>
              </a:rPr>
              <a:t>Їх силу, мужність — не здолати! Вони в серцях наших живуть.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У нас в країні цих Героїв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Небесна Сотня — гордо звуть</a:t>
            </a:r>
            <a:r>
              <a:rPr lang="uk-UA" sz="3200" b="1" dirty="0" smtClean="0">
                <a:solidFill>
                  <a:srgbClr val="002060"/>
                </a:solidFill>
              </a:rPr>
              <a:t>!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20 лютого 2020 року Україна відзначає День Героїв Небесної Сотні. Колектив  Хмельницького обласного академічного музично-драматичного театру імені М.  Старицького вшановує пам'ять Героїв Небесної Сотні. - Театр ім. М.  Старицьк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10" y="2133650"/>
            <a:ext cx="3693953" cy="27729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8355" y="4975061"/>
            <a:ext cx="470646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Яка </a:t>
            </a:r>
            <a:r>
              <a:rPr lang="ru-RU" sz="2400" b="1" dirty="0" err="1"/>
              <a:t>головна</a:t>
            </a:r>
            <a:r>
              <a:rPr lang="ru-RU" sz="2400" b="1" dirty="0"/>
              <a:t> думка твору? </a:t>
            </a:r>
          </a:p>
          <a:p>
            <a:r>
              <a:rPr lang="ru-RU" sz="2400" b="1" dirty="0"/>
              <a:t>Який «секрет» </a:t>
            </a:r>
            <a:r>
              <a:rPr lang="ru-RU" sz="2400" b="1" dirty="0" err="1"/>
              <a:t>захований</a:t>
            </a:r>
            <a:r>
              <a:rPr lang="ru-RU" sz="2400" b="1" dirty="0"/>
              <a:t> у вірші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3578" y="5873428"/>
            <a:ext cx="433213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Кожен</a:t>
            </a:r>
            <a:r>
              <a:rPr lang="ru-RU" sz="2400" b="1" dirty="0"/>
              <a:t> — коваль свого </a:t>
            </a:r>
            <a:r>
              <a:rPr lang="ru-RU" sz="2400" b="1" dirty="0" err="1"/>
              <a:t>щастя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81903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3429" y="418546"/>
            <a:ext cx="4432498" cy="2415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cs typeface="Times New Roman" panose="02020603050405020304" pitchFamily="18" charset="0"/>
              </a:rPr>
              <a:t>Перевірка домашнього завдання</a:t>
            </a:r>
            <a:endParaRPr lang="uk-UA" sz="3200" dirty="0"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Максим Малолітко «Воїнові, який захищає Вітчизну»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7975" y="269070"/>
            <a:ext cx="6058435" cy="6370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Ти вже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забув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, яка буває тиша, міцний, зручний, спокійний сон, дитячий голос, смачна їжа… </a:t>
            </a:r>
          </a:p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Ти мужньо бережеш кордон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uk-UA" sz="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Сьогодні знов вас обстріляли, багато ранених бійців… </a:t>
            </a: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А там вночі ти бачив маму — </a:t>
            </a: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все </a:t>
            </a:r>
            <a:r>
              <a:rPr lang="uk-UA" sz="3200" b="1" dirty="0" err="1">
                <a:solidFill>
                  <a:schemeClr val="accent6">
                    <a:lumMod val="75000"/>
                  </a:schemeClr>
                </a:solidFill>
              </a:rPr>
              <a:t>обійнять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її хотів. </a:t>
            </a:r>
          </a:p>
          <a:p>
            <a:endParaRPr lang="uk-UA" sz="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знову в бій… І знову втрати — так важко без товаришів… </a:t>
            </a: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Та все чекає сина мати</a:t>
            </a:r>
          </a:p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молить Бога, щоб вцілів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8194" name="Picture 2" descr="Статус учасника бойових дій: що робити, коли тебе ігнорують? |  Інтернет-ресурс &quot;Життя після АТО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6821"/>
          <a:stretch/>
        </p:blipFill>
        <p:spPr bwMode="auto">
          <a:xfrm>
            <a:off x="1310584" y="2925738"/>
            <a:ext cx="3258187" cy="25047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82-83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3414" y="5458264"/>
            <a:ext cx="40724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Яка </a:t>
            </a:r>
            <a:r>
              <a:rPr lang="ru-RU" sz="2400" b="1" dirty="0" err="1"/>
              <a:t>головна</a:t>
            </a:r>
            <a:r>
              <a:rPr lang="ru-RU" sz="2400" b="1" dirty="0"/>
              <a:t> думка твору? </a:t>
            </a:r>
          </a:p>
        </p:txBody>
      </p:sp>
    </p:spTree>
    <p:extLst>
      <p:ext uri="{BB962C8B-B14F-4D97-AF65-F5344CB8AC3E}">
        <p14:creationId xmlns:p14="http://schemas.microsoft.com/office/powerpoint/2010/main" val="26715799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3414" y="491028"/>
            <a:ext cx="10007169" cy="6393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cs typeface="Times New Roman" panose="02020603050405020304" pitchFamily="18" charset="0"/>
              </a:rPr>
              <a:t>Перевірка домашнього завдання</a:t>
            </a:r>
            <a:endParaRPr lang="uk-UA" sz="4000" dirty="0"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82-83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198" y="1269554"/>
            <a:ext cx="476876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Прочитайте виразно </a:t>
            </a:r>
            <a:r>
              <a:rPr lang="uk-UA" sz="2800" b="1" dirty="0" smtClean="0">
                <a:solidFill>
                  <a:srgbClr val="002060"/>
                </a:solidFill>
              </a:rPr>
              <a:t>вірші Дарини </a:t>
            </a:r>
            <a:r>
              <a:rPr lang="uk-UA" sz="2800" b="1" dirty="0" err="1">
                <a:solidFill>
                  <a:srgbClr val="002060"/>
                </a:solidFill>
              </a:rPr>
              <a:t>Телкова</a:t>
            </a:r>
            <a:r>
              <a:rPr lang="uk-UA" sz="2800" b="1" dirty="0">
                <a:solidFill>
                  <a:srgbClr val="002060"/>
                </a:solidFill>
              </a:rPr>
              <a:t> «Героям</a:t>
            </a:r>
            <a:r>
              <a:rPr lang="uk-UA" sz="2800" b="1" dirty="0" smtClean="0">
                <a:solidFill>
                  <a:srgbClr val="002060"/>
                </a:solidFill>
              </a:rPr>
              <a:t>» і </a:t>
            </a:r>
            <a:r>
              <a:rPr lang="uk-UA" sz="2800" b="1" dirty="0">
                <a:solidFill>
                  <a:srgbClr val="002060"/>
                </a:solidFill>
              </a:rPr>
              <a:t>Максим </a:t>
            </a:r>
            <a:r>
              <a:rPr lang="uk-UA" sz="2800" b="1" dirty="0" smtClean="0">
                <a:solidFill>
                  <a:srgbClr val="002060"/>
                </a:solidFill>
              </a:rPr>
              <a:t>Малолітко «Воїнові</a:t>
            </a:r>
            <a:r>
              <a:rPr lang="uk-UA" sz="2800" b="1" dirty="0">
                <a:solidFill>
                  <a:srgbClr val="002060"/>
                </a:solidFill>
              </a:rPr>
              <a:t>, який захищає </a:t>
            </a:r>
            <a:r>
              <a:rPr lang="uk-UA" sz="2800" b="1" dirty="0" smtClean="0">
                <a:solidFill>
                  <a:srgbClr val="002060"/>
                </a:solidFill>
              </a:rPr>
              <a:t>Вітчизну»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3999" y="1269554"/>
            <a:ext cx="5400600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/>
              <a:t>— Яка </a:t>
            </a:r>
            <a:r>
              <a:rPr lang="ru-RU" sz="2800" b="1" dirty="0" err="1" smtClean="0"/>
              <a:t>головна</a:t>
            </a:r>
            <a:r>
              <a:rPr lang="ru-RU" sz="2800" b="1" dirty="0" smtClean="0"/>
              <a:t> думка </a:t>
            </a:r>
            <a:r>
              <a:rPr lang="ru-RU" sz="2800" b="1" dirty="0" err="1" smtClean="0"/>
              <a:t>цих</a:t>
            </a:r>
            <a:r>
              <a:rPr lang="ru-RU" sz="2800" b="1" dirty="0" smtClean="0"/>
              <a:t> творів?</a:t>
            </a:r>
          </a:p>
          <a:p>
            <a:r>
              <a:rPr lang="ru-RU" sz="2800" b="1" dirty="0"/>
              <a:t>— Чому потрібно </a:t>
            </a:r>
            <a:r>
              <a:rPr lang="ru-RU" sz="2800" b="1" dirty="0" err="1"/>
              <a:t>захищати</a:t>
            </a:r>
            <a:r>
              <a:rPr lang="ru-RU" sz="2800" b="1" dirty="0"/>
              <a:t> Батьківщину</a:t>
            </a:r>
            <a:r>
              <a:rPr lang="ru-RU" sz="2800" b="1" dirty="0" smtClean="0"/>
              <a:t>?</a:t>
            </a:r>
          </a:p>
          <a:p>
            <a:r>
              <a:rPr lang="ru-RU" sz="2800" b="1" dirty="0" smtClean="0"/>
              <a:t>— </a:t>
            </a:r>
            <a:r>
              <a:rPr lang="ru-RU" sz="2800" b="1" dirty="0"/>
              <a:t>Як ви </a:t>
            </a:r>
            <a:r>
              <a:rPr lang="ru-RU" sz="2800" b="1" dirty="0" err="1"/>
              <a:t>розумієте</a:t>
            </a:r>
            <a:r>
              <a:rPr lang="ru-RU" sz="2800" b="1" dirty="0"/>
              <a:t> </a:t>
            </a:r>
            <a:r>
              <a:rPr lang="ru-RU" sz="2800" b="1" dirty="0" err="1"/>
              <a:t>поняття</a:t>
            </a:r>
            <a:r>
              <a:rPr lang="ru-RU" sz="2800" b="1" dirty="0"/>
              <a:t> «Батьківщина»? </a:t>
            </a:r>
            <a:endParaRPr lang="ru-RU" sz="2800" b="1" dirty="0" smtClean="0"/>
          </a:p>
          <a:p>
            <a:r>
              <a:rPr lang="ru-RU" sz="2800" b="1" dirty="0" smtClean="0"/>
              <a:t>— </a:t>
            </a:r>
            <a:r>
              <a:rPr lang="ru-RU" sz="2800" b="1" dirty="0"/>
              <a:t>Чому </a:t>
            </a:r>
            <a:r>
              <a:rPr lang="ru-RU" sz="2800" b="1" dirty="0" err="1"/>
              <a:t>свідомі</a:t>
            </a:r>
            <a:r>
              <a:rPr lang="ru-RU" sz="2800" b="1" dirty="0"/>
              <a:t> </a:t>
            </a:r>
            <a:r>
              <a:rPr lang="ru-RU" sz="2800" b="1" dirty="0" err="1"/>
              <a:t>громадяни</a:t>
            </a:r>
            <a:r>
              <a:rPr lang="ru-RU" sz="2800" b="1" dirty="0"/>
              <a:t> мають </a:t>
            </a:r>
            <a:r>
              <a:rPr lang="ru-RU" sz="2800" b="1" dirty="0" err="1"/>
              <a:t>захищати</a:t>
            </a:r>
            <a:r>
              <a:rPr lang="ru-RU" sz="2800" b="1" dirty="0"/>
              <a:t> свою державу? </a:t>
            </a:r>
            <a:endParaRPr lang="ru-RU" sz="2800" b="1" dirty="0" smtClean="0"/>
          </a:p>
          <a:p>
            <a:r>
              <a:rPr lang="ru-RU" sz="2800" b="1" dirty="0" smtClean="0"/>
              <a:t>— </a:t>
            </a:r>
            <a:r>
              <a:rPr lang="ru-RU" sz="2800" b="1" dirty="0"/>
              <a:t>Як саме можна </a:t>
            </a:r>
            <a:r>
              <a:rPr lang="ru-RU" sz="2800" b="1" dirty="0" err="1"/>
              <a:t>захищати</a:t>
            </a:r>
            <a:r>
              <a:rPr lang="ru-RU" sz="2800" b="1" dirty="0"/>
              <a:t> свою </a:t>
            </a:r>
            <a:r>
              <a:rPr lang="ru-RU" sz="2800" b="1" dirty="0" err="1"/>
              <a:t>країну</a:t>
            </a:r>
            <a:r>
              <a:rPr lang="ru-RU" sz="2800" b="1" dirty="0"/>
              <a:t>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3999" y="5261555"/>
            <a:ext cx="54006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Словом, </a:t>
            </a:r>
            <a:r>
              <a:rPr lang="ru-RU" sz="2800" b="1" dirty="0" err="1">
                <a:solidFill>
                  <a:srgbClr val="FFFF00"/>
                </a:solidFill>
              </a:rPr>
              <a:t>вихованням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працею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відповідальними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вчин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ками</a:t>
            </a:r>
            <a:r>
              <a:rPr lang="ru-RU" sz="2800" b="1" dirty="0">
                <a:solidFill>
                  <a:srgbClr val="FFFF00"/>
                </a:solidFill>
              </a:rPr>
              <a:t>, зі </a:t>
            </a:r>
            <a:r>
              <a:rPr lang="ru-RU" sz="2800" b="1" dirty="0" err="1">
                <a:solidFill>
                  <a:srgbClr val="FFFF00"/>
                </a:solidFill>
              </a:rPr>
              <a:t>зброєю</a:t>
            </a:r>
            <a:r>
              <a:rPr lang="ru-RU" sz="2800" b="1" dirty="0">
                <a:solidFill>
                  <a:srgbClr val="FFFF00"/>
                </a:solidFill>
              </a:rPr>
              <a:t> у руках</a:t>
            </a:r>
          </a:p>
        </p:txBody>
      </p:sp>
      <p:pic>
        <p:nvPicPr>
          <p:cNvPr id="9" name="Picture 2" descr="Статус учасника бойових дій: що робити, коли тебе ігнорують? |  Інтернет-ресурс &quot;Життя після АТО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6821"/>
          <a:stretch/>
        </p:blipFill>
        <p:spPr bwMode="auto">
          <a:xfrm>
            <a:off x="1267495" y="3213661"/>
            <a:ext cx="4034119" cy="31012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9319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8804" y="549474"/>
            <a:ext cx="9615755" cy="6382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Відгадайте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8060" y="1297882"/>
            <a:ext cx="4709955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Жайвір жайвору співає,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Жайвір в жайвора питає: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на світі є країна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 нашу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9823" y="2775209"/>
            <a:ext cx="16561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Україну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4604" y="1333420"/>
            <a:ext cx="4709955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багато експонатів,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друзям що сказати: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Мамонти і динозаври;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Древні люди, їх наряди;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що їв, робив, як жив,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творив, шукав ідей…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цікаво. Йдіть в  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64439" y="4312002"/>
            <a:ext cx="14401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Всеукраинский конкурс студенческих работ «Мальовнича Україна – туристичний  край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27" y="3429794"/>
            <a:ext cx="4000266" cy="30963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643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Путівник по Музею народної архітектури та побуту України (Київ, с.Пирогів)  − 2007 | Україна Споконвічна :: Народне будівництво, традиційний побут,  фолькл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78" y="3403897"/>
            <a:ext cx="2697393" cy="31852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07455" y="477466"/>
            <a:ext cx="10297144" cy="686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6" y="1183176"/>
            <a:ext cx="3635507" cy="36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12727" y="1341794"/>
            <a:ext cx="6591871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ми будемо досліджувати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 О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Кротюк «Наші скарби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про музей народної архітектури та побуту України.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486962"/>
            <a:ext cx="9721080" cy="9986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Перегляд та обговорення відео «</a:t>
            </a:r>
            <a:r>
              <a:rPr lang="uk-UA" sz="3200" b="1" dirty="0"/>
              <a:t>Київський Музей </a:t>
            </a:r>
            <a:r>
              <a:rPr lang="uk-UA" sz="3200" b="1" dirty="0" smtClean="0"/>
              <a:t>народної </a:t>
            </a:r>
            <a:r>
              <a:rPr lang="uk-UA" sz="3200" b="1" dirty="0"/>
              <a:t>архітектури та побуту».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9583" y="1563566"/>
            <a:ext cx="8430862" cy="47465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81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507612"/>
            <a:ext cx="9960546" cy="617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Згадайте письменницю </a:t>
            </a:r>
            <a:r>
              <a:rPr lang="uk-UA" sz="4000" b="1" dirty="0">
                <a:solidFill>
                  <a:schemeClr val="bg1"/>
                </a:solidFill>
              </a:rPr>
              <a:t>Оксана </a:t>
            </a:r>
            <a:r>
              <a:rPr lang="uk-UA" sz="4000" b="1" dirty="0" smtClean="0">
                <a:solidFill>
                  <a:schemeClr val="bg1"/>
                </a:solidFill>
              </a:rPr>
              <a:t>Кротюк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6976" y="1883398"/>
            <a:ext cx="6004336" cy="3724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Оксана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Петрівна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Кротюк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дитяча письменниця, журналістка, член Національної спілки письменників України, член національної спілки журналістів України.</a:t>
            </a:r>
          </a:p>
        </p:txBody>
      </p:sp>
      <p:pic>
        <p:nvPicPr>
          <p:cNvPr id="4100" name="Picture 4" descr="Дитячі оповідання Оксани Кротюк - Мала Сторі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2" r="8797"/>
          <a:stretch/>
        </p:blipFill>
        <p:spPr bwMode="auto">
          <a:xfrm>
            <a:off x="7596002" y="1759396"/>
            <a:ext cx="3560031" cy="38480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0772" y="1197546"/>
            <a:ext cx="847199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Оповідання Оксани Кротюк «Шкідлива звичка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». 2 кл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</TotalTime>
  <Words>711</Words>
  <Application>Microsoft Office PowerPoint</Application>
  <PresentationFormat>Произвольный</PresentationFormat>
  <Paragraphs>131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227</cp:revision>
  <dcterms:created xsi:type="dcterms:W3CDTF">2025-08-27T14:01:18Z</dcterms:created>
  <dcterms:modified xsi:type="dcterms:W3CDTF">2026-01-20T11:51:08Z</dcterms:modified>
</cp:coreProperties>
</file>