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382" r:id="rId3"/>
    <p:sldId id="363" r:id="rId4"/>
    <p:sldId id="384" r:id="rId5"/>
    <p:sldId id="386" r:id="rId6"/>
    <p:sldId id="385" r:id="rId7"/>
    <p:sldId id="364" r:id="rId8"/>
    <p:sldId id="381" r:id="rId9"/>
    <p:sldId id="366" r:id="rId10"/>
    <p:sldId id="368" r:id="rId11"/>
    <p:sldId id="380" r:id="rId12"/>
    <p:sldId id="354" r:id="rId13"/>
    <p:sldId id="387" r:id="rId14"/>
    <p:sldId id="383" r:id="rId15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8730" y="1125538"/>
            <a:ext cx="9145016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Розвиток зв'язного мовлення. </a:t>
            </a:r>
          </a:p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Пишу </a:t>
            </a:r>
            <a:r>
              <a:rPr lang="uk-UA" sz="4000" b="1" dirty="0">
                <a:solidFill>
                  <a:srgbClr val="0070C0"/>
                </a:solidFill>
              </a:rPr>
              <a:t>про враження від </a:t>
            </a:r>
            <a:r>
              <a:rPr lang="uk-UA" sz="4000" b="1" dirty="0" smtClean="0">
                <a:solidFill>
                  <a:srgbClr val="0070C0"/>
                </a:solidFill>
              </a:rPr>
              <a:t>свята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2348" y="4287977"/>
            <a:ext cx="2671397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3</a:t>
            </a:r>
            <a:r>
              <a:rPr lang="uk-UA" sz="2400" b="1" i="1" dirty="0" smtClean="0">
                <a:solidFill>
                  <a:srgbClr val="0070C0"/>
                </a:solidFill>
              </a:rPr>
              <a:t> клас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60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User\Desktop\maxresdefaul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r="14010" b="3133"/>
          <a:stretch/>
        </p:blipFill>
        <p:spPr bwMode="auto">
          <a:xfrm>
            <a:off x="1506281" y="3420000"/>
            <a:ext cx="2880000" cy="2196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621482"/>
            <a:ext cx="9721080" cy="11488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Напишіть </a:t>
            </a:r>
            <a:r>
              <a:rPr lang="uk-UA" sz="3600" b="1" dirty="0">
                <a:solidFill>
                  <a:schemeClr val="bg1"/>
                </a:solidFill>
              </a:rPr>
              <a:t>розповідь про святкування Нового </a:t>
            </a:r>
            <a:r>
              <a:rPr lang="uk-UA" sz="3600" b="1" dirty="0" smtClean="0">
                <a:solidFill>
                  <a:schemeClr val="bg1"/>
                </a:solidFill>
              </a:rPr>
              <a:t>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479" y="1917626"/>
            <a:ext cx="3312368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Використайте </a:t>
            </a:r>
            <a:r>
              <a:rPr lang="uk-UA" sz="2800" b="1" dirty="0">
                <a:solidFill>
                  <a:srgbClr val="0070C0"/>
                </a:solidFill>
              </a:rPr>
              <a:t>слова зі словникової скарбниці. </a:t>
            </a:r>
            <a:r>
              <a:rPr lang="uk-UA" sz="2800" b="1" dirty="0" smtClean="0">
                <a:solidFill>
                  <a:srgbClr val="0070C0"/>
                </a:solidFill>
              </a:rPr>
              <a:t>Розпочніть </a:t>
            </a:r>
            <a:r>
              <a:rPr lang="uk-UA" sz="2800" b="1" dirty="0">
                <a:solidFill>
                  <a:srgbClr val="0070C0"/>
                </a:solidFill>
              </a:rPr>
              <a:t>із заголовка.   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4049"/>
            <a:ext cx="1195487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30-31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1244" y="1023271"/>
            <a:ext cx="4683506" cy="62822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2853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405458"/>
            <a:ext cx="10441160" cy="792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Святкування Нового року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63839" y="1276812"/>
            <a:ext cx="7334908" cy="50167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     Я з </a:t>
            </a:r>
            <a:r>
              <a:rPr lang="uk-UA" sz="3200" b="1" dirty="0">
                <a:solidFill>
                  <a:schemeClr val="bg1"/>
                </a:solidFill>
              </a:rPr>
              <a:t>нетерпінням </a:t>
            </a:r>
            <a:r>
              <a:rPr lang="uk-UA" sz="3200" b="1" dirty="0" smtClean="0">
                <a:solidFill>
                  <a:schemeClr val="bg1"/>
                </a:solidFill>
              </a:rPr>
              <a:t>чекала свято Нового року. Ми заздалегідь купили </a:t>
            </a:r>
            <a:r>
              <a:rPr lang="uk-UA" sz="3200" b="1" dirty="0">
                <a:solidFill>
                  <a:schemeClr val="bg1"/>
                </a:solidFill>
              </a:rPr>
              <a:t>ялинку, </a:t>
            </a:r>
            <a:r>
              <a:rPr lang="uk-UA" sz="3200" b="1" dirty="0" smtClean="0">
                <a:solidFill>
                  <a:schemeClr val="bg1"/>
                </a:solidFill>
              </a:rPr>
              <a:t>прикрасили </a:t>
            </a:r>
            <a:r>
              <a:rPr lang="uk-UA" sz="3200" b="1" dirty="0">
                <a:solidFill>
                  <a:schemeClr val="bg1"/>
                </a:solidFill>
              </a:rPr>
              <a:t>її яскравими </a:t>
            </a:r>
            <a:r>
              <a:rPr lang="uk-UA" sz="3200" b="1" dirty="0" smtClean="0">
                <a:solidFill>
                  <a:schemeClr val="bg1"/>
                </a:solidFill>
              </a:rPr>
              <a:t>гірляндами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>
                <a:solidFill>
                  <a:schemeClr val="bg1"/>
                </a:solidFill>
              </a:rPr>
              <a:t>іграшками. </a:t>
            </a:r>
          </a:p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     З радісним передчуттям зустрічали друзів.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Батьки готували дітям казкові костюми, цікаві конкурси, а переможцям – призи.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В </a:t>
            </a:r>
            <a:r>
              <a:rPr lang="uk-UA" sz="3200" b="1" dirty="0">
                <a:solidFill>
                  <a:schemeClr val="bg1"/>
                </a:solidFill>
              </a:rPr>
              <a:t>домі </a:t>
            </a:r>
            <a:r>
              <a:rPr lang="uk-UA" sz="3200" b="1" dirty="0" smtClean="0">
                <a:solidFill>
                  <a:schemeClr val="bg1"/>
                </a:solidFill>
              </a:rPr>
              <a:t>панувала </a:t>
            </a:r>
            <a:r>
              <a:rPr lang="uk-UA" sz="3200" b="1" dirty="0">
                <a:solidFill>
                  <a:schemeClr val="bg1"/>
                </a:solidFill>
              </a:rPr>
              <a:t>святкова новорічна </a:t>
            </a:r>
            <a:r>
              <a:rPr lang="uk-UA" sz="3200" b="1" dirty="0" smtClean="0">
                <a:solidFill>
                  <a:schemeClr val="bg1"/>
                </a:solidFill>
              </a:rPr>
              <a:t>атмосфера. Всім було весело.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!!! Новий рік\photo_2025-02-06_22-33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8" y="2991638"/>
            <a:ext cx="3312368" cy="33123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9423" y="1276812"/>
            <a:ext cx="369222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План</a:t>
            </a:r>
          </a:p>
          <a:p>
            <a:pPr marL="361950" indent="-361950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Підготовка </a:t>
            </a:r>
            <a:r>
              <a:rPr lang="uk-UA" sz="2800" b="1" dirty="0" smtClean="0">
                <a:solidFill>
                  <a:srgbClr val="0070C0"/>
                </a:solidFill>
              </a:rPr>
              <a:t>до свята.</a:t>
            </a:r>
          </a:p>
          <a:p>
            <a:pPr marL="361950" indent="-361950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Зустріч з друзями.</a:t>
            </a:r>
          </a:p>
          <a:p>
            <a:pPr marL="361950" indent="-361950">
              <a:buAutoNum type="arabicPeriod"/>
            </a:pPr>
            <a:r>
              <a:rPr lang="uk-UA" sz="2800" b="1" dirty="0">
                <a:solidFill>
                  <a:srgbClr val="0070C0"/>
                </a:solidFill>
              </a:rPr>
              <a:t>Враження від </a:t>
            </a:r>
            <a:r>
              <a:rPr lang="uk-UA" sz="2800" b="1" dirty="0" smtClean="0">
                <a:solidFill>
                  <a:srgbClr val="0070C0"/>
                </a:solidFill>
              </a:rPr>
              <a:t>свята.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61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621482"/>
            <a:ext cx="10102760" cy="6337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8453" y="-508568"/>
            <a:ext cx="111932" cy="1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32125" y="1460382"/>
            <a:ext cx="56359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Прочитайте свою розповідь. Якщо знайдете </a:t>
            </a:r>
            <a:r>
              <a:rPr lang="uk-UA" sz="3200" b="1" dirty="0">
                <a:solidFill>
                  <a:srgbClr val="0070C0"/>
                </a:solidFill>
              </a:rPr>
              <a:t>помилки – </a:t>
            </a:r>
            <a:r>
              <a:rPr lang="uk-UA" sz="3200" b="1" dirty="0" err="1" smtClean="0">
                <a:solidFill>
                  <a:srgbClr val="0070C0"/>
                </a:solidFill>
              </a:rPr>
              <a:t>виправте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їх.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8650" y="5734049"/>
            <a:ext cx="1152129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</a:t>
            </a:r>
            <a:r>
              <a:rPr lang="uk-UA" sz="2800" b="1" dirty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2124" y="3085432"/>
            <a:ext cx="5635969" cy="24554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Якщо бажаєте,  прочитайте у кріслі автора свій переказ для однокласників і однокласниць.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!!! Новий рік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35" y="1533403"/>
            <a:ext cx="4007494" cy="40074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839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9555" y="457305"/>
            <a:ext cx="9921028" cy="1114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Намалюйте кольоровими олівцями </a:t>
            </a:r>
            <a:r>
              <a:rPr lang="uk-UA" sz="3600" b="1" dirty="0">
                <a:solidFill>
                  <a:schemeClr val="bg1"/>
                </a:solidFill>
              </a:rPr>
              <a:t>ілюстрацію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 </a:t>
            </a:r>
            <a:r>
              <a:rPr lang="uk-UA" sz="3600" b="1" dirty="0">
                <a:solidFill>
                  <a:schemeClr val="bg1"/>
                </a:solidFill>
              </a:rPr>
              <a:t>своєї </a:t>
            </a:r>
            <a:r>
              <a:rPr lang="uk-UA" sz="3600" b="1" dirty="0" smtClean="0">
                <a:solidFill>
                  <a:schemeClr val="bg1"/>
                </a:solidFill>
              </a:rPr>
              <a:t>розповіді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Малюнки на Новий рік Щура 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 bwMode="auto">
          <a:xfrm>
            <a:off x="1000306" y="1623737"/>
            <a:ext cx="3171382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Дитячі новорічні малюнк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75" y="1628455"/>
            <a:ext cx="3155505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Малюнки на Новий рік Собаки 20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" t="2871" r="1575" b="1161"/>
          <a:stretch/>
        </p:blipFill>
        <p:spPr bwMode="auto">
          <a:xfrm>
            <a:off x="7836481" y="1603107"/>
            <a:ext cx="3224101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Новый год шагает по планете. Фото № 22780. Декабрь 2013. Конкурс «Маленькой  ёлочке холодно зимой». Декабрь 2013. Поделки и рисунки.Школьники.  Воспитателям детских садов, школьным учителям и педагогам - Маам.ру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7" y="4008125"/>
            <a:ext cx="3171382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онкурс рисунков «Весело, весело встретим Новый год!»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76" y="4012693"/>
            <a:ext cx="3155505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Персональный сайт 3&quot;В&quot; класса Частинской средней школы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78"/>
          <a:stretch/>
        </p:blipFill>
        <p:spPr bwMode="auto">
          <a:xfrm>
            <a:off x="7836482" y="4008125"/>
            <a:ext cx="3224101" cy="22888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8650" y="5734049"/>
            <a:ext cx="1152129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95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961" y="508246"/>
            <a:ext cx="9809638" cy="714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Підсумок уроку. Рефлексія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91" y="1447640"/>
            <a:ext cx="1523621" cy="205870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1" y="1413570"/>
            <a:ext cx="1923704" cy="192540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01423" y="4716950"/>
            <a:ext cx="2112729" cy="117160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Корисна інформація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14152" y="3615027"/>
            <a:ext cx="1768228" cy="10980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Не все зрозуміло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3460" y="3433592"/>
            <a:ext cx="1906428" cy="124604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Час пролетів непомітно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7828" y="4560013"/>
            <a:ext cx="2318378" cy="11716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Працювалось легко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95783" y="3388412"/>
            <a:ext cx="2136408" cy="117160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Непотрібна інформація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28" y="2602553"/>
            <a:ext cx="2320357" cy="18075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23524" r="5956" b="17144"/>
          <a:stretch/>
        </p:blipFill>
        <p:spPr bwMode="auto">
          <a:xfrm>
            <a:off x="5311068" y="1566083"/>
            <a:ext cx="2374453" cy="1620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71" y="2923602"/>
            <a:ext cx="1821906" cy="174472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703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031" y="511748"/>
            <a:ext cx="10275999" cy="805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461795" y="1420639"/>
            <a:ext cx="6897604" cy="9608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Вибери напій, з яким хочеш провести урок. 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А я скажу, що тебе очікує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7995" y="4459854"/>
            <a:ext cx="2079048" cy="1360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Тебе очікує активна робота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841185" y="4459854"/>
            <a:ext cx="2060083" cy="1322681"/>
          </a:xfrm>
          <a:prstGeom prst="roundRect">
            <a:avLst/>
          </a:prstGeom>
          <a:solidFill>
            <a:srgbClr val="C45A1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Виявиш творче мислення</a:t>
            </a:r>
            <a:endParaRPr lang="ru-RU" sz="28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6987680" y="4488953"/>
            <a:ext cx="2627872" cy="13100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Твоя працьовитість радує.</a:t>
            </a:r>
            <a:endParaRPr lang="ru-RU" sz="2800" b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621694" y="4487550"/>
            <a:ext cx="2058325" cy="13481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Легко розв’яжеш завдання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641999" y="4482658"/>
            <a:ext cx="1944410" cy="132268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Здивуєш своїми знаннями </a:t>
            </a:r>
            <a:endParaRPr lang="ru-RU" sz="2800" b="1" dirty="0"/>
          </a:p>
        </p:txBody>
      </p:sp>
      <p:pic>
        <p:nvPicPr>
          <p:cNvPr id="2050" name="Picture 2" descr="D:\Картинки до тестів\Напої\Чашка ча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99" y="2489685"/>
            <a:ext cx="2114100" cy="18198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Напої\Склянка вод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6767"/>
          <a:stretch/>
        </p:blipFill>
        <p:spPr bwMode="auto">
          <a:xfrm>
            <a:off x="835347" y="2509335"/>
            <a:ext cx="1781696" cy="18198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Напої\Чашка кака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8214" b="9450"/>
          <a:stretch/>
        </p:blipFill>
        <p:spPr bwMode="auto">
          <a:xfrm>
            <a:off x="4820859" y="2509339"/>
            <a:ext cx="2158594" cy="18198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Напої\Сік персиков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55" y="2503888"/>
            <a:ext cx="1683541" cy="182281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Напої\Склянка моло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r="6490"/>
          <a:stretch/>
        </p:blipFill>
        <p:spPr bwMode="auto">
          <a:xfrm>
            <a:off x="9767895" y="2503887"/>
            <a:ext cx="1692618" cy="182281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470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621482"/>
            <a:ext cx="10225136" cy="804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3563" y="1599297"/>
            <a:ext cx="4752528" cy="1815882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це у вікно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стукоче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Увійти до хати хоче?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так гостя! Вся в сніжинках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Завітала в дім ...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4103043" y="2925738"/>
            <a:ext cx="1656184" cy="48944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ялинка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68096" y="1599297"/>
            <a:ext cx="453650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небі хмарка пролетіла,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Білий пух розсипала.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 на землю міцно ліг,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 …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0024588" y="2925735"/>
            <a:ext cx="991776" cy="4894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сніг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68095" y="3576300"/>
            <a:ext cx="453650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долоню зірка впала,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дмухнув – вона розтала.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не зірка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вже, краплинка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була вона … 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9317516" y="4905099"/>
            <a:ext cx="1698848" cy="4894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сніжинка</a:t>
            </a:r>
            <a:endParaRPr lang="ru-RU" sz="2800" b="1" dirty="0"/>
          </a:p>
        </p:txBody>
      </p:sp>
      <p:pic>
        <p:nvPicPr>
          <p:cNvPr id="1026" name="Picture 2" descr="Загадкова історія новорічної ялинки: Чому вони завжди мають форму піраміди  — Радіо ТРЕ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8" r="256"/>
          <a:stretch/>
        </p:blipFill>
        <p:spPr bwMode="auto">
          <a:xfrm>
            <a:off x="1180104" y="3510210"/>
            <a:ext cx="1944000" cy="26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нежинка в руках девушки. 256k, dark epic, фотореализм, ultra-realistic,  high dynamical range, raw photo, 300…» — картинка создана в Шедеврум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88" y="3510210"/>
            <a:ext cx="2610203" cy="26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87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2" y="621482"/>
            <a:ext cx="10225137" cy="804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Прочитайте чистомовку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1951" y="1601520"/>
            <a:ext cx="5832648" cy="40318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Де-Де-Де – Дід Мороз іде!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>
                <a:solidFill>
                  <a:srgbClr val="0070C0"/>
                </a:solidFill>
              </a:rPr>
              <a:t>Се-Се-Се – Ще й мішка несе.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>
                <a:solidFill>
                  <a:srgbClr val="0070C0"/>
                </a:solidFill>
              </a:rPr>
              <a:t>Ку-Ку-Ку – Що там у мішку?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 err="1">
                <a:solidFill>
                  <a:srgbClr val="0070C0"/>
                </a:solidFill>
              </a:rPr>
              <a:t>Ки-Ки-Ки</a:t>
            </a:r>
            <a:r>
              <a:rPr lang="uk-UA" sz="3200" b="1" dirty="0">
                <a:solidFill>
                  <a:srgbClr val="0070C0"/>
                </a:solidFill>
              </a:rPr>
              <a:t> – Подаруночки,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 err="1">
                <a:solidFill>
                  <a:srgbClr val="0070C0"/>
                </a:solidFill>
              </a:rPr>
              <a:t>Іх-Іх-Іх</a:t>
            </a:r>
            <a:r>
              <a:rPr lang="uk-UA" sz="3200" b="1" dirty="0">
                <a:solidFill>
                  <a:srgbClr val="0070C0"/>
                </a:solidFill>
              </a:rPr>
              <a:t> – Радощі та сміх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 err="1">
                <a:solidFill>
                  <a:srgbClr val="0070C0"/>
                </a:solidFill>
              </a:rPr>
              <a:t>Ток-Ток-Ток</a:t>
            </a:r>
            <a:r>
              <a:rPr lang="uk-UA" sz="3200" b="1" dirty="0">
                <a:solidFill>
                  <a:srgbClr val="0070C0"/>
                </a:solidFill>
              </a:rPr>
              <a:t> – Для малих діток.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>
                <a:solidFill>
                  <a:srgbClr val="0070C0"/>
                </a:solidFill>
              </a:rPr>
              <a:t>Ні-Ні-Ні – Є тут і мені.</a:t>
            </a:r>
            <a:br>
              <a:rPr lang="uk-UA" sz="3200" b="1" dirty="0">
                <a:solidFill>
                  <a:srgbClr val="0070C0"/>
                </a:solidFill>
              </a:rPr>
            </a:br>
            <a:r>
              <a:rPr lang="uk-UA" sz="3200" b="1" dirty="0" err="1">
                <a:solidFill>
                  <a:srgbClr val="0070C0"/>
                </a:solidFill>
              </a:rPr>
              <a:t>Лю-Лю-Лю</a:t>
            </a:r>
            <a:r>
              <a:rPr lang="uk-UA" sz="3200" b="1" dirty="0">
                <a:solidFill>
                  <a:srgbClr val="0070C0"/>
                </a:solidFill>
              </a:rPr>
              <a:t> – Новий рік люблю</a:t>
            </a:r>
            <a:r>
              <a:rPr lang="uk-UA" sz="3200" b="1" dirty="0" smtClean="0">
                <a:solidFill>
                  <a:srgbClr val="0070C0"/>
                </a:solidFill>
              </a:rPr>
              <a:t>!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Дед мороз в png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2" y="1582640"/>
            <a:ext cx="4176465" cy="403187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51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0480" y="549474"/>
            <a:ext cx="9712071" cy="686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Складіть павутинку до слова «свято»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267711" y="3239486"/>
            <a:ext cx="2297656" cy="123880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>
            <a:endCxn id="39" idx="0"/>
          </p:cNvCxnSpPr>
          <p:nvPr/>
        </p:nvCxnSpPr>
        <p:spPr>
          <a:xfrm>
            <a:off x="8565680" y="4072444"/>
            <a:ext cx="1311723" cy="42368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8499969" y="3114626"/>
            <a:ext cx="1095849" cy="43046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0"/>
            <a:endCxn id="32" idx="4"/>
          </p:cNvCxnSpPr>
          <p:nvPr/>
        </p:nvCxnSpPr>
        <p:spPr>
          <a:xfrm flipV="1">
            <a:off x="7416539" y="2377670"/>
            <a:ext cx="0" cy="86181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5582718" y="3000095"/>
            <a:ext cx="908146" cy="47878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325145" y="4140681"/>
            <a:ext cx="1017694" cy="35544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2" idx="4"/>
          </p:cNvCxnSpPr>
          <p:nvPr/>
        </p:nvCxnSpPr>
        <p:spPr>
          <a:xfrm flipH="1">
            <a:off x="7409197" y="4478290"/>
            <a:ext cx="7342" cy="8231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3942110" y="2061642"/>
            <a:ext cx="2094681" cy="1075249"/>
          </a:xfrm>
          <a:prstGeom prst="ellipse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гості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184950" y="1494312"/>
            <a:ext cx="2463178" cy="88335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ялинка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988104" y="4507964"/>
            <a:ext cx="2330321" cy="1154078"/>
          </a:xfrm>
          <a:prstGeom prst="ellipse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048026" y="5301437"/>
            <a:ext cx="2578443" cy="88335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8520439" y="2061642"/>
            <a:ext cx="2519814" cy="10185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настрій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565367" y="4496126"/>
            <a:ext cx="2624072" cy="106108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D:\Картинки до тестів\!!! Новий рік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7" y="1788740"/>
            <a:ext cx="3512697" cy="35126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351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621482"/>
            <a:ext cx="9793088" cy="804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911" y="1583994"/>
            <a:ext cx="597666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Сьогодні на уроці ви будете вчитись писати розповідь про святкування Нового року на основі власних вражень та спостережень.</a:t>
            </a: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690"/>
          <a:stretch/>
        </p:blipFill>
        <p:spPr bwMode="auto">
          <a:xfrm>
            <a:off x="1226596" y="1557586"/>
            <a:ext cx="3641299" cy="3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Про свято Новий рі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Про свято Новий рі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15" y="3501802"/>
            <a:ext cx="3816424" cy="291715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43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456" y="477466"/>
            <a:ext cx="10397876" cy="763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Розгляньте </a:t>
            </a:r>
            <a:r>
              <a:rPr lang="uk-UA" sz="4000" b="1" dirty="0">
                <a:solidFill>
                  <a:schemeClr val="bg1"/>
                </a:solidFill>
              </a:rPr>
              <a:t>малюнок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4049"/>
            <a:ext cx="1195487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№1-2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907456" y="1413570"/>
            <a:ext cx="3600400" cy="9608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rgbClr val="0070C0"/>
                </a:solidFill>
              </a:rPr>
              <a:t>Розкажіть, </a:t>
            </a:r>
            <a:r>
              <a:rPr lang="uk-UA" sz="2800" b="1" dirty="0">
                <a:solidFill>
                  <a:srgbClr val="0070C0"/>
                </a:solidFill>
              </a:rPr>
              <a:t>яке свято зображене на ньому.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476" y="540965"/>
            <a:ext cx="5112568" cy="68577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597743" y="2493689"/>
            <a:ext cx="4392488" cy="280831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rgbClr val="0070C0"/>
                </a:solidFill>
              </a:rPr>
              <a:t>Пригадайте</a:t>
            </a:r>
            <a:r>
              <a:rPr lang="uk-UA" sz="2800" b="1" dirty="0">
                <a:solidFill>
                  <a:srgbClr val="0070C0"/>
                </a:solidFill>
              </a:rPr>
              <a:t>, як ви святкували Новий рік. </a:t>
            </a:r>
            <a:r>
              <a:rPr lang="uk-UA" sz="2800" b="1" dirty="0" smtClean="0">
                <a:solidFill>
                  <a:srgbClr val="0070C0"/>
                </a:solidFill>
              </a:rPr>
              <a:t>Розкажіть</a:t>
            </a:r>
            <a:r>
              <a:rPr lang="uk-UA" sz="2800" b="1" dirty="0">
                <a:solidFill>
                  <a:srgbClr val="0070C0"/>
                </a:solidFill>
              </a:rPr>
              <a:t>, що найбільше запам'яталося з новорічного свята. Які враження залишилися?</a:t>
            </a:r>
          </a:p>
        </p:txBody>
      </p:sp>
    </p:spTree>
    <p:extLst>
      <p:ext uri="{BB962C8B-B14F-4D97-AF65-F5344CB8AC3E}">
        <p14:creationId xmlns:p14="http://schemas.microsoft.com/office/powerpoint/2010/main" val="31209775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05458"/>
            <a:ext cx="9937104" cy="12241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Підготуйтеся </a:t>
            </a:r>
            <a:r>
              <a:rPr lang="uk-UA" sz="3600" b="1" dirty="0">
                <a:solidFill>
                  <a:schemeClr val="bg1"/>
                </a:solidFill>
              </a:rPr>
              <a:t>до написання розповіді про святкування Нового року.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4049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68531" y="1734988"/>
            <a:ext cx="4327151" cy="57606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rgbClr val="0070C0"/>
                </a:solidFill>
              </a:rPr>
              <a:t>Скористайтеся підказкою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5214877" y="1701602"/>
            <a:ext cx="6061730" cy="27384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eriod"/>
            </a:pPr>
            <a:r>
              <a:rPr lang="uk-UA" sz="2800" b="1" dirty="0"/>
              <a:t>Спочатку </a:t>
            </a:r>
            <a:r>
              <a:rPr lang="uk-UA" sz="2800" b="1" dirty="0" smtClean="0"/>
              <a:t>продумайте, </a:t>
            </a:r>
            <a:r>
              <a:rPr lang="uk-UA" sz="2800" b="1" dirty="0"/>
              <a:t>про що саме </a:t>
            </a:r>
            <a:r>
              <a:rPr lang="uk-UA" sz="2800" b="1" dirty="0" smtClean="0"/>
              <a:t>будете </a:t>
            </a:r>
            <a:r>
              <a:rPr lang="uk-UA" sz="2800" b="1" dirty="0"/>
              <a:t>писати.</a:t>
            </a:r>
          </a:p>
          <a:p>
            <a:pPr marL="514350" indent="-514350" algn="l">
              <a:buAutoNum type="arabicPeriod"/>
            </a:pPr>
            <a:r>
              <a:rPr lang="uk-UA" sz="2800" b="1" dirty="0" smtClean="0"/>
              <a:t>Придумайте </a:t>
            </a:r>
            <a:r>
              <a:rPr lang="uk-UA" sz="2800" b="1" dirty="0"/>
              <a:t>назву свого твору.</a:t>
            </a:r>
          </a:p>
          <a:p>
            <a:pPr marL="514350" indent="-514350" algn="l">
              <a:buAutoNum type="arabicPeriod"/>
            </a:pPr>
            <a:r>
              <a:rPr lang="uk-UA" sz="2800" b="1" dirty="0" smtClean="0"/>
              <a:t>Сплануйте, </a:t>
            </a:r>
            <a:r>
              <a:rPr lang="uk-UA" sz="2800" b="1" dirty="0"/>
              <a:t>що за чим </a:t>
            </a:r>
            <a:r>
              <a:rPr lang="uk-UA" sz="2800" b="1" dirty="0" smtClean="0"/>
              <a:t>ви будете </a:t>
            </a:r>
            <a:r>
              <a:rPr lang="uk-UA" sz="2800" b="1" dirty="0"/>
              <a:t>розказувати.</a:t>
            </a:r>
          </a:p>
          <a:p>
            <a:pPr marL="514350" indent="-514350" algn="l">
              <a:buAutoNum type="arabicPeriod"/>
            </a:pPr>
            <a:r>
              <a:rPr lang="uk-UA" sz="2800" b="1" dirty="0" smtClean="0"/>
              <a:t>Побудуйте </a:t>
            </a:r>
            <a:r>
              <a:rPr lang="uk-UA" sz="2800" b="1" dirty="0"/>
              <a:t>свій твір усно.</a:t>
            </a:r>
          </a:p>
        </p:txBody>
      </p:sp>
      <p:pic>
        <p:nvPicPr>
          <p:cNvPr id="2050" name="Picture 2" descr="D:\Картинки до тестів\!!! Новий рік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59" y="2436308"/>
            <a:ext cx="4007494" cy="40074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20023" y="4509914"/>
            <a:ext cx="4968552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План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Підготовка </a:t>
            </a:r>
            <a:r>
              <a:rPr lang="uk-UA" sz="3200" b="1" dirty="0" smtClean="0">
                <a:solidFill>
                  <a:srgbClr val="0070C0"/>
                </a:solidFill>
              </a:rPr>
              <a:t>до свята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Зустріч з друзями.</a:t>
            </a:r>
          </a:p>
          <a:p>
            <a:pPr marL="514350" indent="-514350">
              <a:buAutoNum type="arabicPeriod"/>
            </a:pPr>
            <a:r>
              <a:rPr lang="uk-UA" sz="3200" b="1" dirty="0" smtClean="0">
                <a:solidFill>
                  <a:srgbClr val="0070C0"/>
                </a:solidFill>
              </a:rPr>
              <a:t>Новорічні подарунки</a:t>
            </a:r>
          </a:p>
        </p:txBody>
      </p:sp>
    </p:spTree>
    <p:extLst>
      <p:ext uri="{BB962C8B-B14F-4D97-AF65-F5344CB8AC3E}">
        <p14:creationId xmlns:p14="http://schemas.microsoft.com/office/powerpoint/2010/main" val="1028674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549474"/>
            <a:ext cx="10153128" cy="815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 у словниковій скарбниці.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0131" y="2387705"/>
            <a:ext cx="6604468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Словникова скарбниця</a:t>
            </a:r>
          </a:p>
          <a:p>
            <a:r>
              <a:rPr lang="uk-UA" sz="3200" b="1" dirty="0" smtClean="0"/>
              <a:t>Новий рік          ялинкові прикраси   свято                   новорічна </a:t>
            </a:r>
            <a:r>
              <a:rPr lang="uk-UA" sz="3200" b="1" dirty="0"/>
              <a:t>вистава</a:t>
            </a:r>
          </a:p>
          <a:p>
            <a:r>
              <a:rPr lang="uk-UA" sz="3200" b="1" dirty="0" smtClean="0"/>
              <a:t>карнавал           водити </a:t>
            </a:r>
            <a:r>
              <a:rPr lang="uk-UA" sz="3200" b="1" dirty="0"/>
              <a:t>хоровод</a:t>
            </a:r>
          </a:p>
          <a:p>
            <a:r>
              <a:rPr lang="uk-UA" sz="3200" b="1" dirty="0" smtClean="0"/>
              <a:t>конкурси           святкова </a:t>
            </a:r>
            <a:r>
              <a:rPr lang="uk-UA" sz="3200" b="1" dirty="0"/>
              <a:t>вікторина</a:t>
            </a:r>
          </a:p>
          <a:p>
            <a:r>
              <a:rPr lang="uk-UA" sz="3200" b="1" dirty="0" smtClean="0"/>
              <a:t>переможець    новорічні подарунки</a:t>
            </a:r>
            <a:endParaRPr lang="uk-UA" sz="3200" b="1" dirty="0"/>
          </a:p>
          <a:p>
            <a:r>
              <a:rPr lang="uk-UA" sz="3200" b="1" dirty="0" smtClean="0"/>
              <a:t>призи                 новорічні </a:t>
            </a:r>
            <a:r>
              <a:rPr lang="uk-UA" sz="3200" b="1" dirty="0"/>
              <a:t>костюми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4049"/>
            <a:ext cx="1195487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1471" y="1386480"/>
            <a:ext cx="1015312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Підкресліть </a:t>
            </a:r>
            <a:r>
              <a:rPr lang="uk-UA" sz="2800" b="1" dirty="0">
                <a:solidFill>
                  <a:srgbClr val="0070C0"/>
                </a:solidFill>
              </a:rPr>
              <a:t>ті, які підходять для </a:t>
            </a:r>
            <a:r>
              <a:rPr lang="uk-UA" sz="2800" b="1" dirty="0" smtClean="0">
                <a:solidFill>
                  <a:srgbClr val="0070C0"/>
                </a:solidFill>
              </a:rPr>
              <a:t>вашої </a:t>
            </a:r>
            <a:r>
              <a:rPr lang="uk-UA" sz="2800" b="1" dirty="0">
                <a:solidFill>
                  <a:srgbClr val="0070C0"/>
                </a:solidFill>
              </a:rPr>
              <a:t>розповіді. </a:t>
            </a:r>
            <a:r>
              <a:rPr lang="uk-UA" sz="2800" b="1" dirty="0" smtClean="0">
                <a:solidFill>
                  <a:srgbClr val="0070C0"/>
                </a:solidFill>
              </a:rPr>
              <a:t>Допишіть </a:t>
            </a:r>
            <a:r>
              <a:rPr lang="uk-UA" sz="2800" b="1" dirty="0">
                <a:solidFill>
                  <a:srgbClr val="0070C0"/>
                </a:solidFill>
              </a:rPr>
              <a:t>слова, яких не вистачає для </a:t>
            </a:r>
            <a:r>
              <a:rPr lang="uk-UA" sz="2800" b="1" dirty="0" smtClean="0">
                <a:solidFill>
                  <a:srgbClr val="0070C0"/>
                </a:solidFill>
              </a:rPr>
              <a:t>вашого </a:t>
            </a:r>
            <a:r>
              <a:rPr lang="uk-UA" sz="2800" b="1" dirty="0">
                <a:solidFill>
                  <a:srgbClr val="0070C0"/>
                </a:solidFill>
              </a:rPr>
              <a:t>твору.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827" y="2069608"/>
            <a:ext cx="2952735" cy="36474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484273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</TotalTime>
  <Words>409</Words>
  <Application>Microsoft Office PowerPoint</Application>
  <PresentationFormat>Произвольный</PresentationFormat>
  <Paragraphs>93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Підсумок уроку. Рефлексія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110</cp:revision>
  <dcterms:created xsi:type="dcterms:W3CDTF">2025-08-27T14:01:18Z</dcterms:created>
  <dcterms:modified xsi:type="dcterms:W3CDTF">2026-01-15T09:50:46Z</dcterms:modified>
</cp:coreProperties>
</file>