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82" r:id="rId2"/>
    <p:sldId id="516" r:id="rId3"/>
    <p:sldId id="552" r:id="rId4"/>
    <p:sldId id="553" r:id="rId5"/>
    <p:sldId id="326" r:id="rId6"/>
    <p:sldId id="585" r:id="rId7"/>
    <p:sldId id="571" r:id="rId8"/>
    <p:sldId id="564" r:id="rId9"/>
    <p:sldId id="559" r:id="rId10"/>
    <p:sldId id="569" r:id="rId11"/>
    <p:sldId id="576" r:id="rId12"/>
    <p:sldId id="566" r:id="rId13"/>
    <p:sldId id="578" r:id="rId14"/>
    <p:sldId id="581" r:id="rId15"/>
    <p:sldId id="583" r:id="rId16"/>
    <p:sldId id="584" r:id="rId17"/>
    <p:sldId id="432" r:id="rId18"/>
    <p:sldId id="517" r:id="rId19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527" y="909514"/>
            <a:ext cx="9001000" cy="21452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chemeClr val="accent6">
                    <a:lumMod val="75000"/>
                  </a:schemeClr>
                </a:solidFill>
              </a:rPr>
              <a:t>Шевченко завжди житиме серед нас. </a:t>
            </a:r>
          </a:p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Т. </a:t>
            </a:r>
            <a:r>
              <a:rPr lang="uk-UA" sz="4000" b="1" dirty="0" err="1">
                <a:solidFill>
                  <a:schemeClr val="accent6">
                    <a:lumMod val="75000"/>
                  </a:schemeClr>
                </a:solidFill>
              </a:rPr>
              <a:t>Щербаченко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 (Стус) </a:t>
            </a:r>
            <a:endParaRPr lang="uk-UA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Український лицар»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970133" y="4166622"/>
            <a:ext cx="3595060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5.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Як не любить свій край!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60</a:t>
            </a:r>
          </a:p>
        </p:txBody>
      </p:sp>
      <p:pic>
        <p:nvPicPr>
          <p:cNvPr id="5" name="Picture 4" descr="Шевченко наш. Він для усіх століть - 13 Березня 2019 - Коханівська ЗОШ І-ІІ  ступенів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27" y="3501802"/>
            <a:ext cx="3382347" cy="240146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3439" y="333450"/>
            <a:ext cx="10657184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Тетяна </a:t>
            </a:r>
            <a:r>
              <a:rPr lang="uk-UA" sz="3600" b="1" dirty="0" err="1">
                <a:solidFill>
                  <a:schemeClr val="bg1"/>
                </a:solidFill>
              </a:rPr>
              <a:t>Щербаченко</a:t>
            </a:r>
            <a:r>
              <a:rPr lang="uk-UA" sz="3600" b="1" dirty="0">
                <a:solidFill>
                  <a:schemeClr val="bg1"/>
                </a:solidFill>
              </a:rPr>
              <a:t> (Стус) «Український лицар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3 клас\02 ЧИТАННЯ\1 Савченко уроки\5 Як не любить свій край\№060-Т.Щербаченко. Український лицар\2026-01-19_101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61" y="1053530"/>
            <a:ext cx="7440876" cy="373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3 клас\02 ЧИТАННЯ\1 Савченко уроки\5 Як не любить свій край\№060-Т.Щербаченко. Український лицар\2026-01-19_1010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65" y="4751204"/>
            <a:ext cx="7406667" cy="10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І ГЕНІЇ БУЛИ ДІТЬМИ…: ТАРАС ШЕВЧЕНКО | НБУш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332" y="1113350"/>
            <a:ext cx="3040105" cy="4110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248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7221" y="5629401"/>
            <a:ext cx="806489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/>
              <a:t>Про кого це оповідання?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/>
              <a:t>Що </a:t>
            </a:r>
            <a:r>
              <a:rPr lang="ru-RU" sz="2400" b="1" dirty="0"/>
              <a:t>з прослуханого </a:t>
            </a:r>
            <a:r>
              <a:rPr lang="ru-RU" sz="2400" b="1" dirty="0" smtClean="0"/>
              <a:t>вам </a:t>
            </a:r>
            <a:r>
              <a:rPr lang="ru-RU" sz="2400" b="1" dirty="0" err="1"/>
              <a:t>незрозуміле</a:t>
            </a:r>
            <a:r>
              <a:rPr lang="ru-RU" sz="2400" b="1" dirty="0"/>
              <a:t>? Запитайте про це.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3439" y="333450"/>
            <a:ext cx="10657184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Тетяна </a:t>
            </a:r>
            <a:r>
              <a:rPr lang="uk-UA" sz="3600" b="1" dirty="0" err="1">
                <a:solidFill>
                  <a:schemeClr val="bg1"/>
                </a:solidFill>
              </a:rPr>
              <a:t>Щербаченко</a:t>
            </a:r>
            <a:r>
              <a:rPr lang="uk-UA" sz="3600" b="1" dirty="0">
                <a:solidFill>
                  <a:schemeClr val="bg1"/>
                </a:solidFill>
              </a:rPr>
              <a:t> (Стус) «Український лицар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2 ЧИТАННЯ\1 Савченко уроки\5 Як не любить свій край\№060-Т.Щербаченко. Український лицар\2026-01-19_101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125538"/>
            <a:ext cx="832952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 бур'янах&quot; - повість Степана Васильченка про Тараса Шевченка - Мала  Сторі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416" y="1125538"/>
            <a:ext cx="2841312" cy="389136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47221" y="4675294"/>
            <a:ext cx="809055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Лицар</a:t>
            </a: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/>
              <a:t>– </a:t>
            </a:r>
            <a:r>
              <a:rPr lang="uk-UA" sz="2800" b="1" dirty="0" smtClean="0"/>
              <a:t>тут: самовідданий, благородний захисник українського  народу,  людина  високої  гідності. 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41073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4"/>
            <a:ext cx="10225136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Поміркуйте </a:t>
            </a:r>
            <a:r>
              <a:rPr lang="uk-UA" sz="4000" b="1" dirty="0" smtClean="0">
                <a:solidFill>
                  <a:schemeClr val="bg1"/>
                </a:solidFill>
              </a:rPr>
              <a:t>разом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3127" y="1197546"/>
            <a:ext cx="657344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Як ви можете </a:t>
            </a:r>
            <a:r>
              <a:rPr lang="ru-RU" sz="2800" b="1" dirty="0" err="1"/>
              <a:t>пояснити</a:t>
            </a:r>
            <a:r>
              <a:rPr lang="ru-RU" sz="2800" b="1" dirty="0"/>
              <a:t> думку «він завжди </a:t>
            </a:r>
            <a:r>
              <a:rPr lang="ru-RU" sz="2800" b="1" dirty="0" err="1"/>
              <a:t>житиме</a:t>
            </a:r>
            <a:r>
              <a:rPr lang="ru-RU" sz="2800" b="1" dirty="0"/>
              <a:t> серед нас»?</a:t>
            </a:r>
            <a:endParaRPr lang="uk-UA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53127" y="2263145"/>
            <a:ext cx="6573447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Коли </a:t>
            </a:r>
            <a:r>
              <a:rPr lang="ru-RU" sz="2800" b="1" dirty="0"/>
              <a:t>українці </a:t>
            </a:r>
            <a:r>
              <a:rPr lang="ru-RU" sz="2800" b="1" dirty="0" err="1"/>
              <a:t>звертаються</a:t>
            </a:r>
            <a:r>
              <a:rPr lang="ru-RU" sz="2800" b="1" dirty="0"/>
              <a:t> зі своїми думками до поета?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Чому </a:t>
            </a:r>
            <a:r>
              <a:rPr lang="ru-RU" sz="2800" b="1" dirty="0"/>
              <a:t>життя Тараса Шевченка стало для </a:t>
            </a:r>
            <a:r>
              <a:rPr lang="ru-RU" sz="2800" b="1" dirty="0" err="1"/>
              <a:t>нашого</a:t>
            </a:r>
            <a:r>
              <a:rPr lang="ru-RU" sz="2800" b="1" dirty="0"/>
              <a:t> народу легендою, а він — </a:t>
            </a:r>
            <a:r>
              <a:rPr lang="ru-RU" sz="2800" b="1" dirty="0" err="1"/>
              <a:t>українським</a:t>
            </a:r>
            <a:r>
              <a:rPr lang="ru-RU" sz="2800" b="1" dirty="0"/>
              <a:t> </a:t>
            </a:r>
            <a:r>
              <a:rPr lang="ru-RU" sz="2800" b="1" dirty="0" err="1"/>
              <a:t>лицарем</a:t>
            </a:r>
            <a:r>
              <a:rPr lang="ru-RU" sz="2800" b="1" dirty="0"/>
              <a:t>?</a:t>
            </a:r>
            <a:endParaRPr lang="uk-U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55561" y="4653930"/>
            <a:ext cx="657344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Прочитайте </a:t>
            </a:r>
            <a:r>
              <a:rPr lang="ru-RU" sz="2800" b="1" dirty="0" err="1"/>
              <a:t>останній</a:t>
            </a:r>
            <a:r>
              <a:rPr lang="ru-RU" sz="2800" b="1" dirty="0"/>
              <a:t> абзац. Поставте запитання за </a:t>
            </a:r>
            <a:r>
              <a:rPr lang="ru-RU" sz="2800" b="1" dirty="0" err="1"/>
              <a:t>прочитаним</a:t>
            </a:r>
            <a:r>
              <a:rPr lang="ru-RU" sz="2800" b="1" dirty="0"/>
              <a:t>. </a:t>
            </a:r>
            <a:r>
              <a:rPr lang="ru-RU" sz="2800" b="1" dirty="0" err="1"/>
              <a:t>Підготуйте</a:t>
            </a:r>
            <a:r>
              <a:rPr lang="ru-RU" sz="2800" b="1" dirty="0"/>
              <a:t> переказ.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10 ЦІКАВИХ ФАКТІВ ПРО ТАРАСА ШЕВЧЕНКА - Кафедра прикладної механіки  Луцького НТ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63" y="1440954"/>
            <a:ext cx="3454399" cy="4365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726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5487" y="549474"/>
            <a:ext cx="9721080" cy="11349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Допишіть </a:t>
            </a:r>
            <a:r>
              <a:rPr lang="uk-UA" sz="3600" b="1" dirty="0"/>
              <a:t>слова, які характеризують справжнього </a:t>
            </a:r>
            <a:r>
              <a:rPr lang="uk-UA" sz="3600" b="1" dirty="0" smtClean="0"/>
              <a:t>лицаря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5527" y="1998017"/>
            <a:ext cx="3024336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uk-UA" sz="3600" b="1" dirty="0" err="1" smtClean="0"/>
              <a:t>Благород</a:t>
            </a:r>
            <a:r>
              <a:rPr lang="uk-UA" sz="3600" b="1" dirty="0" smtClean="0"/>
              <a:t>___</a:t>
            </a:r>
            <a:endParaRPr lang="uk-UA" sz="3600" b="1" dirty="0"/>
          </a:p>
          <a:p>
            <a:pPr>
              <a:buNone/>
            </a:pPr>
            <a:r>
              <a:rPr lang="uk-UA" sz="3600" b="1" dirty="0"/>
              <a:t>Відваж___</a:t>
            </a:r>
          </a:p>
          <a:p>
            <a:pPr>
              <a:buNone/>
            </a:pPr>
            <a:r>
              <a:rPr lang="uk-UA" sz="3600" b="1" dirty="0" err="1"/>
              <a:t>Відда</a:t>
            </a:r>
            <a:r>
              <a:rPr lang="uk-UA" sz="3600" b="1" dirty="0"/>
              <a:t>___</a:t>
            </a:r>
          </a:p>
          <a:p>
            <a:pPr>
              <a:buNone/>
            </a:pPr>
            <a:r>
              <a:rPr lang="uk-UA" sz="3600" b="1" dirty="0"/>
              <a:t>Поряд___</a:t>
            </a:r>
          </a:p>
          <a:p>
            <a:pPr>
              <a:buNone/>
            </a:pPr>
            <a:r>
              <a:rPr lang="uk-UA" sz="3600" b="1" dirty="0" err="1"/>
              <a:t>Впев</a:t>
            </a:r>
            <a:r>
              <a:rPr lang="uk-UA" sz="3600" b="1" dirty="0"/>
              <a:t>__</a:t>
            </a:r>
          </a:p>
          <a:p>
            <a:pPr>
              <a:buNone/>
            </a:pPr>
            <a:r>
              <a:rPr lang="uk-UA" sz="3600" b="1" dirty="0" err="1"/>
              <a:t>Освіче</a:t>
            </a:r>
            <a:r>
              <a:rPr lang="uk-UA" sz="3600" b="1" dirty="0" smtClean="0"/>
              <a:t>__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48215" y="1998017"/>
            <a:ext cx="2808312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uk-UA" sz="3600" b="1" dirty="0" smtClean="0"/>
              <a:t>Муж</a:t>
            </a:r>
            <a:r>
              <a:rPr lang="uk-UA" sz="3600" b="1" dirty="0"/>
              <a:t>___</a:t>
            </a:r>
          </a:p>
          <a:p>
            <a:pPr>
              <a:buNone/>
            </a:pPr>
            <a:r>
              <a:rPr lang="uk-UA" sz="3600" b="1" dirty="0" err="1"/>
              <a:t>Вихова</a:t>
            </a:r>
            <a:r>
              <a:rPr lang="uk-UA" sz="3600" b="1" dirty="0"/>
              <a:t>__</a:t>
            </a:r>
          </a:p>
          <a:p>
            <a:pPr>
              <a:buNone/>
            </a:pPr>
            <a:r>
              <a:rPr lang="uk-UA" sz="3600" b="1" dirty="0"/>
              <a:t>Вір___</a:t>
            </a:r>
          </a:p>
          <a:p>
            <a:pPr>
              <a:buNone/>
            </a:pPr>
            <a:r>
              <a:rPr lang="uk-UA" sz="3600" b="1" dirty="0" err="1"/>
              <a:t>Милосер</a:t>
            </a:r>
            <a:r>
              <a:rPr lang="uk-UA" sz="3600" b="1" dirty="0"/>
              <a:t>___</a:t>
            </a:r>
          </a:p>
          <a:p>
            <a:pPr>
              <a:buNone/>
            </a:pPr>
            <a:r>
              <a:rPr lang="uk-UA" sz="3600" b="1" dirty="0" err="1"/>
              <a:t>Людя</a:t>
            </a:r>
            <a:r>
              <a:rPr lang="uk-UA" sz="3600" b="1" dirty="0"/>
              <a:t>___</a:t>
            </a:r>
          </a:p>
          <a:p>
            <a:pPr>
              <a:buNone/>
            </a:pPr>
            <a:r>
              <a:rPr lang="uk-UA" sz="3600" b="1" dirty="0" err="1"/>
              <a:t>Патріо</a:t>
            </a:r>
            <a:r>
              <a:rPr lang="uk-UA" sz="3600" b="1" dirty="0" smtClean="0"/>
              <a:t>____</a:t>
            </a:r>
            <a:endParaRPr lang="ru-RU" sz="3600" b="1" dirty="0"/>
          </a:p>
        </p:txBody>
      </p:sp>
      <p:pic>
        <p:nvPicPr>
          <p:cNvPr id="4098" name="Picture 2" descr="PRINCESAS &amp; PRÍNCIPES ET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03" y="1956998"/>
            <a:ext cx="2448272" cy="424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7558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оповідники з кобзами. Українську епічну традицію кобзарства визнано  всесвітньою спадщиною ЮНЕСКО | АРГУ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86" y="4001226"/>
            <a:ext cx="3913088" cy="254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7455" y="549474"/>
            <a:ext cx="10297144" cy="7282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Складемо павутинку слів до слова “Кобзар</a:t>
            </a:r>
            <a:r>
              <a:rPr lang="uk-UA" sz="4000" b="1" dirty="0" smtClean="0"/>
              <a:t>”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1123479" y="2399647"/>
            <a:ext cx="2702482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000" b="1" dirty="0" smtClean="0"/>
              <a:t>Шевченко</a:t>
            </a:r>
            <a:endParaRPr lang="uk-UA" sz="1600" b="1" dirty="0"/>
          </a:p>
        </p:txBody>
      </p:sp>
      <p:sp>
        <p:nvSpPr>
          <p:cNvPr id="5" name="Табличка 4"/>
          <p:cNvSpPr/>
          <p:nvPr/>
        </p:nvSpPr>
        <p:spPr>
          <a:xfrm>
            <a:off x="3828406" y="2842286"/>
            <a:ext cx="2407641" cy="1000125"/>
          </a:xfrm>
          <a:prstGeom prst="plaque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b="1" dirty="0"/>
              <a:t>Кобзар</a:t>
            </a:r>
            <a:endParaRPr lang="ru-RU" sz="4000" dirty="0"/>
          </a:p>
        </p:txBody>
      </p:sp>
      <p:sp>
        <p:nvSpPr>
          <p:cNvPr id="6" name="Табличка 5"/>
          <p:cNvSpPr/>
          <p:nvPr/>
        </p:nvSpPr>
        <p:spPr>
          <a:xfrm>
            <a:off x="3465921" y="1430752"/>
            <a:ext cx="1821812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000" b="1" dirty="0" smtClean="0"/>
              <a:t>поет       </a:t>
            </a:r>
            <a:endParaRPr lang="uk-UA" sz="4000" b="1" dirty="0"/>
          </a:p>
        </p:txBody>
      </p:sp>
      <p:sp>
        <p:nvSpPr>
          <p:cNvPr id="7" name="Табличка 6"/>
          <p:cNvSpPr/>
          <p:nvPr/>
        </p:nvSpPr>
        <p:spPr>
          <a:xfrm>
            <a:off x="5390464" y="1448873"/>
            <a:ext cx="1925703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000" b="1" dirty="0" smtClean="0"/>
              <a:t>сирота</a:t>
            </a:r>
            <a:endParaRPr lang="uk-UA" sz="4000" b="1" dirty="0"/>
          </a:p>
        </p:txBody>
      </p:sp>
      <p:sp>
        <p:nvSpPr>
          <p:cNvPr id="8" name="Табличка 7"/>
          <p:cNvSpPr/>
          <p:nvPr/>
        </p:nvSpPr>
        <p:spPr>
          <a:xfrm>
            <a:off x="6274465" y="2382228"/>
            <a:ext cx="2841902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000" b="1" dirty="0" smtClean="0"/>
              <a:t>художник</a:t>
            </a:r>
            <a:endParaRPr lang="uk-UA" sz="4000" b="1" dirty="0"/>
          </a:p>
        </p:txBody>
      </p:sp>
      <p:sp>
        <p:nvSpPr>
          <p:cNvPr id="9" name="Табличка 8"/>
          <p:cNvSpPr/>
          <p:nvPr/>
        </p:nvSpPr>
        <p:spPr>
          <a:xfrm>
            <a:off x="1413956" y="3392809"/>
            <a:ext cx="2414450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000" b="1" dirty="0" smtClean="0"/>
              <a:t>свобода</a:t>
            </a:r>
            <a:endParaRPr lang="uk-UA" sz="1600" b="1" dirty="0"/>
          </a:p>
        </p:txBody>
      </p:sp>
      <p:sp>
        <p:nvSpPr>
          <p:cNvPr id="10" name="Табличка 9"/>
          <p:cNvSpPr/>
          <p:nvPr/>
        </p:nvSpPr>
        <p:spPr>
          <a:xfrm>
            <a:off x="6300444" y="3392809"/>
            <a:ext cx="1951828" cy="100012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400" b="1" dirty="0" smtClean="0"/>
              <a:t>лицар</a:t>
            </a:r>
            <a:endParaRPr lang="uk-UA" sz="1800" b="1" dirty="0"/>
          </a:p>
        </p:txBody>
      </p:sp>
      <p:sp>
        <p:nvSpPr>
          <p:cNvPr id="12" name="Табличка 11"/>
          <p:cNvSpPr/>
          <p:nvPr/>
        </p:nvSpPr>
        <p:spPr>
          <a:xfrm>
            <a:off x="5370316" y="4456051"/>
            <a:ext cx="2143659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000" b="1" dirty="0" smtClean="0"/>
              <a:t>співець</a:t>
            </a:r>
            <a:endParaRPr lang="uk-UA" sz="1600" b="1" dirty="0"/>
          </a:p>
        </p:txBody>
      </p:sp>
      <p:sp>
        <p:nvSpPr>
          <p:cNvPr id="13" name="Табличка 12"/>
          <p:cNvSpPr/>
          <p:nvPr/>
        </p:nvSpPr>
        <p:spPr>
          <a:xfrm>
            <a:off x="3121487" y="4409388"/>
            <a:ext cx="2248829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000" b="1" dirty="0" smtClean="0"/>
              <a:t>гідність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9577887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9423" y="477467"/>
            <a:ext cx="10801200" cy="6480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Знайомтесь: український художник Олег Лазаренко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Основоположник мозаичной цветописи Лазаренко Олег Анатольевич: li_ga2014 —  LiveJour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91" y="1130256"/>
            <a:ext cx="1932087" cy="23365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Лазаренко, Олег Анатольевич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55" y="1314613"/>
            <a:ext cx="3223698" cy="385065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Лазаренко Олег Анатолійович | Енциклопедія Сучасної Україн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87" y="1125538"/>
            <a:ext cx="1972177" cy="23365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Основоположник мозаичной цветописи Лазаренко Олег Анатольевич: li_ga2014 —  LiveJour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51" y="3422028"/>
            <a:ext cx="1972176" cy="187997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www.078.com.ua/upload/blog/1bd24427b1241809c79e7018f9c36d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23" y="3422028"/>
            <a:ext cx="1972176" cy="187997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Мозаїчний живопис Олега Лазаренка – Роман Свередю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3422028"/>
            <a:ext cx="1932086" cy="187997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07456" y="5301730"/>
            <a:ext cx="10424498" cy="12006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ЛАЗАРЕНКО Олег Анатолійович – </a:t>
            </a:r>
            <a:r>
              <a:rPr lang="uk-UA" sz="2400" b="1" dirty="0" smtClean="0">
                <a:solidFill>
                  <a:schemeClr val="bg1"/>
                </a:solidFill>
              </a:rPr>
              <a:t>живописець, заслужений художник України, член спілки дизайнерів України – засновник техніки мозаїчного </a:t>
            </a:r>
            <a:r>
              <a:rPr lang="uk-UA" sz="2400" b="1" dirty="0" err="1" smtClean="0">
                <a:solidFill>
                  <a:schemeClr val="bg1"/>
                </a:solidFill>
              </a:rPr>
              <a:t>кольоропису</a:t>
            </a:r>
            <a:r>
              <a:rPr lang="uk-UA" sz="2400" b="1" dirty="0" smtClean="0">
                <a:solidFill>
                  <a:schemeClr val="bg1"/>
                </a:solidFill>
              </a:rPr>
              <a:t>. 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2979" y="405458"/>
            <a:ext cx="1075280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«Входження» в картину українського художника </a:t>
            </a:r>
          </a:p>
        </p:txBody>
      </p:sp>
      <p:pic>
        <p:nvPicPr>
          <p:cNvPr id="5122" name="Picture 2" descr="Лазаренко Олег Анатолійович | Енциклопедія Сучасної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9" y="1197546"/>
            <a:ext cx="4318537" cy="427169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83919" y="1314260"/>
            <a:ext cx="6399075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Розгляньте картину, зверніть увагу, що зобразив художник на передньому плані, на задньому.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Чому картина має назву «Наш Шевченко»?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/>
              <a:t>Яким </a:t>
            </a:r>
            <a:r>
              <a:rPr lang="ru-RU" sz="2400" b="1" dirty="0" err="1"/>
              <a:t>уявив</a:t>
            </a:r>
            <a:r>
              <a:rPr lang="ru-RU" sz="2400" b="1" dirty="0"/>
              <a:t> Тараса Григоровича Шевченка художник?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Що можна прочитати в очах поета?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Які почуття у вас викликає образ Тараса?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Які кольори допомогли створити настрій суму? А що б змінилось, якби художник підібрав інші кольори?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3891" y="5530665"/>
            <a:ext cx="3742473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Олег Лазаренко </a:t>
            </a:r>
          </a:p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Наш Шевченко»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9543" y="1125538"/>
            <a:ext cx="9573781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Сьогодні я прочитав (ла) про…</a:t>
            </a:r>
          </a:p>
          <a:p>
            <a:pPr marL="265113" indent="-265113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Було цікаво дізнатися…</a:t>
            </a:r>
          </a:p>
          <a:p>
            <a:pPr marL="265113" indent="-265113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Як ви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розумієте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вислови «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земне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життя» і «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вічне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життя»?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r="15584"/>
          <a:stretch/>
        </p:blipFill>
        <p:spPr bwMode="auto">
          <a:xfrm>
            <a:off x="475406" y="3271679"/>
            <a:ext cx="1699607" cy="298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88044" y="4941962"/>
            <a:ext cx="888856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Підручник </a:t>
            </a:r>
            <a:r>
              <a:rPr lang="uk-UA" sz="2800" b="1" dirty="0" smtClean="0">
                <a:solidFill>
                  <a:srgbClr val="002060"/>
                </a:solidFill>
              </a:rPr>
              <a:t>ст.85-86. </a:t>
            </a:r>
            <a:r>
              <a:rPr lang="ru-RU" sz="2800" b="1" dirty="0">
                <a:solidFill>
                  <a:srgbClr val="002060"/>
                </a:solidFill>
              </a:rPr>
              <a:t>Прочитайте </a:t>
            </a:r>
            <a:r>
              <a:rPr lang="ru-RU" sz="2800" b="1" dirty="0" err="1">
                <a:solidFill>
                  <a:srgbClr val="002060"/>
                </a:solidFill>
              </a:rPr>
              <a:t>вдома</a:t>
            </a:r>
            <a:r>
              <a:rPr lang="ru-RU" sz="2800" b="1" dirty="0">
                <a:solidFill>
                  <a:srgbClr val="002060"/>
                </a:solidFill>
              </a:rPr>
              <a:t> текст </a:t>
            </a:r>
            <a:r>
              <a:rPr lang="ru-RU" sz="2800" b="1" dirty="0" smtClean="0">
                <a:solidFill>
                  <a:srgbClr val="002060"/>
                </a:solidFill>
              </a:rPr>
              <a:t>і </a:t>
            </a:r>
            <a:r>
              <a:rPr lang="ru-RU" sz="2800" b="1" dirty="0" err="1">
                <a:solidFill>
                  <a:srgbClr val="002060"/>
                </a:solidFill>
              </a:rPr>
              <a:t>перекажіть</a:t>
            </a:r>
            <a:r>
              <a:rPr lang="ru-RU" sz="2800" b="1" dirty="0">
                <a:solidFill>
                  <a:srgbClr val="002060"/>
                </a:solidFill>
              </a:rPr>
              <a:t> батькам інформацію про Тараса Шевченка.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27735" y="4077866"/>
            <a:ext cx="5616624" cy="6840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6687" y="2637706"/>
            <a:ext cx="9499492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Земне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життя Шевченка було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недовгим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але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український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народ,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згадуючи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вшановуючи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легендарного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митця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підтверджує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що він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житиме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вічно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327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666495" y="4285537"/>
            <a:ext cx="2747861" cy="167500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Ці знання непотрібні, незрозумілі</a:t>
            </a:r>
            <a:endParaRPr lang="ru-RU" sz="32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469980" y="4285537"/>
            <a:ext cx="2590603" cy="1675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Доопрацюю здобуті знання</a:t>
            </a:r>
            <a:endParaRPr lang="ru-RU" sz="32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021243" y="4364290"/>
            <a:ext cx="2694524" cy="15962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Всі завдання були зрозумілими</a:t>
            </a:r>
            <a:endParaRPr lang="ru-RU" sz="3200" b="1" dirty="0"/>
          </a:p>
        </p:txBody>
      </p:sp>
      <p:pic>
        <p:nvPicPr>
          <p:cNvPr id="9" name="Рисунок 8" descr="C:\Users\podol\Desktop\рефлексія\images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87" y="1679505"/>
            <a:ext cx="2304256" cy="245570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Рисунок 9" descr="C:\Users\podol\Desktop\рефлексія\рюкзак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628466"/>
            <a:ext cx="2636734" cy="259182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Рисунок 13" descr="C:\Users\podol\Desktop\рефлексія\мясорубка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r="7180"/>
          <a:stretch/>
        </p:blipFill>
        <p:spPr bwMode="auto">
          <a:xfrm>
            <a:off x="8454864" y="1596463"/>
            <a:ext cx="2605719" cy="25387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79462" y="549473"/>
            <a:ext cx="10081121" cy="792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r>
              <a:rPr lang="uk-UA" sz="4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1519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477466"/>
            <a:ext cx="9886706" cy="708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D:\Картинки Мудрість дня\photo_2025-06-03_19-57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01" y="2272403"/>
            <a:ext cx="2689642" cy="36531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2131591" y="1310307"/>
            <a:ext cx="7855253" cy="84480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Розгляньте зображення. Що їх об’єднує? </a:t>
            </a:r>
          </a:p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Опишіть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ілюстрацію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яка </a:t>
            </a:r>
            <a:r>
              <a:rPr lang="uk-UA" altLang="ru-RU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відгукується з </a:t>
            </a:r>
            <a:r>
              <a:rPr lang="uk-UA" altLang="ru-RU" sz="24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вашим </a:t>
            </a:r>
            <a:r>
              <a:rPr lang="uk-UA" altLang="ru-RU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серцем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Мудрість дня\photo_2025-06-08_11-09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2261901"/>
            <a:ext cx="2314713" cy="399883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Мудрість дня\photo_2025-08-07_14-14-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21047" r="7072" b="18938"/>
          <a:stretch/>
        </p:blipFill>
        <p:spPr bwMode="auto">
          <a:xfrm>
            <a:off x="3231737" y="2261901"/>
            <a:ext cx="2386355" cy="17439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Мудрість дня\photo_2025-08-20_22-10-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03" y="2272403"/>
            <a:ext cx="2595064" cy="367767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Картинки Мудрість дня\photo_2025-07-11_09-28-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" t="9721" r="253" b="518"/>
          <a:stretch/>
        </p:blipFill>
        <p:spPr bwMode="auto">
          <a:xfrm>
            <a:off x="3231737" y="4104950"/>
            <a:ext cx="2380607" cy="21557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62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0909" y="491028"/>
            <a:ext cx="10549713" cy="6393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cs typeface="Times New Roman" panose="02020603050405020304" pitchFamily="18" charset="0"/>
              </a:rPr>
              <a:t>Перевірка домашнього завдання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83-84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7683" y="1413570"/>
            <a:ext cx="3922282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Перекажіть частину оповідання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Оксани Кротюк «Наші скарби»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про школу в музеї просто неба.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7683" y="3933850"/>
            <a:ext cx="392228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Яка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головна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думка оповідання?</a:t>
            </a:r>
          </a:p>
        </p:txBody>
      </p:sp>
      <p:pic>
        <p:nvPicPr>
          <p:cNvPr id="9" name="Picture 2" descr="Пирогово – Національний музей народної архітектури та побуту України |  Київська область | Про Україну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51" y="1413570"/>
            <a:ext cx="5696639" cy="362686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319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49474"/>
            <a:ext cx="10225136" cy="638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Відгадайте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000" y="1297882"/>
            <a:ext cx="379407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Ми на вернісаж прийшли,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Щось цікаве там знайшли,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То не птах і не людина,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А зовуть </a:t>
            </a:r>
            <a:r>
              <a:rPr lang="uk-UA" sz="2400" b="1" dirty="0" smtClean="0">
                <a:solidFill>
                  <a:schemeClr val="bg1"/>
                </a:solidFill>
              </a:rPr>
              <a:t>її ...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5269" y="2344322"/>
            <a:ext cx="1454879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картина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5636" y="1295036"/>
            <a:ext cx="384586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Змалював Андрійко маму,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А малюнок вставив в раму.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Цей малюнок, не секрет,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Називається ...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39609" y="2344322"/>
            <a:ext cx="1454879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000" y="3302723"/>
            <a:ext cx="467395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Бачим ліс, галяву ясну,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День безхмарний та прекрасний,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Захопило подих аж,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Як </a:t>
            </a:r>
            <a:r>
              <a:rPr lang="uk-UA" sz="2400" b="1" dirty="0" smtClean="0">
                <a:solidFill>
                  <a:schemeClr val="bg1"/>
                </a:solidFill>
              </a:rPr>
              <a:t>побачили ... 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5647" y="4353859"/>
            <a:ext cx="1454879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пейзаж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79490" y="3266039"/>
            <a:ext cx="4104456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Намалювати можна нею</a:t>
            </a:r>
          </a:p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Будинки, хмари і поля.</a:t>
            </a:r>
          </a:p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Зелену затишну алею,</a:t>
            </a:r>
          </a:p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Високі гори і моря.</a:t>
            </a:r>
          </a:p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Зачарувати можна нею -</a:t>
            </a:r>
          </a:p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 вона чудова й гарна!</a:t>
            </a:r>
          </a:p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 знаєш, як зовуть цю фею?</a:t>
            </a:r>
          </a:p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 зовуть,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звичайно ... 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50986" y="5779361"/>
            <a:ext cx="1454879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фарба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Творческие работы детей «Осенний вернисаж» (10 фото). Воспитателям детских 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76" y="1297882"/>
            <a:ext cx="1484278" cy="19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ТСКИЙ ПОРТРЕТ в искусстве акварельной живописи - ОЛЬГА ЦУРИНА художник  иллюстратор акварел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398" y="1297882"/>
            <a:ext cx="1489181" cy="18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имний пейзаж легкий легко для дет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49" y="4549338"/>
            <a:ext cx="2348748" cy="160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арби акварельні Kite My Little Pony LP23-061, 12 кольорів- купити в  Україні, ціни | Kit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4" r="28230"/>
          <a:stretch/>
        </p:blipFill>
        <p:spPr bwMode="auto">
          <a:xfrm>
            <a:off x="10341137" y="3191650"/>
            <a:ext cx="1051442" cy="232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6433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/>
      <p:bldP spid="8" grpId="0" animBg="1"/>
      <p:bldP spid="9" grpId="0"/>
      <p:bldP spid="2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71" y="1262080"/>
            <a:ext cx="3635507" cy="363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7895" y="1262080"/>
            <a:ext cx="6336704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будемо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вчитися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слухати й розуміти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Тетяни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Щербаченко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Стус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«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лицар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Познайомимося з українським художником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Лазаренком Олегом Анатолійовичем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засновником мозаїчного живопису. </a:t>
            </a:r>
          </a:p>
        </p:txBody>
      </p:sp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Прийом</a:t>
            </a:r>
            <a:r>
              <a:rPr lang="ru-RU" sz="4000" b="1" dirty="0"/>
              <a:t> «</a:t>
            </a:r>
            <a:r>
              <a:rPr lang="ru-RU" sz="4000" b="1" dirty="0" err="1"/>
              <a:t>Мозкова</a:t>
            </a:r>
            <a:r>
              <a:rPr lang="ru-RU" sz="4000" b="1" dirty="0"/>
              <a:t> атака»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86354" y="1269554"/>
            <a:ext cx="9865096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Про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кого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тема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уроку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Український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лицар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», на вашу думку?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— Дайте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своє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пояснення слову: «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Лицар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— це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…»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7226" y="2277666"/>
            <a:ext cx="551239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Прочитайте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українське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повір’я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7227" y="2853730"/>
            <a:ext cx="551239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Об’єднайте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тему й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українське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повір’я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єдине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висловлювання.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7673" y="3861842"/>
            <a:ext cx="7024558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Український</a:t>
            </a:r>
            <a:r>
              <a:rPr lang="ru-RU" sz="2800" dirty="0" smtClean="0"/>
              <a:t> </a:t>
            </a:r>
            <a:r>
              <a:rPr lang="ru-RU" sz="2800" dirty="0" err="1"/>
              <a:t>лицар</a:t>
            </a:r>
            <a:r>
              <a:rPr lang="ru-RU" sz="2800" dirty="0"/>
              <a:t> — </a:t>
            </a:r>
            <a:r>
              <a:rPr lang="ru-RU" sz="2800" dirty="0" smtClean="0"/>
              <a:t>це </a:t>
            </a:r>
            <a:r>
              <a:rPr lang="ru-RU" sz="2800" dirty="0" err="1" smtClean="0"/>
              <a:t>відома</a:t>
            </a:r>
            <a:r>
              <a:rPr lang="ru-RU" sz="2800" dirty="0" smtClean="0"/>
              <a:t> </a:t>
            </a:r>
            <a:r>
              <a:rPr lang="ru-RU" sz="2800" dirty="0"/>
              <a:t>людина, яка </a:t>
            </a:r>
            <a:r>
              <a:rPr lang="ru-RU" sz="2800" dirty="0" err="1"/>
              <a:t>зробила</a:t>
            </a:r>
            <a:r>
              <a:rPr lang="ru-RU" sz="2800" dirty="0"/>
              <a:t> багато для свого народу. І її ім’я </a:t>
            </a:r>
            <a:r>
              <a:rPr lang="ru-RU" sz="2800" dirty="0" err="1"/>
              <a:t>повік</a:t>
            </a:r>
            <a:r>
              <a:rPr lang="ru-RU" sz="2800" dirty="0"/>
              <a:t> </a:t>
            </a:r>
            <a:r>
              <a:rPr lang="ru-RU" sz="2800" dirty="0" err="1"/>
              <a:t>живе</a:t>
            </a:r>
            <a:r>
              <a:rPr lang="ru-RU" sz="2800" dirty="0"/>
              <a:t> та </a:t>
            </a:r>
            <a:r>
              <a:rPr lang="ru-RU" sz="2800" dirty="0" err="1"/>
              <a:t>згадується</a:t>
            </a:r>
            <a:r>
              <a:rPr lang="ru-RU" sz="2800" dirty="0"/>
              <a:t>. Таких людей згадують добром і </a:t>
            </a:r>
            <a:r>
              <a:rPr lang="ru-RU" sz="2800" dirty="0" err="1"/>
              <a:t>вшановують</a:t>
            </a:r>
            <a:r>
              <a:rPr lang="ru-RU" sz="2800" dirty="0"/>
              <a:t>.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7455" y="5734050"/>
            <a:ext cx="452439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Чи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відомі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вам такі люди?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6202" y="2341148"/>
            <a:ext cx="453650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«Що </a:t>
            </a:r>
            <a:r>
              <a:rPr lang="ru-RU" sz="2800" b="1" dirty="0" err="1"/>
              <a:t>частіше</a:t>
            </a:r>
            <a:r>
              <a:rPr lang="ru-RU" sz="2800" b="1" dirty="0"/>
              <a:t> добром і </a:t>
            </a:r>
            <a:r>
              <a:rPr lang="ru-RU" sz="2800" b="1" dirty="0" err="1"/>
              <a:t>шаною</a:t>
            </a:r>
            <a:r>
              <a:rPr lang="ru-RU" sz="2800" b="1" dirty="0"/>
              <a:t> згадують </a:t>
            </a:r>
            <a:r>
              <a:rPr lang="ru-RU" sz="2800" b="1" dirty="0" err="1"/>
              <a:t>людину</a:t>
            </a:r>
            <a:r>
              <a:rPr lang="ru-RU" sz="2800" b="1" dirty="0"/>
              <a:t>, то </a:t>
            </a:r>
            <a:r>
              <a:rPr lang="ru-RU" sz="2800" b="1" dirty="0" err="1"/>
              <a:t>довше</a:t>
            </a:r>
            <a:r>
              <a:rPr lang="ru-RU" sz="2800" b="1" dirty="0"/>
              <a:t> вона </a:t>
            </a:r>
            <a:r>
              <a:rPr lang="ru-RU" sz="2800" b="1" dirty="0" err="1"/>
              <a:t>живе</a:t>
            </a:r>
            <a:r>
              <a:rPr lang="ru-RU" sz="2800" b="1" dirty="0" smtClean="0"/>
              <a:t>!»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" descr="C:\Documents and Settings\zhenya\Рабочий стол\Картинки в 3 класс\13\девочка с книг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4409" y="3705015"/>
            <a:ext cx="2806250" cy="287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8406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3799" y="621482"/>
            <a:ext cx="10108792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Згадайте письменницю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2643" y="1975350"/>
            <a:ext cx="6274930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Тетяна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Василівна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Щербаченко (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Стус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поетеса, літературний критик, дитяча письменниця.</a:t>
            </a:r>
            <a:r>
              <a:rPr lang="uk-UA" sz="3200" b="1" dirty="0"/>
              <a:t>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Народилася на Луганщині у родині вчителів. За фахом -  вчителька. ЇЇ книга “Панночка” має великий тираж і є бестселером. Має трьох доньок, які надихають її на творчість.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Татьяна Щербаченко (Стус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26" y="2061642"/>
            <a:ext cx="3825149" cy="38285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30977" y="1406579"/>
            <a:ext cx="1058964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Оповідання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Тетяна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Василівна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Щербаченко (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Стус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«Смугастик».2 кл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0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6804" y="405459"/>
            <a:ext cx="10155787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Прочитайте слова, правильно </a:t>
            </a:r>
            <a:r>
              <a:rPr lang="uk-UA" sz="3600" b="1" dirty="0" err="1">
                <a:solidFill>
                  <a:schemeClr val="bg1"/>
                </a:solidFill>
              </a:rPr>
              <a:t>ставте</a:t>
            </a:r>
            <a:r>
              <a:rPr lang="uk-UA" sz="3600" b="1" dirty="0">
                <a:solidFill>
                  <a:schemeClr val="bg1"/>
                </a:solidFill>
              </a:rPr>
              <a:t> наголос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228214" y="1120643"/>
            <a:ext cx="3652966" cy="363997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найдавн</a:t>
            </a:r>
            <a:r>
              <a:rPr lang="uk-UA" sz="3200" b="1" dirty="0">
                <a:solidFill>
                  <a:srgbClr val="FFFF00"/>
                </a:solidFill>
              </a:rPr>
              <a:t>і</a:t>
            </a:r>
            <a:r>
              <a:rPr lang="uk-UA" sz="3200" b="1" dirty="0">
                <a:solidFill>
                  <a:schemeClr val="bg1"/>
                </a:solidFill>
              </a:rPr>
              <a:t>ших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пр</a:t>
            </a:r>
            <a:r>
              <a:rPr lang="uk-UA" sz="3200" b="1" dirty="0">
                <a:solidFill>
                  <a:srgbClr val="FFFF00"/>
                </a:solidFill>
              </a:rPr>
              <a:t>и</a:t>
            </a:r>
            <a:r>
              <a:rPr lang="uk-UA" sz="3200" b="1" dirty="0">
                <a:solidFill>
                  <a:schemeClr val="bg1"/>
                </a:solidFill>
              </a:rPr>
              <a:t>крість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випр</a:t>
            </a:r>
            <a:r>
              <a:rPr lang="uk-UA" sz="3200" b="1" dirty="0">
                <a:solidFill>
                  <a:srgbClr val="FFFF00"/>
                </a:solidFill>
              </a:rPr>
              <a:t>о</a:t>
            </a:r>
            <a:r>
              <a:rPr lang="uk-UA" sz="3200" b="1" dirty="0">
                <a:solidFill>
                  <a:schemeClr val="bg1"/>
                </a:solidFill>
              </a:rPr>
              <a:t>бувань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найнеймов</a:t>
            </a:r>
            <a:r>
              <a:rPr lang="uk-UA" sz="3200" b="1" dirty="0">
                <a:solidFill>
                  <a:srgbClr val="FFFF00"/>
                </a:solidFill>
              </a:rPr>
              <a:t>і</a:t>
            </a:r>
            <a:r>
              <a:rPr lang="uk-UA" sz="3200" b="1" dirty="0">
                <a:solidFill>
                  <a:schemeClr val="bg1"/>
                </a:solidFill>
              </a:rPr>
              <a:t>рніших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найталанов</a:t>
            </a:r>
            <a:r>
              <a:rPr lang="uk-UA" sz="3200" b="1" dirty="0">
                <a:solidFill>
                  <a:srgbClr val="FFFF00"/>
                </a:solidFill>
              </a:rPr>
              <a:t>и</a:t>
            </a:r>
            <a:r>
              <a:rPr lang="uk-UA" sz="3200" b="1" dirty="0">
                <a:solidFill>
                  <a:schemeClr val="bg1"/>
                </a:solidFill>
              </a:rPr>
              <a:t>тіших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пов</a:t>
            </a:r>
            <a:r>
              <a:rPr lang="uk-UA" sz="3200" b="1" dirty="0">
                <a:solidFill>
                  <a:srgbClr val="FFFF00"/>
                </a:solidFill>
              </a:rPr>
              <a:t>і</a:t>
            </a:r>
            <a:r>
              <a:rPr lang="uk-UA" sz="3200" b="1" dirty="0">
                <a:solidFill>
                  <a:schemeClr val="bg1"/>
                </a:solidFill>
              </a:rPr>
              <a:t>р</a:t>
            </a:r>
            <a:r>
              <a:rPr lang="en-US" sz="3200" b="1" dirty="0">
                <a:solidFill>
                  <a:schemeClr val="bg1"/>
                </a:solidFill>
              </a:rPr>
              <a:t>’</a:t>
            </a:r>
            <a:r>
              <a:rPr lang="uk-UA" sz="3200" b="1" dirty="0">
                <a:solidFill>
                  <a:schemeClr val="bg1"/>
                </a:solidFill>
              </a:rPr>
              <a:t>я 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скрутн</a:t>
            </a:r>
            <a:r>
              <a:rPr lang="uk-UA" sz="3200" b="1" dirty="0">
                <a:solidFill>
                  <a:srgbClr val="FFFF00"/>
                </a:solidFill>
              </a:rPr>
              <a:t>у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7494" y="1131404"/>
            <a:ext cx="2592288" cy="366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036247" y="1118048"/>
            <a:ext cx="2676240" cy="3601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напр</a:t>
            </a:r>
            <a:r>
              <a:rPr lang="uk-UA" sz="3200" b="1" dirty="0">
                <a:solidFill>
                  <a:srgbClr val="FFFF00"/>
                </a:solidFill>
              </a:rPr>
              <a:t>о</a:t>
            </a:r>
            <a:r>
              <a:rPr lang="uk-UA" sz="3200" b="1" dirty="0">
                <a:solidFill>
                  <a:schemeClr val="bg1"/>
                </a:solidFill>
              </a:rPr>
              <a:t>чуд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з</a:t>
            </a:r>
            <a:r>
              <a:rPr lang="uk-UA" sz="3200" b="1" dirty="0">
                <a:solidFill>
                  <a:srgbClr val="FFFF00"/>
                </a:solidFill>
              </a:rPr>
              <a:t>а</a:t>
            </a:r>
            <a:r>
              <a:rPr lang="uk-UA" sz="3200" b="1" dirty="0">
                <a:solidFill>
                  <a:schemeClr val="bg1"/>
                </a:solidFill>
              </a:rPr>
              <a:t>вдані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л</a:t>
            </a:r>
            <a:r>
              <a:rPr lang="uk-UA" sz="3200" b="1" dirty="0">
                <a:solidFill>
                  <a:srgbClr val="FFFF00"/>
                </a:solidFill>
              </a:rPr>
              <a:t>и</a:t>
            </a:r>
            <a:r>
              <a:rPr lang="uk-UA" sz="3200" b="1" dirty="0">
                <a:solidFill>
                  <a:schemeClr val="bg1"/>
                </a:solidFill>
              </a:rPr>
              <a:t>цар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л</a:t>
            </a:r>
            <a:r>
              <a:rPr lang="uk-UA" sz="3200" b="1" dirty="0">
                <a:solidFill>
                  <a:srgbClr val="FFFF00"/>
                </a:solidFill>
              </a:rPr>
              <a:t>и</a:t>
            </a:r>
            <a:r>
              <a:rPr lang="uk-UA" sz="3200" b="1" dirty="0">
                <a:solidFill>
                  <a:schemeClr val="bg1"/>
                </a:solidFill>
              </a:rPr>
              <a:t>царство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т</a:t>
            </a:r>
            <a:r>
              <a:rPr lang="uk-UA" sz="3200" b="1" dirty="0">
                <a:solidFill>
                  <a:srgbClr val="FFFF00"/>
                </a:solidFill>
              </a:rPr>
              <a:t>е</a:t>
            </a:r>
            <a:r>
              <a:rPr lang="uk-UA" sz="3200" b="1" dirty="0">
                <a:solidFill>
                  <a:schemeClr val="bg1"/>
                </a:solidFill>
              </a:rPr>
              <a:t>сля 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перешк</a:t>
            </a:r>
            <a:r>
              <a:rPr lang="uk-UA" sz="3200" b="1" dirty="0">
                <a:solidFill>
                  <a:srgbClr val="FFFF00"/>
                </a:solidFill>
              </a:rPr>
              <a:t>о</a:t>
            </a:r>
            <a:r>
              <a:rPr lang="uk-UA" sz="3200" b="1" dirty="0">
                <a:solidFill>
                  <a:schemeClr val="bg1"/>
                </a:solidFill>
              </a:rPr>
              <a:t>ди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крамн</a:t>
            </a:r>
            <a:r>
              <a:rPr lang="uk-UA" sz="3200" b="1" dirty="0">
                <a:solidFill>
                  <a:srgbClr val="FFFF00"/>
                </a:solidFill>
              </a:rPr>
              <a:t>и</a:t>
            </a:r>
            <a:r>
              <a:rPr lang="uk-UA" sz="3200" b="1" dirty="0">
                <a:solidFill>
                  <a:schemeClr val="bg1"/>
                </a:solidFill>
              </a:rPr>
              <a:t>ця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1512" y="4869954"/>
            <a:ext cx="972108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FFFF00"/>
                </a:solidFill>
              </a:rPr>
              <a:t>Повір</a:t>
            </a:r>
            <a:r>
              <a:rPr lang="en-US" sz="3200" b="1" dirty="0" smtClean="0">
                <a:solidFill>
                  <a:srgbClr val="FFFF00"/>
                </a:solidFill>
              </a:rPr>
              <a:t>’</a:t>
            </a:r>
            <a:r>
              <a:rPr lang="uk-UA" sz="3200" b="1" dirty="0" smtClean="0">
                <a:solidFill>
                  <a:srgbClr val="FFFF00"/>
                </a:solidFill>
              </a:rPr>
              <a:t>я</a:t>
            </a:r>
            <a:r>
              <a:rPr lang="uk-UA" sz="3200" b="1" i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 smtClean="0"/>
              <a:t>– перекази, легенди, в основі яких лежать своєрідні народні уявлення про зв'язки між явищами навколишнього світу і долею людини. </a:t>
            </a:r>
            <a:endParaRPr lang="uk-UA" sz="3200" b="1" u="sng" dirty="0"/>
          </a:p>
        </p:txBody>
      </p:sp>
    </p:spTree>
    <p:extLst>
      <p:ext uri="{BB962C8B-B14F-4D97-AF65-F5344CB8AC3E}">
        <p14:creationId xmlns:p14="http://schemas.microsoft.com/office/powerpoint/2010/main" val="192570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333450"/>
            <a:ext cx="10657184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Тетяна </a:t>
            </a:r>
            <a:r>
              <a:rPr lang="uk-UA" sz="3600" b="1" dirty="0" err="1">
                <a:solidFill>
                  <a:schemeClr val="bg1"/>
                </a:solidFill>
              </a:rPr>
              <a:t>Щербаченко</a:t>
            </a:r>
            <a:r>
              <a:rPr lang="uk-UA" sz="3600" b="1" dirty="0">
                <a:solidFill>
                  <a:schemeClr val="bg1"/>
                </a:solidFill>
              </a:rPr>
              <a:t> (Стус) «Український лицар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85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Шкільні стенди, стенди для шкіл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7" y="1079952"/>
            <a:ext cx="255599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2 ЧИТАННЯ\1 Савченко уроки\5 Як не любить свій край\№060-Т.Щербаченко. Український лицар\2026-01-19_1008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34" y="1053530"/>
            <a:ext cx="8149926" cy="520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8604" y="4737766"/>
            <a:ext cx="305733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Прикрість</a:t>
            </a: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/>
              <a:t>– </a:t>
            </a:r>
            <a:r>
              <a:rPr lang="uk-UA" sz="2800" b="1" dirty="0" smtClean="0"/>
              <a:t>біда</a:t>
            </a:r>
            <a:r>
              <a:rPr lang="uk-UA" sz="2800" b="1" dirty="0"/>
              <a:t>, кривда, </a:t>
            </a:r>
            <a:r>
              <a:rPr lang="uk-UA" sz="2800" b="1" dirty="0" smtClean="0"/>
              <a:t>несправедливість. 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122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3116</TotalTime>
  <Words>792</Words>
  <Application>Microsoft Office PowerPoint</Application>
  <PresentationFormat>Произвольный</PresentationFormat>
  <Paragraphs>142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241</cp:revision>
  <dcterms:created xsi:type="dcterms:W3CDTF">2025-08-27T14:01:18Z</dcterms:created>
  <dcterms:modified xsi:type="dcterms:W3CDTF">2026-01-20T15:19:00Z</dcterms:modified>
</cp:coreProperties>
</file>