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724" r:id="rId3"/>
    <p:sldId id="705" r:id="rId4"/>
    <p:sldId id="706" r:id="rId5"/>
    <p:sldId id="707" r:id="rId6"/>
    <p:sldId id="492" r:id="rId7"/>
    <p:sldId id="690" r:id="rId8"/>
    <p:sldId id="714" r:id="rId9"/>
    <p:sldId id="715" r:id="rId10"/>
    <p:sldId id="717" r:id="rId11"/>
    <p:sldId id="721" r:id="rId12"/>
    <p:sldId id="723" r:id="rId13"/>
    <p:sldId id="699" r:id="rId14"/>
    <p:sldId id="725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55527" y="1053530"/>
            <a:ext cx="9145016" cy="144016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>
                <a:ln w="38100">
                  <a:noFill/>
                </a:ln>
                <a:solidFill>
                  <a:srgbClr val="0070C0"/>
                </a:solidFill>
              </a:rPr>
              <a:t>Розпізнаю іменники, які утворилися від дієслів і прикметників</a:t>
            </a:r>
            <a:endParaRPr lang="ru-RU" sz="4400" b="1" dirty="0">
              <a:ln w="38100">
                <a:noFill/>
              </a:ln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964239" y="3976453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4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Іменник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61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Сергій Моргунов розповів, коли відкриють фонтани у Вінниці - МІСТ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/>
          <a:stretch/>
        </p:blipFill>
        <p:spPr bwMode="auto">
          <a:xfrm>
            <a:off x="1555527" y="3573234"/>
            <a:ext cx="3960440" cy="22711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47619"/>
            <a:ext cx="10005356" cy="7342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Перевірте свої варіанти утворення іменників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439" y="1266153"/>
            <a:ext cx="3170574" cy="30476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неповторний </a:t>
            </a:r>
            <a:r>
              <a:rPr lang="uk-UA" sz="3200" b="1" dirty="0" smtClean="0"/>
              <a:t>–</a:t>
            </a:r>
            <a:endParaRPr lang="uk-UA" sz="3200" b="1" dirty="0"/>
          </a:p>
          <a:p>
            <a:r>
              <a:rPr lang="uk-UA" sz="3200" b="1" dirty="0" smtClean="0"/>
              <a:t>красивий </a:t>
            </a:r>
            <a:r>
              <a:rPr lang="uk-UA" sz="3200" b="1" dirty="0"/>
              <a:t>–</a:t>
            </a:r>
          </a:p>
          <a:p>
            <a:r>
              <a:rPr lang="uk-UA" sz="3200" b="1" dirty="0" smtClean="0"/>
              <a:t>захоплюватися </a:t>
            </a:r>
            <a:r>
              <a:rPr lang="uk-UA" sz="3200" b="1" dirty="0"/>
              <a:t>–</a:t>
            </a:r>
          </a:p>
          <a:p>
            <a:r>
              <a:rPr lang="uk-UA" sz="3200" b="1" dirty="0"/>
              <a:t>вражати </a:t>
            </a:r>
            <a:r>
              <a:rPr lang="uk-UA" sz="3200" b="1" dirty="0" smtClean="0"/>
              <a:t>– </a:t>
            </a:r>
            <a:endParaRPr lang="uk-UA" sz="3200" b="1" dirty="0"/>
          </a:p>
          <a:p>
            <a:r>
              <a:rPr lang="uk-UA" sz="3200" b="1" dirty="0" smtClean="0"/>
              <a:t>унікальний </a:t>
            </a:r>
            <a:r>
              <a:rPr lang="uk-UA" sz="3200" b="1" dirty="0"/>
              <a:t>– </a:t>
            </a:r>
          </a:p>
          <a:p>
            <a:r>
              <a:rPr lang="uk-UA" sz="3200" b="1" dirty="0" smtClean="0"/>
              <a:t>зберігати </a:t>
            </a:r>
            <a:r>
              <a:rPr lang="uk-UA" sz="3200" b="1" dirty="0"/>
              <a:t>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2005" y="1282952"/>
            <a:ext cx="2829665" cy="30476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неповторність</a:t>
            </a:r>
          </a:p>
          <a:p>
            <a:r>
              <a:rPr lang="uk-UA" sz="3200" b="1" dirty="0" smtClean="0"/>
              <a:t>краса</a:t>
            </a:r>
            <a:endParaRPr lang="uk-UA" sz="3200" b="1" dirty="0"/>
          </a:p>
          <a:p>
            <a:r>
              <a:rPr lang="uk-UA" sz="3200" b="1" dirty="0"/>
              <a:t>захоплення</a:t>
            </a:r>
          </a:p>
          <a:p>
            <a:r>
              <a:rPr lang="uk-UA" sz="3200" b="1" dirty="0"/>
              <a:t>враження </a:t>
            </a:r>
          </a:p>
          <a:p>
            <a:r>
              <a:rPr lang="uk-UA" sz="3200" b="1" dirty="0"/>
              <a:t>унікальність </a:t>
            </a:r>
          </a:p>
          <a:p>
            <a:r>
              <a:rPr lang="uk-UA" sz="3200" b="1" dirty="0"/>
              <a:t>зберігання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84119" y="1282953"/>
            <a:ext cx="4176464" cy="14267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другу пару слів. Допишіть споріднені іменники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3 клас\01 УКР МОВА\1 Пономарьова\04 Іменник\№061-Розпізнаю іменники, які утворилися від дієслів і прикметників\2026-01-18_121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9" y="4300084"/>
            <a:ext cx="5194294" cy="23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84119" y="2781722"/>
            <a:ext cx="4176464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Красивий – краса, красуня, красень, прикраса </a:t>
            </a:r>
            <a:endParaRPr lang="uk-UA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52072" y="4460688"/>
            <a:ext cx="4608512" cy="20162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перше речення другого абзацу, </a:t>
            </a:r>
            <a:r>
              <a:rPr lang="uk-UA" sz="2800" b="1" dirty="0">
                <a:solidFill>
                  <a:srgbClr val="0070C0"/>
                </a:solidFill>
              </a:rPr>
              <a:t>замінивши слова, що в дужках, утвореними іменниками.</a:t>
            </a:r>
          </a:p>
        </p:txBody>
      </p:sp>
    </p:spTree>
    <p:extLst>
      <p:ext uri="{BB962C8B-B14F-4D97-AF65-F5344CB8AC3E}">
        <p14:creationId xmlns:p14="http://schemas.microsoft.com/office/powerpoint/2010/main" val="1524483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7613" y="621481"/>
            <a:ext cx="6912768" cy="710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Дайте </a:t>
            </a:r>
            <a:r>
              <a:rPr lang="uk-UA" sz="3600" b="1" dirty="0">
                <a:solidFill>
                  <a:schemeClr val="bg1"/>
                </a:solidFill>
              </a:rPr>
              <a:t>відповіді на </a:t>
            </a:r>
            <a:r>
              <a:rPr lang="uk-UA" sz="3600" b="1" dirty="0" smtClean="0">
                <a:solidFill>
                  <a:schemeClr val="bg1"/>
                </a:solidFill>
              </a:rPr>
              <a:t>запитання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63439" y="1385286"/>
            <a:ext cx="6337955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2800" b="1" dirty="0"/>
              <a:t>Чому фонтан працює з середини квітня до кінця жовтня?</a:t>
            </a:r>
          </a:p>
          <a:p>
            <a:pPr marL="514350" indent="-514350">
              <a:buAutoNum type="arabicPeriod"/>
            </a:pPr>
            <a:r>
              <a:rPr lang="uk-UA" sz="2800" b="1" dirty="0"/>
              <a:t>Чому світломузичне шоу фонтанів відбувається ввечері? </a:t>
            </a:r>
            <a:endParaRPr lang="ru-RU" sz="2800" b="1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85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5487" y="3306827"/>
            <a:ext cx="9757176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bg1"/>
                </a:solidFill>
              </a:rPr>
              <a:t>      Фонтан у Вінниці – це найбільший плавучий фонтан у Європі. Оскільки у наших широтах під відкритим небом у прохолодну погоду вода замерзає, тому він не може працювати цілорічно.  У зимовий період для збереження фонтан затоплюється і перебуває під льодом.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      </a:t>
            </a:r>
            <a:r>
              <a:rPr lang="ru-RU" sz="2800" b="1" dirty="0">
                <a:solidFill>
                  <a:schemeClr val="bg1"/>
                </a:solidFill>
              </a:rPr>
              <a:t>Шоу є </a:t>
            </a:r>
            <a:r>
              <a:rPr lang="uk-UA" sz="2800" b="1" dirty="0">
                <a:solidFill>
                  <a:schemeClr val="bg1"/>
                </a:solidFill>
              </a:rPr>
              <a:t>світломузичне, тому при денному світлі воно не може справити повного враження, яке досягається в сутінки.</a:t>
            </a:r>
          </a:p>
        </p:txBody>
      </p:sp>
      <p:pic>
        <p:nvPicPr>
          <p:cNvPr id="8" name="Picture 2" descr="Винница+фонтан ROSHEN! — Знайка Клуб Активных роди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81" y="612194"/>
            <a:ext cx="4292599" cy="2661542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365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693490"/>
            <a:ext cx="10077364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 </a:t>
            </a:r>
            <a:r>
              <a:rPr lang="uk-UA" sz="3200" b="1" dirty="0">
                <a:solidFill>
                  <a:schemeClr val="bg1"/>
                </a:solidFill>
              </a:rPr>
              <a:t>хотілося б </a:t>
            </a:r>
            <a:r>
              <a:rPr lang="uk-UA" sz="3200" b="1" dirty="0" smtClean="0">
                <a:solidFill>
                  <a:schemeClr val="bg1"/>
                </a:solidFill>
              </a:rPr>
              <a:t>вам </a:t>
            </a:r>
            <a:r>
              <a:rPr lang="uk-UA" sz="3200" b="1" dirty="0">
                <a:solidFill>
                  <a:schemeClr val="bg1"/>
                </a:solidFill>
              </a:rPr>
              <a:t>потрапити на шоу фонтанів?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А </a:t>
            </a:r>
            <a:r>
              <a:rPr lang="uk-UA" sz="3200" b="1" dirty="0">
                <a:solidFill>
                  <a:schemeClr val="bg1"/>
                </a:solidFill>
              </a:rPr>
              <a:t>може </a:t>
            </a:r>
            <a:r>
              <a:rPr lang="uk-UA" sz="3200" b="1" dirty="0" smtClean="0">
                <a:solidFill>
                  <a:schemeClr val="bg1"/>
                </a:solidFill>
              </a:rPr>
              <a:t>ви </a:t>
            </a:r>
            <a:r>
              <a:rPr lang="uk-UA" sz="3200" b="1" dirty="0">
                <a:solidFill>
                  <a:schemeClr val="bg1"/>
                </a:solidFill>
              </a:rPr>
              <a:t>там уже </a:t>
            </a:r>
            <a:r>
              <a:rPr lang="uk-UA" sz="3200" b="1" dirty="0" smtClean="0">
                <a:solidFill>
                  <a:schemeClr val="bg1"/>
                </a:solidFill>
              </a:rPr>
              <a:t>побували?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9208" y="3433081"/>
            <a:ext cx="367913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 б хотілося потрапити … . </a:t>
            </a:r>
          </a:p>
        </p:txBody>
      </p:sp>
      <p:pic>
        <p:nvPicPr>
          <p:cNvPr id="3074" name="Picture 2" descr="Сергій Моргунов розповів, коли відкриють фонтани у Вінниці - МІС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/>
          <a:stretch/>
        </p:blipFill>
        <p:spPr bwMode="auto">
          <a:xfrm>
            <a:off x="4548338" y="1951326"/>
            <a:ext cx="6470813" cy="371071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5227" y="1994040"/>
            <a:ext cx="3380619" cy="11045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Склади </a:t>
            </a:r>
            <a:r>
              <a:rPr lang="uk-UA" sz="2800" b="1" dirty="0">
                <a:solidFill>
                  <a:srgbClr val="0070C0"/>
                </a:solidFill>
              </a:rPr>
              <a:t>про це текст (3-4 речення).</a:t>
            </a:r>
          </a:p>
        </p:txBody>
      </p:sp>
    </p:spTree>
    <p:extLst>
      <p:ext uri="{BB962C8B-B14F-4D97-AF65-F5344CB8AC3E}">
        <p14:creationId xmlns:p14="http://schemas.microsoft.com/office/powerpoint/2010/main" val="19975036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0341" y="693490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3 клас\01 УКР МОВА\1 Пономарьова\04 Іменник\№062-Визначаю рід іменників\2026-01-18_003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0" y="1357209"/>
            <a:ext cx="990439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55228" y="4581922"/>
            <a:ext cx="7851800" cy="12003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Які слова досліджували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на уроці?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Від яких слів можна утворити іменники? </a:t>
            </a:r>
            <a:endParaRPr lang="uk-UA" sz="2400" b="1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Яка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робота на уроці була для </a:t>
            </a: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вас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найцікавішою? </a:t>
            </a: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Чому?</a:t>
            </a:r>
            <a:endParaRPr lang="uk-UA" sz="2400" b="1" dirty="0" smtClean="0">
              <a:solidFill>
                <a:srgbClr val="0070C0"/>
              </a:solidFill>
              <a:ea typeface="Times New Roman" pitchFamily="18" charset="0"/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027" y="4005858"/>
            <a:ext cx="2258747" cy="225874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83965"/>
            <a:ext cx="10153128" cy="7135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Оцініть свою роботу сніжинками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761074" y="1539291"/>
            <a:ext cx="3213335" cy="808941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з усім впорався!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7932609" y="1539294"/>
            <a:ext cx="3040792" cy="726689"/>
          </a:xfrm>
          <a:prstGeom prst="plaque">
            <a:avLst/>
          </a:prstGeom>
          <a:solidFill>
            <a:srgbClr val="295FF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Відчув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641378" y="1539293"/>
            <a:ext cx="2497528" cy="705130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втомився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8909751" y="4951432"/>
            <a:ext cx="2887702" cy="982114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було легко та просто!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346496" y="4965610"/>
            <a:ext cx="2713044" cy="967934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складно та незрозуміло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78" y="2497593"/>
            <a:ext cx="2267530" cy="2269533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32" y="3879621"/>
            <a:ext cx="2141544" cy="214343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40" y="2303683"/>
            <a:ext cx="2123342" cy="2125217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46" y="3879621"/>
            <a:ext cx="2141730" cy="214362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74" y="2348234"/>
            <a:ext cx="2141730" cy="214362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2432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23479" y="529784"/>
            <a:ext cx="9951831" cy="8792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1147721" y="1480033"/>
            <a:ext cx="2330635" cy="764389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впораюсь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8034518" y="1495632"/>
            <a:ext cx="3040792" cy="726689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Очікую на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641378" y="1539293"/>
            <a:ext cx="2497528" cy="705130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втомлюсь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8612311" y="4787993"/>
            <a:ext cx="2555391" cy="1154687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Маю гарний настрій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979463" y="4802804"/>
            <a:ext cx="2267224" cy="1179148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Мені </a:t>
            </a:r>
            <a:r>
              <a:rPr lang="uk-UA" sz="2800" b="1" dirty="0" smtClean="0">
                <a:solidFill>
                  <a:schemeClr val="bg1"/>
                </a:solidFill>
              </a:rPr>
              <a:t>все байдуже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2285275"/>
            <a:ext cx="2267530" cy="2269533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87" y="4054207"/>
            <a:ext cx="2141544" cy="214343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71" y="2285276"/>
            <a:ext cx="2123342" cy="2125217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44" y="4023862"/>
            <a:ext cx="2141730" cy="214362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74" y="2348234"/>
            <a:ext cx="2141730" cy="214362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8681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5227" y="621482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7" name="Picture 2" descr="D:\3 клас\01 УКР МОВА\1 Пономарьова\04 Іменник\№059-Записую власні назви\2026-01-01_232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49" y="1454951"/>
            <a:ext cx="990699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39" y="3437548"/>
            <a:ext cx="2916655" cy="291665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0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054570" y="621482"/>
            <a:ext cx="9934005" cy="6088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Закінчіть</a:t>
            </a:r>
            <a:r>
              <a:rPr lang="ru-RU" sz="4000" b="1" dirty="0" smtClean="0">
                <a:solidFill>
                  <a:schemeClr val="bg1"/>
                </a:solidFill>
              </a:rPr>
              <a:t> речення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3956963" y="1273834"/>
            <a:ext cx="6239524" cy="93182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слова</a:t>
            </a:r>
            <a:r>
              <a:rPr lang="uk-UA" sz="2800" b="1" dirty="0">
                <a:solidFill>
                  <a:schemeClr val="bg1"/>
                </a:solidFill>
              </a:rPr>
              <a:t>, що є назвами </a:t>
            </a:r>
            <a:r>
              <a:rPr lang="uk-UA" sz="2800" b="1" dirty="0" smtClean="0">
                <a:solidFill>
                  <a:schemeClr val="bg1"/>
                </a:solidFill>
              </a:rPr>
              <a:t>предметів і відповідають на запитання ХТО? ЩО?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56963" y="2213937"/>
            <a:ext cx="5015388" cy="93463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назви </a:t>
            </a:r>
            <a:r>
              <a:rPr lang="ru-RU" sz="2800" b="1" dirty="0" err="1">
                <a:solidFill>
                  <a:schemeClr val="bg1"/>
                </a:solidFill>
              </a:rPr>
              <a:t>істот</a:t>
            </a:r>
            <a:r>
              <a:rPr lang="ru-RU" sz="2800" b="1" dirty="0">
                <a:solidFill>
                  <a:schemeClr val="bg1"/>
                </a:solidFill>
              </a:rPr>
              <a:t>. Вони </a:t>
            </a:r>
            <a:r>
              <a:rPr lang="ru-RU" sz="2800" b="1" dirty="0" err="1" smtClean="0">
                <a:solidFill>
                  <a:schemeClr val="bg1"/>
                </a:solidFill>
              </a:rPr>
              <a:t>відповідають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на питання хто?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56963" y="3213770"/>
            <a:ext cx="5015388" cy="9245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назви </a:t>
            </a:r>
            <a:r>
              <a:rPr lang="ru-RU" sz="2800" b="1" dirty="0" err="1">
                <a:solidFill>
                  <a:schemeClr val="bg1"/>
                </a:solidFill>
              </a:rPr>
              <a:t>неістот</a:t>
            </a:r>
            <a:r>
              <a:rPr lang="ru-RU" sz="2800" b="1" dirty="0">
                <a:solidFill>
                  <a:schemeClr val="bg1"/>
                </a:solidFill>
              </a:rPr>
              <a:t>. Вони </a:t>
            </a:r>
            <a:r>
              <a:rPr lang="ru-RU" sz="2800" b="1" dirty="0" err="1">
                <a:solidFill>
                  <a:schemeClr val="bg1"/>
                </a:solidFill>
              </a:rPr>
              <a:t>відповідають</a:t>
            </a:r>
            <a:r>
              <a:rPr lang="ru-RU" sz="2800" b="1" dirty="0">
                <a:solidFill>
                  <a:schemeClr val="bg1"/>
                </a:solidFill>
              </a:rPr>
              <a:t> на питання що?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79613" y="1269554"/>
            <a:ext cx="2879401" cy="72436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Іменники – це 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906836" y="2205658"/>
            <a:ext cx="2952178" cy="94222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Назви людей і тварин — це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8418" y="3213770"/>
            <a:ext cx="2990596" cy="9245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Назви всіх інших </a:t>
            </a:r>
            <a:r>
              <a:rPr lang="ru-RU" sz="2800" b="1" dirty="0" err="1">
                <a:solidFill>
                  <a:schemeClr val="bg1"/>
                </a:solidFill>
              </a:rPr>
              <a:t>предметів</a:t>
            </a:r>
            <a:r>
              <a:rPr lang="ru-RU" sz="2800" b="1" dirty="0">
                <a:solidFill>
                  <a:schemeClr val="bg1"/>
                </a:solidFill>
              </a:rPr>
              <a:t> — це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45925" y="4221882"/>
            <a:ext cx="2041752" cy="9245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Власні назви – це 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63439" y="5787674"/>
            <a:ext cx="4032448" cy="45043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Власні назви </a:t>
            </a:r>
            <a:r>
              <a:rPr lang="ru-RU" sz="2800" b="1" dirty="0" err="1" smtClean="0">
                <a:solidFill>
                  <a:schemeClr val="bg1"/>
                </a:solidFill>
              </a:rPr>
              <a:t>пишемо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971212" y="4221882"/>
            <a:ext cx="8564323" cy="9245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Прізвища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імена</a:t>
            </a:r>
            <a:r>
              <a:rPr lang="ru-RU" sz="2800" b="1" dirty="0">
                <a:solidFill>
                  <a:schemeClr val="bg1"/>
                </a:solidFill>
              </a:rPr>
              <a:t>, по </a:t>
            </a:r>
            <a:r>
              <a:rPr lang="ru-RU" sz="2800" b="1" dirty="0" err="1">
                <a:solidFill>
                  <a:schemeClr val="bg1"/>
                </a:solidFill>
              </a:rPr>
              <a:t>батькові</a:t>
            </a:r>
            <a:r>
              <a:rPr lang="ru-RU" sz="2800" b="1" dirty="0">
                <a:solidFill>
                  <a:schemeClr val="bg1"/>
                </a:solidFill>
              </a:rPr>
              <a:t> людей, клички тварин, назви </a:t>
            </a:r>
            <a:r>
              <a:rPr lang="ru-RU" sz="2800" b="1" dirty="0" err="1">
                <a:solidFill>
                  <a:schemeClr val="bg1"/>
                </a:solidFill>
              </a:rPr>
              <a:t>країн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міст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сіл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вулиць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річок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гір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морів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45925" y="5229994"/>
            <a:ext cx="2790849" cy="462285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chemeClr val="bg1"/>
                </a:solidFill>
              </a:rPr>
              <a:t>Загальні</a:t>
            </a:r>
            <a:r>
              <a:rPr lang="ru-RU" sz="2800" b="1" dirty="0" smtClean="0">
                <a:solidFill>
                  <a:schemeClr val="bg1"/>
                </a:solidFill>
              </a:rPr>
              <a:t> назви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700038" y="5229994"/>
            <a:ext cx="4984281" cy="462285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даються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багатьом</a:t>
            </a:r>
            <a:r>
              <a:rPr lang="ru-RU" sz="2800" b="1" dirty="0">
                <a:solidFill>
                  <a:schemeClr val="bg1"/>
                </a:solidFill>
              </a:rPr>
              <a:t> предметам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950295" y="5146453"/>
            <a:ext cx="2398319" cy="1379685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chemeClr val="bg1"/>
                </a:solidFill>
              </a:rPr>
              <a:t>Наведіть</a:t>
            </a:r>
            <a:r>
              <a:rPr lang="ru-RU" sz="2800" b="1" dirty="0" smtClean="0">
                <a:solidFill>
                  <a:schemeClr val="bg1"/>
                </a:solidFill>
              </a:rPr>
              <a:t> приклади </a:t>
            </a:r>
            <a:r>
              <a:rPr lang="ru-RU" sz="2800" b="1" dirty="0" err="1" smtClean="0">
                <a:solidFill>
                  <a:schemeClr val="bg1"/>
                </a:solidFill>
              </a:rPr>
              <a:t>власних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назв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52434" y="5787674"/>
            <a:ext cx="3083813" cy="45043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з </a:t>
            </a:r>
            <a:r>
              <a:rPr lang="ru-RU" sz="2800" b="1" dirty="0" err="1" smtClean="0">
                <a:solidFill>
                  <a:schemeClr val="bg1"/>
                </a:solidFill>
              </a:rPr>
              <a:t>великої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літери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60" y="2310691"/>
            <a:ext cx="2491176" cy="1659746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08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2" grpId="0" animBg="1"/>
      <p:bldP spid="13" grpId="0" animBg="1"/>
      <p:bldP spid="32" grpId="0" animBg="1"/>
      <p:bldP spid="33" grpId="0" animBg="1"/>
      <p:bldP spid="1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62" y="1342615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209538" y="5013970"/>
            <a:ext cx="8846064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пари слів. Чим цікаві пари слів?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яке питання відповідають слова кожної колонки?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8" t="46386" r="18023" b="33452"/>
          <a:stretch/>
        </p:blipFill>
        <p:spPr>
          <a:xfrm>
            <a:off x="3211711" y="1773610"/>
            <a:ext cx="4536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41227" y="-676484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459768" y="1234796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193308" y="1216579"/>
            <a:ext cx="578025" cy="721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4" t="83619" r="18346" b="5854"/>
          <a:stretch/>
        </p:blipFill>
        <p:spPr>
          <a:xfrm>
            <a:off x="9542723" y="-722062"/>
            <a:ext cx="1442850" cy="7220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E8A9A30-5C26-4290-862D-4CEF810841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17" y="1277318"/>
            <a:ext cx="1771405" cy="75661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45590" y="538849"/>
            <a:ext cx="8426703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7" r="26721" b="71138"/>
          <a:stretch/>
        </p:blipFill>
        <p:spPr>
          <a:xfrm>
            <a:off x="1027088" y="2406254"/>
            <a:ext cx="3553829" cy="96252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t="83526" r="15385" b="3491"/>
          <a:stretch/>
        </p:blipFill>
        <p:spPr>
          <a:xfrm>
            <a:off x="4333844" y="3979616"/>
            <a:ext cx="2767263" cy="89033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15412" r="38666" b="71254"/>
          <a:stretch/>
        </p:blipFill>
        <p:spPr>
          <a:xfrm>
            <a:off x="1492559" y="3088385"/>
            <a:ext cx="2622885" cy="914400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869929" y="2342575"/>
            <a:ext cx="3326287" cy="962527"/>
            <a:chOff x="5296558" y="3308788"/>
            <a:chExt cx="3326287" cy="962527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27" r="47501" b="71138"/>
            <a:stretch/>
          </p:blipFill>
          <p:spPr>
            <a:xfrm>
              <a:off x="5296558" y="3308788"/>
              <a:ext cx="2546092" cy="962527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82" t="20425" r="13622" b="72733"/>
            <a:stretch/>
          </p:blipFill>
          <p:spPr>
            <a:xfrm>
              <a:off x="7708320" y="3680825"/>
              <a:ext cx="649706" cy="46923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7" t="37897" r="82650" b="57367"/>
            <a:stretch/>
          </p:blipFill>
          <p:spPr>
            <a:xfrm>
              <a:off x="8201740" y="3777010"/>
              <a:ext cx="421105" cy="324853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797867" y="3088385"/>
            <a:ext cx="2492645" cy="914400"/>
            <a:chOff x="5162303" y="4300218"/>
            <a:chExt cx="2492645" cy="91440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1" t="15412" r="59025" b="71254"/>
            <a:stretch/>
          </p:blipFill>
          <p:spPr>
            <a:xfrm>
              <a:off x="5162303" y="4300218"/>
              <a:ext cx="1635539" cy="91440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82" t="20425" r="13622" b="72733"/>
            <a:stretch/>
          </p:blipFill>
          <p:spPr>
            <a:xfrm>
              <a:off x="6667484" y="4635026"/>
              <a:ext cx="649706" cy="469231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7" t="37897" r="81134" b="57367"/>
            <a:stretch/>
          </p:blipFill>
          <p:spPr>
            <a:xfrm>
              <a:off x="7160302" y="4728065"/>
              <a:ext cx="494646" cy="324853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1492559" y="3979616"/>
            <a:ext cx="2063599" cy="890338"/>
            <a:chOff x="5167016" y="5481389"/>
            <a:chExt cx="2063599" cy="89033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83526" r="43780" b="3491"/>
            <a:stretch/>
          </p:blipFill>
          <p:spPr>
            <a:xfrm>
              <a:off x="5167016" y="5481389"/>
              <a:ext cx="1390195" cy="890338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4" t="36577" r="39549" b="55177"/>
            <a:stretch/>
          </p:blipFill>
          <p:spPr>
            <a:xfrm>
              <a:off x="6468521" y="5587854"/>
              <a:ext cx="397042" cy="565485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7" t="20948" r="57272" b="72210"/>
            <a:stretch/>
          </p:blipFill>
          <p:spPr>
            <a:xfrm>
              <a:off x="6715067" y="5627216"/>
              <a:ext cx="515548" cy="469231"/>
            </a:xfrm>
            <a:prstGeom prst="rect">
              <a:avLst/>
            </a:prstGeom>
          </p:spPr>
        </p:pic>
      </p:grpSp>
      <p:sp>
        <p:nvSpPr>
          <p:cNvPr id="2" name="Минус 1"/>
          <p:cNvSpPr/>
          <p:nvPr/>
        </p:nvSpPr>
        <p:spPr>
          <a:xfrm>
            <a:off x="4701205" y="2874534"/>
            <a:ext cx="561423" cy="14938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Минус 48"/>
          <p:cNvSpPr/>
          <p:nvPr/>
        </p:nvSpPr>
        <p:spPr>
          <a:xfrm>
            <a:off x="4156854" y="3516232"/>
            <a:ext cx="561423" cy="14938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Минус 49"/>
          <p:cNvSpPr/>
          <p:nvPr/>
        </p:nvSpPr>
        <p:spPr>
          <a:xfrm>
            <a:off x="3595431" y="4125443"/>
            <a:ext cx="561423" cy="14938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529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9503" y="549474"/>
            <a:ext cx="950505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5886" y="1413570"/>
            <a:ext cx="6192689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Сьогодні на уроці ми </a:t>
            </a:r>
            <a:r>
              <a:rPr lang="uk-UA" sz="2800" b="1" dirty="0" smtClean="0">
                <a:solidFill>
                  <a:srgbClr val="0070C0"/>
                </a:solidFill>
              </a:rPr>
              <a:t>продовжимо подорож Україною, а саме містом Вінниця.</a:t>
            </a:r>
            <a:r>
              <a:rPr lang="uk-UA" sz="2800" b="1" dirty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Будемо </a:t>
            </a:r>
            <a:r>
              <a:rPr lang="uk-UA" sz="2800" b="1" dirty="0">
                <a:solidFill>
                  <a:srgbClr val="0070C0"/>
                </a:solidFill>
              </a:rPr>
              <a:t>вчитись розпізнавати іменники, які утворилися від дієслів і прикметників.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123479" y="1341562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инница+фонтан ROSHEN! — Знайка Клуб Активных роди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59" y="3773137"/>
            <a:ext cx="4607506" cy="25202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05458"/>
            <a:ext cx="10658984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Поставте </a:t>
            </a:r>
            <a:r>
              <a:rPr lang="ru-RU" sz="4000" b="1" dirty="0"/>
              <a:t>питання до </a:t>
            </a:r>
            <a:r>
              <a:rPr lang="ru-RU" sz="4000" b="1" dirty="0" err="1"/>
              <a:t>поданих</a:t>
            </a:r>
            <a:r>
              <a:rPr lang="ru-RU" sz="4000" b="1" dirty="0"/>
              <a:t> </a:t>
            </a:r>
            <a:r>
              <a:rPr lang="ru-RU" sz="4000" b="1" dirty="0" smtClean="0"/>
              <a:t>слів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418" y="1109188"/>
            <a:ext cx="75248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Поясніть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>
                <a:solidFill>
                  <a:srgbClr val="0070C0"/>
                </a:solidFill>
              </a:rPr>
              <a:t>до </a:t>
            </a:r>
            <a:r>
              <a:rPr lang="ru-RU" sz="2800" b="1" dirty="0" err="1">
                <a:solidFill>
                  <a:srgbClr val="0070C0"/>
                </a:solidFill>
              </a:rPr>
              <a:t>якої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частини</a:t>
            </a:r>
            <a:r>
              <a:rPr lang="ru-RU" sz="2800" b="1" dirty="0">
                <a:solidFill>
                  <a:srgbClr val="0070C0"/>
                </a:solidFill>
              </a:rPr>
              <a:t> мови вони належать.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431" y="2802373"/>
            <a:ext cx="4937568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Проведіть</a:t>
            </a:r>
            <a:r>
              <a:rPr lang="ru-RU" sz="2400" b="1" dirty="0" smtClean="0"/>
              <a:t> </a:t>
            </a:r>
            <a:r>
              <a:rPr lang="ru-RU" sz="2400" b="1" dirty="0"/>
              <a:t>дослідження! </a:t>
            </a:r>
            <a:endParaRPr lang="ru-RU" sz="2400" b="1" dirty="0" smtClean="0"/>
          </a:p>
          <a:p>
            <a:pPr marL="361950" indent="-361950">
              <a:buAutoNum type="arabicPeriod"/>
            </a:pPr>
            <a:r>
              <a:rPr lang="ru-RU" sz="2400" b="1" dirty="0" err="1" smtClean="0"/>
              <a:t>Назвіть</a:t>
            </a:r>
            <a:r>
              <a:rPr lang="ru-RU" sz="2400" b="1" dirty="0" smtClean="0"/>
              <a:t> іменники</a:t>
            </a:r>
            <a:r>
              <a:rPr lang="ru-RU" sz="2400" b="1" dirty="0"/>
              <a:t>, які не можна </a:t>
            </a:r>
            <a:r>
              <a:rPr lang="ru-RU" sz="2400" b="1" dirty="0" err="1"/>
              <a:t>проілюструвати</a:t>
            </a:r>
            <a:r>
              <a:rPr lang="ru-RU" sz="2400" b="1" dirty="0"/>
              <a:t> </a:t>
            </a:r>
            <a:r>
              <a:rPr lang="ru-RU" sz="2400" b="1" dirty="0" err="1"/>
              <a:t>малюнками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361950" indent="-361950">
              <a:buAutoNum type="arabicPeriod"/>
            </a:pPr>
            <a:r>
              <a:rPr lang="ru-RU" sz="2400" b="1" dirty="0" err="1" smtClean="0"/>
              <a:t>Поясніть</a:t>
            </a:r>
            <a:r>
              <a:rPr lang="ru-RU" sz="2400" b="1" dirty="0" smtClean="0"/>
              <a:t>, </a:t>
            </a:r>
            <a:r>
              <a:rPr lang="ru-RU" sz="2400" b="1" dirty="0"/>
              <a:t>від яких </a:t>
            </a:r>
            <a:r>
              <a:rPr lang="ru-RU" sz="2400" b="1" dirty="0" err="1"/>
              <a:t>частин</a:t>
            </a:r>
            <a:r>
              <a:rPr lang="ru-RU" sz="2400" b="1" dirty="0"/>
              <a:t> мови вони </a:t>
            </a:r>
            <a:r>
              <a:rPr lang="ru-RU" sz="2400" b="1" dirty="0" err="1"/>
              <a:t>утворились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361950" indent="-361950">
              <a:buAutoNum type="arabicPeriod"/>
            </a:pPr>
            <a:r>
              <a:rPr lang="ru-RU" sz="2400" b="1" dirty="0" smtClean="0"/>
              <a:t>Зробіть </a:t>
            </a:r>
            <a:r>
              <a:rPr lang="ru-RU" sz="2400" b="1" dirty="0" err="1"/>
              <a:t>висновок</a:t>
            </a:r>
            <a:r>
              <a:rPr lang="ru-RU" sz="2400" b="1" dirty="0"/>
              <a:t> — від яких </a:t>
            </a:r>
            <a:r>
              <a:rPr lang="ru-RU" sz="2400" b="1" dirty="0" err="1"/>
              <a:t>частин</a:t>
            </a:r>
            <a:r>
              <a:rPr lang="ru-RU" sz="2400" b="1" dirty="0"/>
              <a:t> мови можуть </a:t>
            </a:r>
            <a:r>
              <a:rPr lang="ru-RU" sz="2400" b="1" dirty="0" err="1" smtClean="0"/>
              <a:t>утворюватися</a:t>
            </a:r>
            <a:r>
              <a:rPr lang="ru-RU" sz="2400" b="1" dirty="0" smtClean="0"/>
              <a:t> </a:t>
            </a:r>
            <a:r>
              <a:rPr lang="ru-RU" sz="2400" b="1" dirty="0"/>
              <a:t>іменники.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569" y="1672628"/>
            <a:ext cx="701002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/>
              <a:t>Лікар</a:t>
            </a:r>
            <a:r>
              <a:rPr lang="ru-RU" sz="3200" b="1" dirty="0"/>
              <a:t>, дослідження, знання, доброта, школа, </a:t>
            </a:r>
            <a:r>
              <a:rPr lang="ru-RU" sz="3200" b="1" dirty="0" err="1"/>
              <a:t>милосердя</a:t>
            </a:r>
            <a:r>
              <a:rPr lang="ru-RU" sz="3200" b="1" dirty="0"/>
              <a:t>, </a:t>
            </a:r>
            <a:r>
              <a:rPr lang="ru-RU" sz="3200" b="1" dirty="0" err="1"/>
              <a:t>мудрість</a:t>
            </a:r>
            <a:r>
              <a:rPr lang="ru-RU" sz="3200" b="1" dirty="0"/>
              <a:t>, діти.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965555" y="2211237"/>
            <a:ext cx="23751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41406" y="2205658"/>
            <a:ext cx="118759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846771" y="2205658"/>
            <a:ext cx="160502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58061" y="2639020"/>
            <a:ext cx="19327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40742" y="2675161"/>
            <a:ext cx="15577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31991" y="2791572"/>
            <a:ext cx="554641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досліджувати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знання - знати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доброта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добрий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милосердя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милосердний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мудрість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мудрий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7368" y="5362813"/>
            <a:ext cx="683700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Іменники</a:t>
            </a:r>
            <a:r>
              <a:rPr lang="ru-RU" sz="3200" b="1" dirty="0" smtClean="0"/>
              <a:t> можуть </a:t>
            </a:r>
            <a:r>
              <a:rPr lang="ru-RU" sz="3200" b="1" dirty="0" err="1" smtClean="0"/>
              <a:t>утворюватися</a:t>
            </a:r>
            <a:r>
              <a:rPr lang="ru-RU" sz="3200" b="1" dirty="0" smtClean="0"/>
              <a:t> від </a:t>
            </a:r>
          </a:p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дієслів</a:t>
            </a:r>
            <a:r>
              <a:rPr lang="ru-RU" sz="3200" b="1" dirty="0" smtClean="0">
                <a:solidFill>
                  <a:srgbClr val="FFFF00"/>
                </a:solidFill>
              </a:rPr>
              <a:t> і </a:t>
            </a:r>
            <a:r>
              <a:rPr lang="ru-RU" sz="3200" b="1" dirty="0" err="1" smtClean="0">
                <a:solidFill>
                  <a:srgbClr val="FFFF00"/>
                </a:solidFill>
              </a:rPr>
              <a:t>прикметників</a:t>
            </a:r>
            <a:r>
              <a:rPr lang="ru-RU" sz="3200" b="1" dirty="0" smtClean="0">
                <a:solidFill>
                  <a:srgbClr val="FFFF00"/>
                </a:solidFill>
              </a:rPr>
              <a:t>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Картинки до тестів\!!! Учні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69" y="1109188"/>
            <a:ext cx="3252746" cy="1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188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19489" y="4005858"/>
            <a:ext cx="736461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Потяг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набирав швидкість. 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Бережи 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 змалку! 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 на смак є лимон?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змаганнях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 проявили спритність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5227" y="477466"/>
            <a:ext cx="10077364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Утворіть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іменники від поданих прикметників за </a:t>
            </a:r>
            <a:r>
              <a:rPr lang="uk-UA" sz="3600" b="1" dirty="0" smtClean="0">
                <a:solidFill>
                  <a:schemeClr val="bg1"/>
                </a:solidFill>
              </a:rPr>
              <a:t>зразком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5227" y="1665514"/>
            <a:ext cx="506614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uk-UA" sz="2800" b="1" dirty="0">
                <a:solidFill>
                  <a:srgbClr val="295FFF"/>
                </a:solidFill>
              </a:rPr>
              <a:t>Зразок: </a:t>
            </a:r>
            <a:r>
              <a:rPr lang="uk-UA" sz="2800" b="1" i="1" dirty="0">
                <a:solidFill>
                  <a:srgbClr val="295FFF"/>
                </a:solidFill>
              </a:rPr>
              <a:t>чемний – чемність.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78171" y="1629594"/>
            <a:ext cx="2376264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швидкий  –</a:t>
            </a:r>
          </a:p>
          <a:p>
            <a:r>
              <a:rPr lang="uk-UA" sz="3200" b="1" dirty="0"/>
              <a:t>молодий  –</a:t>
            </a:r>
          </a:p>
          <a:p>
            <a:r>
              <a:rPr lang="uk-UA" sz="3200" b="1" dirty="0"/>
              <a:t>спритний  –</a:t>
            </a:r>
          </a:p>
          <a:p>
            <a:r>
              <a:rPr lang="uk-UA" sz="3200" b="1" dirty="0"/>
              <a:t>здоровий  – </a:t>
            </a:r>
          </a:p>
          <a:p>
            <a:r>
              <a:rPr lang="uk-UA" sz="3200" b="1" dirty="0"/>
              <a:t>смачний   – </a:t>
            </a:r>
          </a:p>
          <a:p>
            <a:r>
              <a:rPr lang="uk-UA" sz="3200" b="1" dirty="0"/>
              <a:t>щедрий    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22598" y="1629594"/>
            <a:ext cx="2185824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швидкість</a:t>
            </a:r>
          </a:p>
          <a:p>
            <a:r>
              <a:rPr lang="uk-UA" sz="3200" b="1" dirty="0"/>
              <a:t>молодість</a:t>
            </a:r>
          </a:p>
          <a:p>
            <a:r>
              <a:rPr lang="uk-UA" sz="3200" b="1" dirty="0"/>
              <a:t>спритність</a:t>
            </a:r>
          </a:p>
          <a:p>
            <a:r>
              <a:rPr lang="uk-UA" sz="3200" b="1" dirty="0"/>
              <a:t>здоров'я </a:t>
            </a:r>
          </a:p>
          <a:p>
            <a:r>
              <a:rPr lang="uk-UA" sz="3200" b="1" dirty="0"/>
              <a:t>смак </a:t>
            </a:r>
          </a:p>
          <a:p>
            <a:r>
              <a:rPr lang="uk-UA" sz="3200" b="1" dirty="0"/>
              <a:t>щедрість</a:t>
            </a: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1358" y="2238757"/>
            <a:ext cx="507247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 одним із </a:t>
            </a:r>
            <a:r>
              <a:rPr lang="ru-RU" sz="2400" b="1" dirty="0" err="1">
                <a:solidFill>
                  <a:srgbClr val="0070C0"/>
                </a:solidFill>
              </a:rPr>
              <a:t>утворених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іменників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складіть</a:t>
            </a:r>
            <a:r>
              <a:rPr lang="ru-RU" sz="2400" b="1" dirty="0" smtClean="0">
                <a:solidFill>
                  <a:srgbClr val="0070C0"/>
                </a:solidFill>
              </a:rPr>
              <a:t> речення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9" name="Picture 3" descr="D:\Картинки до тестів\!!! Учні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335" y="4757128"/>
            <a:ext cx="3252746" cy="1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31358" y="3141762"/>
            <a:ext cx="506255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Прочитайте речення. Запишіть з </a:t>
            </a:r>
            <a:r>
              <a:rPr lang="ru-RU" sz="2400" b="1" dirty="0" err="1" smtClean="0">
                <a:solidFill>
                  <a:srgbClr val="0070C0"/>
                </a:solidFill>
              </a:rPr>
              <a:t>пам’яті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окличне</a:t>
            </a:r>
            <a:r>
              <a:rPr lang="ru-RU" sz="2400" b="1" dirty="0" smtClean="0">
                <a:solidFill>
                  <a:srgbClr val="0070C0"/>
                </a:solidFill>
              </a:rPr>
              <a:t> й питальне </a:t>
            </a:r>
            <a:r>
              <a:rPr lang="ru-RU" sz="2400" b="1" dirty="0">
                <a:solidFill>
                  <a:srgbClr val="0070C0"/>
                </a:solidFill>
              </a:rPr>
              <a:t>речення</a:t>
            </a:r>
          </a:p>
        </p:txBody>
      </p:sp>
    </p:spTree>
    <p:extLst>
      <p:ext uri="{BB962C8B-B14F-4D97-AF65-F5344CB8AC3E}">
        <p14:creationId xmlns:p14="http://schemas.microsoft.com/office/powerpoint/2010/main" val="22043893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91769"/>
            <a:ext cx="10153128" cy="7342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заголовок, який зацікавив Читалочку.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7934" y="1340040"/>
            <a:ext cx="58326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Найбільший фонтан у Європі</a:t>
            </a:r>
          </a:p>
        </p:txBody>
      </p:sp>
      <p:pic>
        <p:nvPicPr>
          <p:cNvPr id="1026" name="Picture 2" descr="Винница+фонтан ROSHEN! — Знайка Клуб Активных роди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1" y="2133650"/>
            <a:ext cx="2948106" cy="18279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5401" y="1296175"/>
            <a:ext cx="4126510" cy="7342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 думаєте, </a:t>
            </a:r>
            <a:r>
              <a:rPr lang="uk-UA" sz="2400" b="1" dirty="0">
                <a:solidFill>
                  <a:srgbClr val="0070C0"/>
                </a:solidFill>
              </a:rPr>
              <a:t>про який фонтан ітиметься в тексті?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55727" y="2001823"/>
            <a:ext cx="8385727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rgbClr val="295FFF"/>
                </a:solidFill>
              </a:rPr>
              <a:t>      </a:t>
            </a:r>
            <a:r>
              <a:rPr lang="uk-UA" sz="3200" b="1" dirty="0"/>
              <a:t>Найбільший у Європі плавучий фонтан розташований у Вінниці! Це навіть не один фонтан, а світломузичне шоу фонтанів. </a:t>
            </a:r>
            <a:r>
              <a:rPr lang="uk-UA" sz="3200" b="1" dirty="0">
                <a:solidFill>
                  <a:srgbClr val="FFFF00"/>
                </a:solidFill>
              </a:rPr>
              <a:t>(Неповторний) і (красивий) фонтанів викликає (захоплюватися) у глядачів. Справляє на них неймовірне (вражати).</a:t>
            </a:r>
          </a:p>
          <a:p>
            <a:pPr algn="just"/>
            <a:r>
              <a:rPr lang="uk-UA" sz="3200" b="1" dirty="0">
                <a:solidFill>
                  <a:srgbClr val="FFFF00"/>
                </a:solidFill>
              </a:rPr>
              <a:t>      (Унікальний) вінницького фонтана в тому, що він плавучий. Для (зберігати) взимку фонтан затоплюється і перебуває під льодом.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7621" y="4011350"/>
            <a:ext cx="2919646" cy="10746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Утворіть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від кожного </a:t>
            </a:r>
            <a:r>
              <a:rPr lang="uk-UA" sz="2400" b="1" dirty="0" smtClean="0">
                <a:solidFill>
                  <a:srgbClr val="0070C0"/>
                </a:solidFill>
              </a:rPr>
              <a:t>слова в дужках іменник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367" y="5191288"/>
            <a:ext cx="324036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Від </a:t>
            </a:r>
            <a:r>
              <a:rPr lang="ru-RU" sz="2400" b="1" dirty="0">
                <a:solidFill>
                  <a:srgbClr val="0070C0"/>
                </a:solidFill>
              </a:rPr>
              <a:t>яких </a:t>
            </a:r>
            <a:r>
              <a:rPr lang="ru-RU" sz="2400" b="1" dirty="0" err="1">
                <a:solidFill>
                  <a:srgbClr val="0070C0"/>
                </a:solidFill>
              </a:rPr>
              <a:t>частин</a:t>
            </a:r>
            <a:r>
              <a:rPr lang="ru-RU" sz="2400" b="1" dirty="0">
                <a:solidFill>
                  <a:srgbClr val="0070C0"/>
                </a:solidFill>
              </a:rPr>
              <a:t> мови можуть </a:t>
            </a:r>
            <a:r>
              <a:rPr lang="ru-RU" sz="2400" b="1" dirty="0" err="1">
                <a:solidFill>
                  <a:srgbClr val="0070C0"/>
                </a:solidFill>
              </a:rPr>
              <a:t>утворюватися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іменники?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349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7690</TotalTime>
  <Words>653</Words>
  <Application>Microsoft Office PowerPoint</Application>
  <PresentationFormat>Произвольный</PresentationFormat>
  <Paragraphs>132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Розпізнаю іменники, які утворилися від дієслів і прикметників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609</cp:revision>
  <dcterms:created xsi:type="dcterms:W3CDTF">2025-08-27T14:01:18Z</dcterms:created>
  <dcterms:modified xsi:type="dcterms:W3CDTF">2026-01-19T10:21:41Z</dcterms:modified>
</cp:coreProperties>
</file>