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735" r:id="rId3"/>
    <p:sldId id="705" r:id="rId4"/>
    <p:sldId id="736" r:id="rId5"/>
    <p:sldId id="738" r:id="rId6"/>
    <p:sldId id="739" r:id="rId7"/>
    <p:sldId id="737" r:id="rId8"/>
    <p:sldId id="725" r:id="rId9"/>
    <p:sldId id="727" r:id="rId10"/>
    <p:sldId id="714" r:id="rId11"/>
    <p:sldId id="728" r:id="rId12"/>
    <p:sldId id="730" r:id="rId13"/>
    <p:sldId id="731" r:id="rId14"/>
    <p:sldId id="733" r:id="rId15"/>
    <p:sldId id="699" r:id="rId16"/>
    <p:sldId id="734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1269554"/>
            <a:ext cx="9001000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ln w="38100">
                  <a:noFill/>
                </a:ln>
                <a:solidFill>
                  <a:srgbClr val="0070C0"/>
                </a:solidFill>
              </a:rPr>
              <a:t>Визначаю рід іменників</a:t>
            </a:r>
            <a:endParaRPr lang="ru-RU" sz="5400" b="1" dirty="0">
              <a:ln w="38100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964239" y="3766034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Іменник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62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Музей-садиба Миколи Пирогова | Єврорегіон &quot;Дністе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3429794"/>
            <a:ext cx="2952328" cy="22142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77466"/>
            <a:ext cx="10077364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Допоможіть</a:t>
            </a:r>
            <a:r>
              <a:rPr lang="ru-RU" sz="3600" b="1" dirty="0" smtClean="0"/>
              <a:t> </a:t>
            </a:r>
            <a:r>
              <a:rPr lang="ru-RU" sz="3600" b="1" dirty="0" err="1"/>
              <a:t>Ґаджикові</a:t>
            </a:r>
            <a:r>
              <a:rPr lang="ru-RU" sz="3600" b="1" dirty="0"/>
              <a:t> </a:t>
            </a:r>
            <a:r>
              <a:rPr lang="ru-RU" sz="3600" b="1" dirty="0" err="1"/>
              <a:t>визначити</a:t>
            </a:r>
            <a:r>
              <a:rPr lang="ru-RU" sz="3600" b="1" dirty="0"/>
              <a:t> </a:t>
            </a:r>
            <a:r>
              <a:rPr lang="ru-RU" sz="3600" b="1" dirty="0" err="1"/>
              <a:t>рід</a:t>
            </a:r>
            <a:r>
              <a:rPr lang="ru-RU" sz="3600" b="1" dirty="0"/>
              <a:t> </a:t>
            </a:r>
            <a:r>
              <a:rPr lang="ru-RU" sz="3600" b="1" dirty="0" err="1"/>
              <a:t>поданих</a:t>
            </a:r>
            <a:r>
              <a:rPr lang="ru-RU" sz="3600" b="1" dirty="0"/>
              <a:t> </a:t>
            </a:r>
            <a:r>
              <a:rPr lang="ru-RU" sz="3600" b="1" dirty="0" err="1" smtClean="0"/>
              <a:t>іменників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5227" y="1629594"/>
            <a:ext cx="10077364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Книжка, ліс, море, </a:t>
            </a:r>
            <a:r>
              <a:rPr lang="ru-RU" sz="3200" b="1" dirty="0" err="1"/>
              <a:t>скромність</a:t>
            </a:r>
            <a:r>
              <a:rPr lang="ru-RU" sz="3200" b="1" dirty="0"/>
              <a:t>, сором, </a:t>
            </a:r>
            <a:r>
              <a:rPr lang="ru-RU" sz="3200" b="1" dirty="0" err="1"/>
              <a:t>батько</a:t>
            </a:r>
            <a:r>
              <a:rPr lang="ru-RU" sz="3200" b="1" dirty="0"/>
              <a:t>, добро, </a:t>
            </a:r>
            <a:r>
              <a:rPr lang="ru-RU" sz="3200" b="1" dirty="0" err="1"/>
              <a:t>дочкà</a:t>
            </a:r>
            <a:r>
              <a:rPr lang="ru-RU" sz="3200" b="1" dirty="0"/>
              <a:t>, </a:t>
            </a:r>
            <a:r>
              <a:rPr lang="ru-RU" sz="3200" b="1" dirty="0" err="1"/>
              <a:t>курча</a:t>
            </a:r>
            <a:r>
              <a:rPr lang="ru-RU" sz="3200" b="1" dirty="0"/>
              <a:t>, </a:t>
            </a:r>
            <a:r>
              <a:rPr lang="ru-RU" sz="3200" b="1" dirty="0" err="1"/>
              <a:t>шафа</a:t>
            </a:r>
            <a:r>
              <a:rPr lang="ru-RU" sz="3200" b="1" dirty="0"/>
              <a:t>, </a:t>
            </a:r>
            <a:r>
              <a:rPr lang="ru-RU" sz="3200" b="1" dirty="0" err="1"/>
              <a:t>стіл</a:t>
            </a:r>
            <a:r>
              <a:rPr lang="ru-RU" sz="3200" b="1" dirty="0"/>
              <a:t>, </a:t>
            </a:r>
            <a:r>
              <a:rPr lang="ru-RU" sz="3200" b="1" dirty="0" err="1"/>
              <a:t>дзеркало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11711" y="2853730"/>
            <a:ext cx="2561460" cy="2800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ЧОЛОВІЧИЙ </a:t>
            </a:r>
            <a:r>
              <a:rPr lang="ru-RU" sz="2400" b="1" dirty="0" smtClean="0">
                <a:solidFill>
                  <a:srgbClr val="FFFF00"/>
                </a:solidFill>
              </a:rPr>
              <a:t>РІД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(він, мій)</a:t>
            </a:r>
          </a:p>
          <a:p>
            <a:pPr algn="ctr"/>
            <a:r>
              <a:rPr lang="ru-RU" sz="3200" b="1" dirty="0" smtClean="0"/>
              <a:t>Ліс</a:t>
            </a:r>
          </a:p>
          <a:p>
            <a:pPr algn="ctr"/>
            <a:r>
              <a:rPr lang="ru-RU" sz="3200" b="1" dirty="0" smtClean="0"/>
              <a:t>Сором</a:t>
            </a:r>
          </a:p>
          <a:p>
            <a:pPr algn="ctr"/>
            <a:r>
              <a:rPr lang="ru-RU" sz="3200" b="1" dirty="0" err="1" smtClean="0"/>
              <a:t>Батько</a:t>
            </a:r>
            <a:endParaRPr lang="ru-RU" sz="3200" b="1" dirty="0" smtClean="0"/>
          </a:p>
          <a:p>
            <a:pPr algn="ctr"/>
            <a:r>
              <a:rPr lang="ru-RU" sz="3200" b="1" dirty="0" err="1"/>
              <a:t>стіл</a:t>
            </a:r>
            <a:endParaRPr lang="uk-UA" sz="3200" b="1" dirty="0"/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1141" y="5739376"/>
            <a:ext cx="77768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Запишіть по два іменники </a:t>
            </a:r>
            <a:r>
              <a:rPr lang="ru-RU" sz="2800" b="1" dirty="0">
                <a:solidFill>
                  <a:srgbClr val="0070C0"/>
                </a:solidFill>
              </a:rPr>
              <a:t>у відповідні колонки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6007" y="2853730"/>
            <a:ext cx="2561460" cy="2800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ЖІНОЧИЙ </a:t>
            </a:r>
            <a:r>
              <a:rPr lang="ru-RU" sz="2400" b="1" dirty="0" smtClean="0">
                <a:solidFill>
                  <a:srgbClr val="FFFF00"/>
                </a:solidFill>
              </a:rPr>
              <a:t>РІД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(вона, моя)</a:t>
            </a:r>
          </a:p>
          <a:p>
            <a:pPr algn="ctr"/>
            <a:r>
              <a:rPr lang="ru-RU" sz="3200" b="1" dirty="0" smtClean="0"/>
              <a:t>Книжка</a:t>
            </a:r>
          </a:p>
          <a:p>
            <a:pPr algn="ctr"/>
            <a:r>
              <a:rPr lang="ru-RU" sz="3200" b="1" dirty="0" err="1" smtClean="0"/>
              <a:t>Скромність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Дочкà</a:t>
            </a:r>
            <a:endParaRPr lang="ru-RU" sz="3200" b="1" dirty="0" smtClean="0"/>
          </a:p>
          <a:p>
            <a:pPr algn="ctr"/>
            <a:r>
              <a:rPr lang="ru-RU" sz="3200" b="1" dirty="0" err="1"/>
              <a:t>шафа</a:t>
            </a:r>
            <a:endParaRPr lang="uk-UA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1131" y="2853730"/>
            <a:ext cx="2561460" cy="2800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СЕРЕДНІЙ </a:t>
            </a:r>
            <a:r>
              <a:rPr lang="ru-RU" sz="2400" b="1" dirty="0" smtClean="0">
                <a:solidFill>
                  <a:srgbClr val="FFFF00"/>
                </a:solidFill>
              </a:rPr>
              <a:t>РІД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(воно, моє)</a:t>
            </a:r>
          </a:p>
          <a:p>
            <a:pPr algn="ctr"/>
            <a:r>
              <a:rPr lang="ru-RU" sz="3200" b="1" dirty="0" smtClean="0"/>
              <a:t>Море</a:t>
            </a:r>
          </a:p>
          <a:p>
            <a:pPr algn="ctr"/>
            <a:r>
              <a:rPr lang="ru-RU" sz="3200" b="1" dirty="0" smtClean="0"/>
              <a:t>Добро</a:t>
            </a:r>
          </a:p>
          <a:p>
            <a:pPr algn="ctr"/>
            <a:r>
              <a:rPr lang="ru-RU" sz="3200" b="1" dirty="0" err="1" smtClean="0"/>
              <a:t>Курча</a:t>
            </a:r>
            <a:endParaRPr lang="ru-RU" sz="3200" b="1" dirty="0" smtClean="0"/>
          </a:p>
          <a:p>
            <a:pPr algn="ctr"/>
            <a:r>
              <a:rPr lang="ru-RU" sz="3200" b="1" dirty="0" err="1"/>
              <a:t>дзеркало</a:t>
            </a:r>
            <a:endParaRPr lang="uk-UA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979463" y="2856572"/>
            <a:ext cx="2112449" cy="22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3390"/>
            <a:ext cx="10088576" cy="819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Дайте </a:t>
            </a:r>
            <a:r>
              <a:rPr lang="uk-UA" sz="4000" b="1" dirty="0">
                <a:solidFill>
                  <a:schemeClr val="bg1"/>
                </a:solidFill>
              </a:rPr>
              <a:t>відповіді на запитання </a:t>
            </a:r>
            <a:r>
              <a:rPr lang="uk-UA" sz="4000" b="1" dirty="0" smtClean="0">
                <a:solidFill>
                  <a:schemeClr val="bg1"/>
                </a:solidFill>
              </a:rPr>
              <a:t>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832828" y="1397401"/>
            <a:ext cx="1880137" cy="2638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23679" y="1492643"/>
            <a:ext cx="5715281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/>
              <a:t>Чи </a:t>
            </a:r>
            <a:r>
              <a:rPr lang="uk-UA" sz="2800" b="1" dirty="0" smtClean="0"/>
              <a:t>знаєте ви</a:t>
            </a:r>
            <a:r>
              <a:rPr lang="uk-UA" sz="2800" b="1" dirty="0"/>
              <a:t>, що таке гіпсова пов'язка?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Для чого її використовують?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Хто винайшов гіпсову пов'язку.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04 Іменник\№061-Розпізнаю іменники, які утворилися від дієслів і прикметників\2026-01-18_000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1443488"/>
            <a:ext cx="209694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4803" y="4003682"/>
            <a:ext cx="1003368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Гіпсова пов’язка — це медична пов’язка з використанням гіпсу, яка швидко твердіє.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Її використовують для надання нерухомості при пошкодженнях кісток чи суглобів.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Гіпсову пов'язку винайшов хірург Микола Іванович Пирогов.</a:t>
            </a:r>
          </a:p>
        </p:txBody>
      </p:sp>
    </p:spTree>
    <p:extLst>
      <p:ext uri="{BB962C8B-B14F-4D97-AF65-F5344CB8AC3E}">
        <p14:creationId xmlns:p14="http://schemas.microsoft.com/office/powerpoint/2010/main" val="7805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15530"/>
            <a:ext cx="10005356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Дізнайтеся </a:t>
            </a:r>
            <a:r>
              <a:rPr lang="uk-UA" sz="3200" b="1" dirty="0">
                <a:solidFill>
                  <a:schemeClr val="bg1"/>
                </a:solidFill>
              </a:rPr>
              <a:t>з тексту, чи правильно ви відповіли на останнє запитання Родзинки.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5727" y="2421682"/>
            <a:ext cx="8173532" cy="403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Музей Миколи Пирогова</a:t>
            </a:r>
          </a:p>
          <a:p>
            <a:pPr algn="just"/>
            <a:r>
              <a:rPr lang="uk-UA" sz="3200" b="1" dirty="0"/>
              <a:t>      На околиці Вінниці є </a:t>
            </a:r>
            <a:r>
              <a:rPr lang="uk-UA" sz="3200" b="1" dirty="0">
                <a:solidFill>
                  <a:srgbClr val="295FFF"/>
                </a:solidFill>
              </a:rPr>
              <a:t>музей </a:t>
            </a:r>
            <a:r>
              <a:rPr lang="uk-UA" sz="3200" b="1" dirty="0"/>
              <a:t>Миколи Івановича Пирогова.  Це відомий </a:t>
            </a:r>
            <a:r>
              <a:rPr lang="uk-UA" sz="3200" b="1" dirty="0" smtClean="0"/>
              <a:t>хірург, </a:t>
            </a:r>
            <a:r>
              <a:rPr lang="uk-UA" sz="3200" b="1" dirty="0"/>
              <a:t>який винайшов гіпсову пов'язку.</a:t>
            </a:r>
          </a:p>
          <a:p>
            <a:pPr algn="just"/>
            <a:r>
              <a:rPr lang="uk-UA" sz="3200" b="1" dirty="0"/>
              <a:t>      На території музею розміщені </a:t>
            </a:r>
            <a:r>
              <a:rPr lang="uk-UA" sz="3200" b="1" dirty="0">
                <a:solidFill>
                  <a:srgbClr val="295FFF"/>
                </a:solidFill>
              </a:rPr>
              <a:t>будинок</a:t>
            </a:r>
            <a:r>
              <a:rPr lang="uk-UA" sz="3200" b="1" dirty="0"/>
              <a:t>, у якому жила </a:t>
            </a:r>
            <a:r>
              <a:rPr lang="uk-UA" sz="3200" b="1" dirty="0">
                <a:solidFill>
                  <a:srgbClr val="295FFF"/>
                </a:solidFill>
              </a:rPr>
              <a:t>сім'я </a:t>
            </a:r>
            <a:r>
              <a:rPr lang="uk-UA" sz="3200" b="1" dirty="0"/>
              <a:t>лікаря, </a:t>
            </a:r>
            <a:r>
              <a:rPr lang="uk-UA" sz="3200" b="1" dirty="0">
                <a:solidFill>
                  <a:srgbClr val="295FFF"/>
                </a:solidFill>
              </a:rPr>
              <a:t>аптека, церква, парк. </a:t>
            </a:r>
            <a:r>
              <a:rPr lang="uk-UA" sz="3200" b="1" dirty="0"/>
              <a:t>Тут можна дізнатися багато цікавого про </a:t>
            </a:r>
            <a:r>
              <a:rPr lang="uk-UA" sz="3200" b="1" dirty="0">
                <a:solidFill>
                  <a:srgbClr val="295FFF"/>
                </a:solidFill>
              </a:rPr>
              <a:t>життя </a:t>
            </a:r>
            <a:r>
              <a:rPr lang="uk-UA" sz="3200" b="1" dirty="0"/>
              <a:t>хірурга.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4508" y="1529641"/>
            <a:ext cx="8181576" cy="8280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Придумайте </a:t>
            </a:r>
            <a:r>
              <a:rPr lang="uk-UA" sz="2400" b="1" dirty="0">
                <a:solidFill>
                  <a:srgbClr val="0070C0"/>
                </a:solidFill>
              </a:rPr>
              <a:t>заголовок до тексту про музей.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 </a:t>
            </a:r>
            <a:r>
              <a:rPr lang="uk-UA" sz="2400" b="1" dirty="0">
                <a:solidFill>
                  <a:srgbClr val="0070C0"/>
                </a:solidFill>
              </a:rPr>
              <a:t>рід </a:t>
            </a:r>
            <a:r>
              <a:rPr lang="uk-UA" sz="2400" b="1" dirty="0" smtClean="0">
                <a:solidFill>
                  <a:srgbClr val="0070C0"/>
                </a:solidFill>
              </a:rPr>
              <a:t>виділених </a:t>
            </a:r>
            <a:r>
              <a:rPr lang="uk-UA" sz="2400" b="1" dirty="0">
                <a:solidFill>
                  <a:srgbClr val="0070C0"/>
                </a:solidFill>
              </a:rPr>
              <a:t>іменників. </a:t>
            </a:r>
            <a:r>
              <a:rPr lang="uk-UA" sz="2400" b="1" dirty="0" err="1">
                <a:solidFill>
                  <a:srgbClr val="0070C0"/>
                </a:solidFill>
              </a:rPr>
              <a:t>Спишіть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І речення.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3 клас\01 УКР МОВА\1 Пономарьова\04 Іменник\№061-Розпізнаю іменники, які утворилися від дієслів і прикметників\2026-01-18_001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1538882"/>
            <a:ext cx="2380726" cy="7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8334" y="2759723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ч.р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08455" y="4077866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ч.р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92031" y="4691931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ж.р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36609" y="4720855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ж.р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00362" y="4673178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ж.р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751" y="5182520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ч.р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55565" y="5670589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с.р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2" name="Picture 4" descr="Національний музей-садиба М.І. Пирог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8" y="2445684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70504"/>
            <a:ext cx="9937104" cy="6550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Ознайомтеся </a:t>
            </a:r>
            <a:r>
              <a:rPr lang="uk-UA" sz="4000" b="1" dirty="0">
                <a:solidFill>
                  <a:schemeClr val="bg1"/>
                </a:solidFill>
              </a:rPr>
              <a:t>з графіком роботи </a:t>
            </a:r>
            <a:r>
              <a:rPr lang="uk-UA" sz="4000" b="1" dirty="0" smtClean="0">
                <a:solidFill>
                  <a:schemeClr val="bg1"/>
                </a:solidFill>
              </a:rPr>
              <a:t>музею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8" y="2593414"/>
            <a:ext cx="2741623" cy="2387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711" y="1852014"/>
            <a:ext cx="8515228" cy="404940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7052" y="1276725"/>
            <a:ext cx="9937104" cy="4968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Випишіть назви </a:t>
            </a:r>
            <a:r>
              <a:rPr lang="uk-UA" sz="2800" b="1" dirty="0">
                <a:solidFill>
                  <a:srgbClr val="0070C0"/>
                </a:solidFill>
              </a:rPr>
              <a:t>днів тижня. </a:t>
            </a:r>
            <a:r>
              <a:rPr lang="uk-UA" sz="2800" b="1" dirty="0" smtClean="0">
                <a:solidFill>
                  <a:srgbClr val="0070C0"/>
                </a:solidFill>
              </a:rPr>
              <a:t>Позначте </a:t>
            </a:r>
            <a:r>
              <a:rPr lang="uk-UA" sz="2800" b="1" dirty="0">
                <a:solidFill>
                  <a:srgbClr val="0070C0"/>
                </a:solidFill>
              </a:rPr>
              <a:t>рід цих іменників.</a:t>
            </a:r>
          </a:p>
        </p:txBody>
      </p:sp>
    </p:spTree>
    <p:extLst>
      <p:ext uri="{BB962C8B-B14F-4D97-AF65-F5344CB8AC3E}">
        <p14:creationId xmlns:p14="http://schemas.microsoft.com/office/powerpoint/2010/main" val="10108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0943"/>
            <a:ext cx="9505056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З'ясуйте, </a:t>
            </a:r>
            <a:r>
              <a:rPr lang="uk-UA" sz="3200" b="1" dirty="0">
                <a:solidFill>
                  <a:schemeClr val="bg1"/>
                </a:solidFill>
              </a:rPr>
              <a:t>чи зможуть друзі потрапити в музей, якщо приїдуть туди в середу о 17 годині 10 хвилин.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Поясніть </a:t>
            </a:r>
            <a:r>
              <a:rPr lang="uk-UA" sz="3200" b="1" dirty="0">
                <a:solidFill>
                  <a:schemeClr val="bg1"/>
                </a:solidFill>
              </a:rPr>
              <a:t>чому.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75" y="1981103"/>
            <a:ext cx="9092311" cy="438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113" y="621482"/>
            <a:ext cx="1026347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1 УКР МОВА\1 Пономарьова\04 Іменник\№062-Визначаю рід іменників\2026-01-18_003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81" y="1341562"/>
            <a:ext cx="8784975" cy="42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23" y="1453091"/>
            <a:ext cx="1982558" cy="20882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62" y="2199897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79463" y="1341562"/>
            <a:ext cx="7851800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Які слова досліджували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 уроці?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 розрізняти рід іменників? </a:t>
            </a:r>
            <a:endParaRPr lang="uk-UA" sz="24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Яка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уроці була для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вас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найцікавішою?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>
                <a:solidFill>
                  <a:srgbClr val="0070C0"/>
                </a:solidFill>
              </a:rPr>
              <a:t>Оцініть свою роботу сніжинками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7455" y="483965"/>
            <a:ext cx="10153128" cy="7135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Підсумок </a:t>
            </a:r>
            <a:r>
              <a:rPr lang="uk-UA" sz="3600" b="1" dirty="0" err="1" smtClean="0">
                <a:solidFill>
                  <a:schemeClr val="bg1"/>
                </a:solidFill>
              </a:rPr>
              <a:t>уроу</a:t>
            </a:r>
            <a:r>
              <a:rPr lang="uk-UA" sz="3600" b="1" dirty="0" smtClean="0">
                <a:solidFill>
                  <a:schemeClr val="bg1"/>
                </a:solidFill>
              </a:rPr>
              <a:t>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9239723" y="1428065"/>
            <a:ext cx="1872208" cy="954190"/>
          </a:xfrm>
          <a:prstGeom prst="plaque">
            <a:avLst/>
          </a:prstGeom>
          <a:solidFill>
            <a:srgbClr val="295FF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Відчула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5546184" y="4679284"/>
            <a:ext cx="1796896" cy="1002941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Відчувю</a:t>
            </a:r>
            <a:r>
              <a:rPr lang="uk-UA" sz="2800" b="1" dirty="0" smtClean="0">
                <a:solidFill>
                  <a:schemeClr val="bg1"/>
                </a:solidFill>
              </a:rPr>
              <a:t> втому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9404399" y="5056527"/>
            <a:ext cx="2366856" cy="982114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7" y="2911222"/>
            <a:ext cx="2267530" cy="2269533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67" y="3220573"/>
            <a:ext cx="2141544" cy="214343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61" y="2656625"/>
            <a:ext cx="2123342" cy="2125217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87" y="3728121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абличка 16"/>
          <p:cNvSpPr/>
          <p:nvPr/>
        </p:nvSpPr>
        <p:spPr>
          <a:xfrm>
            <a:off x="2669917" y="5388987"/>
            <a:ext cx="2713044" cy="967934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547415" y="4960137"/>
            <a:ext cx="2160240" cy="912817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з усім впоралась!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209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23479" y="529784"/>
            <a:ext cx="9951831" cy="8792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147721" y="1480033"/>
            <a:ext cx="2330635" cy="764389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034518" y="1495632"/>
            <a:ext cx="3040792" cy="72668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1378" y="1539293"/>
            <a:ext cx="2497528" cy="705130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612311" y="4787993"/>
            <a:ext cx="2555391" cy="1154687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979463" y="4802804"/>
            <a:ext cx="2267224" cy="1179148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2285275"/>
            <a:ext cx="2267530" cy="2269533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87" y="4054207"/>
            <a:ext cx="2141544" cy="214343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71" y="2285276"/>
            <a:ext cx="2123342" cy="2125217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44" y="4023862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74" y="2348234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522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5227" y="621482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5122" name="Picture 2" descr="D:\3 клас\01 УКР МОВА\1 Пономарьова\04 Іменник\№062-Визначаю рід іменників\2026-01-18_003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0" y="1357209"/>
            <a:ext cx="99043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3913266"/>
            <a:ext cx="2515982" cy="251598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0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123479" y="477466"/>
            <a:ext cx="9934005" cy="608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Закінчіть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956963" y="1129818"/>
            <a:ext cx="6239524" cy="9318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слова</a:t>
            </a:r>
            <a:r>
              <a:rPr lang="uk-UA" sz="2800" b="1" dirty="0">
                <a:solidFill>
                  <a:schemeClr val="bg1"/>
                </a:solidFill>
              </a:rPr>
              <a:t>, що є назвами </a:t>
            </a:r>
            <a:r>
              <a:rPr lang="uk-UA" sz="2800" b="1" dirty="0" smtClean="0">
                <a:solidFill>
                  <a:schemeClr val="bg1"/>
                </a:solidFill>
              </a:rPr>
              <a:t>предметів і відповідають на запитання ХТО? ЩО?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6963" y="2069921"/>
            <a:ext cx="5015388" cy="9346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тварин і людей і </a:t>
            </a:r>
            <a:r>
              <a:rPr lang="ru-RU" sz="2800" b="1" dirty="0" err="1" smtClean="0">
                <a:solidFill>
                  <a:schemeClr val="bg1"/>
                </a:solidFill>
              </a:rPr>
              <a:t>відповідають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на питання хто?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6963" y="3069754"/>
            <a:ext cx="5015388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всі інші </a:t>
            </a:r>
            <a:r>
              <a:rPr lang="ru-RU" sz="2800" b="1" dirty="0" err="1" smtClean="0">
                <a:solidFill>
                  <a:schemeClr val="bg1"/>
                </a:solidFill>
              </a:rPr>
              <a:t>предмети</a:t>
            </a:r>
            <a:r>
              <a:rPr lang="ru-RU" sz="2800" b="1" dirty="0" smtClean="0">
                <a:solidFill>
                  <a:schemeClr val="bg1"/>
                </a:solidFill>
              </a:rPr>
              <a:t> і  </a:t>
            </a:r>
            <a:r>
              <a:rPr lang="ru-RU" sz="2800" b="1" dirty="0" err="1">
                <a:solidFill>
                  <a:schemeClr val="bg1"/>
                </a:solidFill>
              </a:rPr>
              <a:t>відповідають</a:t>
            </a:r>
            <a:r>
              <a:rPr lang="ru-RU" sz="2800" b="1" dirty="0">
                <a:solidFill>
                  <a:schemeClr val="bg1"/>
                </a:solidFill>
              </a:rPr>
              <a:t> на питання що?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9613" y="1125538"/>
            <a:ext cx="2879401" cy="7243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Іменники – це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06836" y="2061642"/>
            <a:ext cx="2952178" cy="9422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</a:t>
            </a:r>
            <a:r>
              <a:rPr lang="ru-RU" sz="2800" b="1" dirty="0">
                <a:solidFill>
                  <a:srgbClr val="FFFF00"/>
                </a:solidFill>
              </a:rPr>
              <a:t>а</a:t>
            </a:r>
            <a:r>
              <a:rPr lang="ru-RU" sz="2800" b="1" dirty="0">
                <a:solidFill>
                  <a:schemeClr val="bg1"/>
                </a:solidFill>
              </a:rPr>
              <a:t>зви </a:t>
            </a:r>
            <a:r>
              <a:rPr lang="ru-RU" sz="2800" b="1" dirty="0" err="1" smtClean="0">
                <a:solidFill>
                  <a:schemeClr val="bg1"/>
                </a:solidFill>
              </a:rPr>
              <a:t>істот</a:t>
            </a:r>
            <a:r>
              <a:rPr lang="ru-RU" sz="2800" b="1" dirty="0" smtClean="0">
                <a:solidFill>
                  <a:schemeClr val="bg1"/>
                </a:solidFill>
              </a:rPr>
              <a:t> називають…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8418" y="3069754"/>
            <a:ext cx="2990596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r>
              <a:rPr lang="ru-RU" sz="2800" b="1" dirty="0" smtClean="0">
                <a:solidFill>
                  <a:srgbClr val="FFFF00"/>
                </a:solidFill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</a:rPr>
              <a:t>зви </a:t>
            </a:r>
            <a:r>
              <a:rPr lang="ru-RU" sz="2800" b="1" dirty="0" err="1" smtClean="0">
                <a:solidFill>
                  <a:schemeClr val="bg1"/>
                </a:solidFill>
              </a:rPr>
              <a:t>неістот</a:t>
            </a:r>
            <a:r>
              <a:rPr lang="ru-RU" sz="2800" b="1" dirty="0" smtClean="0">
                <a:solidFill>
                  <a:schemeClr val="bg1"/>
                </a:solidFill>
              </a:rPr>
              <a:t> називають …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45925" y="4077866"/>
            <a:ext cx="2041752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Власні назви – це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3439" y="5643658"/>
            <a:ext cx="3744416" cy="88248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Іменники можуть </a:t>
            </a:r>
            <a:r>
              <a:rPr lang="ru-RU" sz="2800" b="1" dirty="0" err="1" smtClean="0">
                <a:solidFill>
                  <a:schemeClr val="bg1"/>
                </a:solidFill>
              </a:rPr>
              <a:t>утворюватись</a:t>
            </a:r>
            <a:r>
              <a:rPr lang="ru-RU" sz="2800" b="1" dirty="0" smtClean="0">
                <a:solidFill>
                  <a:schemeClr val="bg1"/>
                </a:solidFill>
              </a:rPr>
              <a:t> від …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71212" y="4077866"/>
            <a:ext cx="8564323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прізвища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імена</a:t>
            </a:r>
            <a:r>
              <a:rPr lang="ru-RU" sz="2800" b="1" dirty="0">
                <a:solidFill>
                  <a:schemeClr val="bg1"/>
                </a:solidFill>
              </a:rPr>
              <a:t>, по </a:t>
            </a:r>
            <a:r>
              <a:rPr lang="ru-RU" sz="2800" b="1" dirty="0" err="1">
                <a:solidFill>
                  <a:schemeClr val="bg1"/>
                </a:solidFill>
              </a:rPr>
              <a:t>батькові</a:t>
            </a:r>
            <a:r>
              <a:rPr lang="ru-RU" sz="2800" b="1" dirty="0">
                <a:solidFill>
                  <a:schemeClr val="bg1"/>
                </a:solidFill>
              </a:rPr>
              <a:t> людей, клички тварин, назви </a:t>
            </a:r>
            <a:r>
              <a:rPr lang="ru-RU" sz="2800" b="1" dirty="0" err="1">
                <a:solidFill>
                  <a:schemeClr val="bg1"/>
                </a:solidFill>
              </a:rPr>
              <a:t>країн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міст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сіл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вулиць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річок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гір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морів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45925" y="5085978"/>
            <a:ext cx="2790849" cy="46228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Загальні</a:t>
            </a:r>
            <a:r>
              <a:rPr lang="ru-RU" sz="2800" b="1" dirty="0" smtClean="0">
                <a:solidFill>
                  <a:schemeClr val="bg1"/>
                </a:solidFill>
              </a:rPr>
              <a:t> назви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00038" y="5085978"/>
            <a:ext cx="4984281" cy="46228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даються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багатьом</a:t>
            </a:r>
            <a:r>
              <a:rPr lang="ru-RU" sz="2800" b="1" dirty="0">
                <a:solidFill>
                  <a:schemeClr val="bg1"/>
                </a:solidFill>
              </a:rPr>
              <a:t> предметам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188375" y="5013970"/>
            <a:ext cx="2347161" cy="80362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Утворіть</a:t>
            </a:r>
            <a:r>
              <a:rPr lang="ru-RU" sz="2800" b="1" dirty="0" smtClean="0">
                <a:solidFill>
                  <a:schemeClr val="bg1"/>
                </a:solidFill>
              </a:rPr>
              <a:t> іменники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568976" y="5634944"/>
            <a:ext cx="2507749" cy="88248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прикметників</a:t>
            </a:r>
            <a:r>
              <a:rPr lang="ru-RU" sz="2800" b="1" dirty="0" smtClean="0">
                <a:solidFill>
                  <a:schemeClr val="bg1"/>
                </a:solidFill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</a:rPr>
              <a:t>дієслів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60" y="2166675"/>
            <a:ext cx="2491176" cy="1659746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253373" y="5878066"/>
            <a:ext cx="4282163" cy="576064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Знати - , вміти - , </a:t>
            </a:r>
            <a:r>
              <a:rPr lang="ru-RU" sz="2800" b="1" dirty="0" err="1" smtClean="0">
                <a:solidFill>
                  <a:schemeClr val="bg1"/>
                </a:solidFill>
              </a:rPr>
              <a:t>жити</a:t>
            </a:r>
            <a:r>
              <a:rPr lang="ru-RU" sz="2800" b="1" dirty="0" smtClean="0">
                <a:solidFill>
                  <a:schemeClr val="bg1"/>
                </a:solidFill>
              </a:rPr>
              <a:t> - .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89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13" grpId="0" animBg="1"/>
      <p:bldP spid="32" grpId="0" animBg="1"/>
      <p:bldP spid="33" grpId="0" animBg="1"/>
      <p:bldP spid="1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6769" y="549474"/>
            <a:ext cx="10165822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«Він, вона, воно»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769" y="1269554"/>
            <a:ext cx="10034796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Назвіть по одному іменнику, який можна замінити словом </a:t>
            </a:r>
            <a:r>
              <a:rPr lang="uk-UA" sz="2800" b="1" dirty="0" smtClean="0">
                <a:solidFill>
                  <a:srgbClr val="FF0000"/>
                </a:solidFill>
              </a:rPr>
              <a:t>«він», «вона», «воно</a:t>
            </a:r>
            <a:r>
              <a:rPr lang="uk-UA" sz="2800" b="1" dirty="0" smtClean="0">
                <a:solidFill>
                  <a:srgbClr val="FF0000"/>
                </a:solidFill>
              </a:rPr>
              <a:t>» за темою</a:t>
            </a:r>
            <a:r>
              <a:rPr lang="uk-UA" sz="2800" b="1" dirty="0" smtClean="0">
                <a:solidFill>
                  <a:srgbClr val="FF0000"/>
                </a:solidFill>
              </a:rPr>
              <a:t> «</a:t>
            </a:r>
            <a:r>
              <a:rPr lang="uk-UA" sz="2800" b="1" dirty="0">
                <a:solidFill>
                  <a:srgbClr val="FF0000"/>
                </a:solidFill>
              </a:rPr>
              <a:t>Напій</a:t>
            </a:r>
            <a:r>
              <a:rPr lang="uk-UA" sz="2800" b="1" dirty="0" smtClean="0">
                <a:solidFill>
                  <a:srgbClr val="FF0000"/>
                </a:solidFill>
              </a:rPr>
              <a:t>»,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«Тварина</a:t>
            </a:r>
            <a:r>
              <a:rPr lang="uk-UA" sz="2800" b="1" dirty="0" smtClean="0">
                <a:solidFill>
                  <a:srgbClr val="FF0000"/>
                </a:solidFill>
              </a:rPr>
              <a:t>»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471" y="2277666"/>
            <a:ext cx="273413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Він СІК,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вона КАВА,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воно КАКАО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6769" y="3717826"/>
            <a:ext cx="555731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— Які </a:t>
            </a:r>
            <a:r>
              <a:rPr lang="ru-RU" sz="2800" b="1" dirty="0" err="1"/>
              <a:t>частини</a:t>
            </a:r>
            <a:r>
              <a:rPr lang="ru-RU" sz="2800" b="1" dirty="0"/>
              <a:t> мови ви </a:t>
            </a:r>
            <a:r>
              <a:rPr lang="ru-RU" sz="2800" b="1" dirty="0" err="1"/>
              <a:t>називали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У чому </a:t>
            </a:r>
            <a:r>
              <a:rPr lang="ru-RU" sz="2800" b="1" dirty="0" err="1"/>
              <a:t>їхня</a:t>
            </a:r>
            <a:r>
              <a:rPr lang="ru-RU" sz="2800" b="1" dirty="0"/>
              <a:t> </a:t>
            </a:r>
            <a:r>
              <a:rPr lang="ru-RU" sz="2800" b="1" dirty="0" err="1"/>
              <a:t>різниця</a:t>
            </a:r>
            <a:r>
              <a:rPr lang="ru-RU" sz="2800" b="1" dirty="0"/>
              <a:t>? </a:t>
            </a:r>
            <a:endParaRPr lang="ru-RU" sz="28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66768" y="4725938"/>
            <a:ext cx="483723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Це моя </a:t>
            </a:r>
            <a:r>
              <a:rPr lang="ru-RU" sz="2800" b="1" dirty="0" err="1"/>
              <a:t>тато</a:t>
            </a:r>
            <a:r>
              <a:rPr lang="ru-RU" sz="2800" b="1" dirty="0"/>
              <a:t>, вона </a:t>
            </a:r>
            <a:r>
              <a:rPr lang="ru-RU" sz="2800" b="1" dirty="0" err="1"/>
              <a:t>добрий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Це </a:t>
            </a:r>
            <a:r>
              <a:rPr lang="ru-RU" sz="2800" b="1" dirty="0" err="1"/>
              <a:t>моє</a:t>
            </a:r>
            <a:r>
              <a:rPr lang="ru-RU" sz="2800" b="1" dirty="0"/>
              <a:t> мама, воно </a:t>
            </a:r>
            <a:r>
              <a:rPr lang="ru-RU" sz="2800" b="1" dirty="0" err="1"/>
              <a:t>лагідне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Це </a:t>
            </a:r>
            <a:r>
              <a:rPr lang="ru-RU" sz="2800" b="1" dirty="0" err="1"/>
              <a:t>мій</a:t>
            </a:r>
            <a:r>
              <a:rPr lang="ru-RU" sz="2800" b="1" dirty="0"/>
              <a:t> </a:t>
            </a:r>
            <a:r>
              <a:rPr lang="ru-RU" sz="2800" b="1" dirty="0" err="1"/>
              <a:t>кошеня</a:t>
            </a:r>
            <a:r>
              <a:rPr lang="ru-RU" sz="2800" b="1" dirty="0"/>
              <a:t>, він </a:t>
            </a:r>
            <a:r>
              <a:rPr lang="ru-RU" sz="2800" b="1" dirty="0" err="1"/>
              <a:t>грайливе</a:t>
            </a:r>
            <a:r>
              <a:rPr lang="ru-RU" sz="2800" b="1" dirty="0"/>
              <a:t>. </a:t>
            </a:r>
            <a:endParaRPr lang="ru-RU" sz="2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805480" y="5787554"/>
            <a:ext cx="57330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Що </a:t>
            </a:r>
            <a:r>
              <a:rPr lang="ru-RU" sz="2800" b="1" dirty="0">
                <a:solidFill>
                  <a:srgbClr val="0070C0"/>
                </a:solidFill>
              </a:rPr>
              <a:t>не так? </a:t>
            </a:r>
            <a:r>
              <a:rPr lang="ru-RU" sz="2800" b="1" dirty="0" err="1">
                <a:solidFill>
                  <a:srgbClr val="0070C0"/>
                </a:solidFill>
              </a:rPr>
              <a:t>Виправте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помилки учня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D:\Картинки до тестів\!!!!_Кіт_!!!!\загрузк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5202" y="2349674"/>
            <a:ext cx="3476363" cy="34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47815" y="2277666"/>
            <a:ext cx="273413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Він КІТ,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вона КІШКА,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воно КОШЕНЯ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5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9474"/>
            <a:ext cx="95050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1" y="1413570"/>
            <a:ext cx="5832648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3200" b="1" dirty="0" smtClean="0">
                <a:solidFill>
                  <a:srgbClr val="0070C0"/>
                </a:solidFill>
              </a:rPr>
              <a:t>продовжимо подорож містом Вінниця.</a:t>
            </a:r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І будемо </a:t>
            </a:r>
            <a:r>
              <a:rPr lang="uk-UA" sz="3200" b="1" dirty="0">
                <a:solidFill>
                  <a:srgbClr val="0070C0"/>
                </a:solidFill>
              </a:rPr>
              <a:t>вчитись </a:t>
            </a:r>
            <a:r>
              <a:rPr lang="uk-UA" sz="3200" b="1" dirty="0" smtClean="0">
                <a:solidFill>
                  <a:srgbClr val="0070C0"/>
                </a:solidFill>
              </a:rPr>
              <a:t>визначати рід іменників.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315982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узей-садиба Миколи Пирогова | Єврорегіон &quot;Дністе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9" y="3501802"/>
            <a:ext cx="4052392" cy="30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" y="1342615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209538" y="5013970"/>
            <a:ext cx="8846064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групи слів. Яке слово підставите до групи кожного рядка: він, вона, воно?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46386" r="18023" b="33452"/>
          <a:stretch/>
        </p:blipFill>
        <p:spPr>
          <a:xfrm>
            <a:off x="3211711" y="1773610"/>
            <a:ext cx="4536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8367" y="124640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41227" y="-676484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04335" y="-703475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03428" y="1246402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43207" y="-726347"/>
            <a:ext cx="578025" cy="7217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E8A9A30-5C26-4290-862D-4CEF81084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17" y="1277318"/>
            <a:ext cx="1771405" cy="7566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45590" y="538848"/>
            <a:ext cx="8426703" cy="707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83896" r="53546" b="8627"/>
          <a:stretch/>
        </p:blipFill>
        <p:spPr>
          <a:xfrm>
            <a:off x="1366162" y="3350292"/>
            <a:ext cx="1845549" cy="51283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83805" r="62292" b="3563"/>
          <a:stretch/>
        </p:blipFill>
        <p:spPr>
          <a:xfrm>
            <a:off x="3442156" y="3346289"/>
            <a:ext cx="1539761" cy="86647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83786" r="61785" b="4050"/>
          <a:stretch/>
        </p:blipFill>
        <p:spPr>
          <a:xfrm>
            <a:off x="1346291" y="4000483"/>
            <a:ext cx="1529626" cy="8343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6" t="66779" r="31515" b="22567"/>
          <a:stretch/>
        </p:blipFill>
        <p:spPr>
          <a:xfrm>
            <a:off x="1460955" y="2635012"/>
            <a:ext cx="981428" cy="73082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83387" r="59702" b="3280"/>
          <a:stretch/>
        </p:blipFill>
        <p:spPr>
          <a:xfrm>
            <a:off x="2923258" y="2668205"/>
            <a:ext cx="1635304" cy="91461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32027" r="63781" b="55978"/>
          <a:stretch/>
        </p:blipFill>
        <p:spPr>
          <a:xfrm>
            <a:off x="3216766" y="3779526"/>
            <a:ext cx="1403201" cy="82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74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053" y="549474"/>
            <a:ext cx="9686514" cy="731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слова в </a:t>
            </a:r>
            <a:r>
              <a:rPr lang="uk-UA" sz="4000" b="1" dirty="0" smtClean="0">
                <a:solidFill>
                  <a:schemeClr val="bg1"/>
                </a:solidFill>
              </a:rPr>
              <a:t>колонках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439" y="2054989"/>
            <a:ext cx="1794393" cy="2062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автобус</a:t>
            </a:r>
          </a:p>
          <a:p>
            <a:pPr algn="ctr"/>
            <a:r>
              <a:rPr lang="uk-UA" sz="3200" b="1" dirty="0"/>
              <a:t>океан</a:t>
            </a:r>
          </a:p>
          <a:p>
            <a:pPr algn="ctr"/>
            <a:r>
              <a:rPr lang="uk-UA" sz="3200" b="1" dirty="0"/>
              <a:t>лимон</a:t>
            </a:r>
          </a:p>
          <a:p>
            <a:pPr algn="ctr"/>
            <a:r>
              <a:rPr lang="uk-UA" sz="3200" b="1" dirty="0"/>
              <a:t>ведмідь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5647" y="2054989"/>
            <a:ext cx="1728192" cy="2062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вулиця</a:t>
            </a:r>
          </a:p>
          <a:p>
            <a:pPr algn="ctr"/>
            <a:r>
              <a:rPr lang="uk-UA" sz="3200" b="1" dirty="0"/>
              <a:t>річка</a:t>
            </a:r>
          </a:p>
          <a:p>
            <a:pPr algn="ctr"/>
            <a:r>
              <a:rPr lang="uk-UA" sz="3200" b="1" dirty="0"/>
              <a:t>грушка</a:t>
            </a:r>
          </a:p>
          <a:p>
            <a:pPr algn="ctr"/>
            <a:r>
              <a:rPr lang="uk-UA" sz="3200" b="1" dirty="0"/>
              <a:t>сорока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4398" y="2061099"/>
            <a:ext cx="1778247" cy="2062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місто</a:t>
            </a:r>
          </a:p>
          <a:p>
            <a:pPr algn="ctr"/>
            <a:r>
              <a:rPr lang="uk-UA" sz="3200" b="1" dirty="0"/>
              <a:t>озеро</a:t>
            </a:r>
          </a:p>
          <a:p>
            <a:pPr algn="ctr"/>
            <a:r>
              <a:rPr lang="uk-UA" sz="3200" b="1" dirty="0"/>
              <a:t>яблуко</a:t>
            </a:r>
          </a:p>
          <a:p>
            <a:pPr algn="ctr"/>
            <a:r>
              <a:rPr lang="uk-UA" sz="3200" b="1" dirty="0"/>
              <a:t>кошеня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76154" y="1413570"/>
            <a:ext cx="957201" cy="58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він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4835" y="1413570"/>
            <a:ext cx="120981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вона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5887" y="1450089"/>
            <a:ext cx="117928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воно</a:t>
            </a: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6047" y="1433001"/>
            <a:ext cx="5375385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Визначте, у якій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колонці іменники можна замінити словом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61950" indent="-361950">
              <a:buAutoNum type="arabicPeriod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якій колонці іменники можна замінити словом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61950" indent="-361950">
              <a:buAutoNum type="arabicPeriod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 словом можна замінити іменники в колонці, що залишилася?</a:t>
            </a:r>
          </a:p>
          <a:p>
            <a:pPr marL="361950" indent="-3619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ці групи іменників.</a:t>
            </a:r>
          </a:p>
        </p:txBody>
      </p:sp>
      <p:pic>
        <p:nvPicPr>
          <p:cNvPr id="5122" name="Picture 2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49" y="4365898"/>
            <a:ext cx="3817477" cy="18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225136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і </a:t>
            </a:r>
            <a:r>
              <a:rPr lang="uk-UA" sz="4000" b="1" dirty="0" smtClean="0">
                <a:solidFill>
                  <a:schemeClr val="bg1"/>
                </a:solidFill>
              </a:rPr>
              <a:t>запам'ятайте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9623" y="1400596"/>
            <a:ext cx="9217024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Іменники, які можна замінити словом </a:t>
            </a:r>
            <a:r>
              <a:rPr lang="uk-UA" sz="3200" b="1" dirty="0">
                <a:solidFill>
                  <a:srgbClr val="295FFF"/>
                </a:solidFill>
              </a:rPr>
              <a:t>він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належать до </a:t>
            </a:r>
            <a:r>
              <a:rPr lang="uk-UA" sz="3200" b="1" dirty="0">
                <a:solidFill>
                  <a:srgbClr val="295FFF"/>
                </a:solidFill>
              </a:rPr>
              <a:t>чоловічого роду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них можна додати слово </a:t>
            </a:r>
            <a:r>
              <a:rPr lang="uk-UA" sz="3200" b="1" dirty="0">
                <a:solidFill>
                  <a:srgbClr val="295FFF"/>
                </a:solidFill>
              </a:rPr>
              <a:t>мій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Наприклад: плащ (він, мій).</a:t>
            </a:r>
          </a:p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Іменники, які можна замінити словом </a:t>
            </a:r>
            <a:r>
              <a:rPr lang="uk-UA" sz="3200" b="1" dirty="0">
                <a:solidFill>
                  <a:srgbClr val="295FFF"/>
                </a:solidFill>
              </a:rPr>
              <a:t>вона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належать до </a:t>
            </a:r>
            <a:r>
              <a:rPr lang="uk-UA" sz="3200" b="1" dirty="0">
                <a:solidFill>
                  <a:srgbClr val="295FFF"/>
                </a:solidFill>
              </a:rPr>
              <a:t>жіночого роду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них можна додати слово </a:t>
            </a:r>
            <a:r>
              <a:rPr lang="uk-UA" sz="3200" b="1" dirty="0">
                <a:solidFill>
                  <a:srgbClr val="295FFF"/>
                </a:solidFill>
              </a:rPr>
              <a:t>моя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Наприклад: куртка (вона, моя).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Іменники, які можна замінити словом </a:t>
            </a:r>
            <a:r>
              <a:rPr lang="uk-UA" sz="3200" b="1" dirty="0">
                <a:solidFill>
                  <a:srgbClr val="295FFF"/>
                </a:solidFill>
              </a:rPr>
              <a:t>воно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належать до </a:t>
            </a:r>
            <a:r>
              <a:rPr lang="uk-UA" sz="3200" b="1" dirty="0">
                <a:solidFill>
                  <a:srgbClr val="295FFF"/>
                </a:solidFill>
              </a:rPr>
              <a:t>середнього роду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них можна додати слово </a:t>
            </a:r>
            <a:r>
              <a:rPr lang="uk-UA" sz="3200" b="1" dirty="0">
                <a:solidFill>
                  <a:srgbClr val="295FFF"/>
                </a:solidFill>
              </a:rPr>
              <a:t>моє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Наприклад: пальто (воно, моє).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527613" y="1389167"/>
            <a:ext cx="1769983" cy="31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7761</TotalTime>
  <Words>698</Words>
  <Application>Microsoft Office PowerPoint</Application>
  <PresentationFormat>Произвольный</PresentationFormat>
  <Paragraphs>154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Визначаю рід іменників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616</cp:revision>
  <dcterms:created xsi:type="dcterms:W3CDTF">2025-08-27T14:01:18Z</dcterms:created>
  <dcterms:modified xsi:type="dcterms:W3CDTF">2026-01-20T11:00:50Z</dcterms:modified>
</cp:coreProperties>
</file>