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2" r:id="rId2"/>
    <p:sldId id="516" r:id="rId3"/>
    <p:sldId id="552" r:id="rId4"/>
    <p:sldId id="590" r:id="rId5"/>
    <p:sldId id="553" r:id="rId6"/>
    <p:sldId id="598" r:id="rId7"/>
    <p:sldId id="326" r:id="rId8"/>
    <p:sldId id="599" r:id="rId9"/>
    <p:sldId id="612" r:id="rId10"/>
    <p:sldId id="593" r:id="rId11"/>
    <p:sldId id="604" r:id="rId12"/>
    <p:sldId id="600" r:id="rId13"/>
    <p:sldId id="603" r:id="rId14"/>
    <p:sldId id="607" r:id="rId15"/>
    <p:sldId id="609" r:id="rId16"/>
    <p:sldId id="610" r:id="rId17"/>
    <p:sldId id="611" r:id="rId18"/>
    <p:sldId id="432" r:id="rId19"/>
    <p:sldId id="517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.xml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5" Type="http://schemas.openxmlformats.org/officeDocument/2006/relationships/tags" Target="../tags/tag7.xml"/><Relationship Id="rId10" Type="http://schemas.microsoft.com/office/2007/relationships/hdphoto" Target="../media/hdphoto3.wdp"/><Relationship Id="rId4" Type="http://schemas.openxmlformats.org/officeDocument/2006/relationships/tags" Target="../tags/tag6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909514"/>
            <a:ext cx="9009666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Народні умільці. Н. Олійник «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Гончарики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з Опішного».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Робота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 дитячою книжкою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70133" y="4166622"/>
            <a:ext cx="3595060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не любить свій край!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62-63</a:t>
            </a:r>
          </a:p>
        </p:txBody>
      </p:sp>
      <p:pic>
        <p:nvPicPr>
          <p:cNvPr id="9" name="Picture 4" descr="Методичний коментар до бесіди з дітьми “Опішнянська кераміка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37" y="3914407"/>
            <a:ext cx="3268467" cy="199460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6804" y="405459"/>
            <a:ext cx="1015578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3600" b="1" dirty="0" err="1">
                <a:solidFill>
                  <a:schemeClr val="bg1"/>
                </a:solidFill>
              </a:rPr>
              <a:t>ставте</a:t>
            </a:r>
            <a:r>
              <a:rPr lang="uk-UA" sz="3600" b="1" dirty="0">
                <a:solidFill>
                  <a:schemeClr val="bg1"/>
                </a:solidFill>
              </a:rPr>
              <a:t> наголос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729862" y="1425576"/>
            <a:ext cx="2874588" cy="402044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керам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чного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маль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ваного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мак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тра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куман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ць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няного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вить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хкує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дин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стії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380" y="1430116"/>
            <a:ext cx="2592288" cy="36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172151" y="1425576"/>
            <a:ext cx="3528392" cy="402044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щик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прад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внє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рскла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ск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рбом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гончарюв</a:t>
            </a:r>
            <a:r>
              <a:rPr lang="uk-UA" sz="3600" b="1" dirty="0" err="1">
                <a:solidFill>
                  <a:srgbClr val="FFFF00"/>
                </a:solidFill>
              </a:rPr>
              <a:t>а</a:t>
            </a:r>
            <a:r>
              <a:rPr lang="uk-UA" sz="3600" b="1" dirty="0" err="1">
                <a:solidFill>
                  <a:schemeClr val="bg1"/>
                </a:solidFill>
              </a:rPr>
              <a:t>ння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вив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ршуючи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вою</a:t>
            </a:r>
          </a:p>
        </p:txBody>
      </p:sp>
    </p:spTree>
    <p:extLst>
      <p:ext uri="{BB962C8B-B14F-4D97-AF65-F5344CB8AC3E}">
        <p14:creationId xmlns:p14="http://schemas.microsoft.com/office/powerpoint/2010/main" val="7720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6804" y="405459"/>
            <a:ext cx="1015578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3600" b="1" dirty="0" err="1">
                <a:solidFill>
                  <a:schemeClr val="bg1"/>
                </a:solidFill>
              </a:rPr>
              <a:t>ставте</a:t>
            </a:r>
            <a:r>
              <a:rPr lang="uk-UA" sz="3600" b="1" dirty="0">
                <a:solidFill>
                  <a:schemeClr val="bg1"/>
                </a:solidFill>
              </a:rPr>
              <a:t> наголос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43160" y="1197546"/>
            <a:ext cx="2874588" cy="15294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Макітра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посуд, виготовлений із випаленої глини.</a:t>
            </a:r>
          </a:p>
        </p:txBody>
      </p:sp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91431" y="2853730"/>
            <a:ext cx="2406530" cy="1800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Куманець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керамічна фігурна посудина.</a:t>
            </a:r>
          </a:p>
        </p:txBody>
      </p:sp>
      <p:pic>
        <p:nvPicPr>
          <p:cNvPr id="10" name="Picture 2" descr="Макітра 4 л. Хуторок, цена 667 грн., купить в Яготине — Prom.ua  (ID#667127922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00" b="94400" l="7400" r="92000">
                        <a14:foregroundMark x1="48600" y1="58000" x2="48600" y2="58000"/>
                        <a14:foregroundMark x1="10600" y1="58000" x2="10600" y2="58000"/>
                        <a14:foregroundMark x1="14800" y1="64800" x2="14800" y2="64600"/>
                        <a14:foregroundMark x1="16400" y1="68400" x2="16400" y2="68400"/>
                        <a14:foregroundMark x1="12400" y1="63000" x2="12400" y2="63000"/>
                        <a14:foregroundMark x1="87400" y1="64200" x2="87400" y2="64200"/>
                        <a14:foregroundMark x1="50400" y1="63000" x2="50400" y2="63000"/>
                        <a14:foregroundMark x1="88200" y1="61800" x2="88200" y2="618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79" y="1010630"/>
            <a:ext cx="2017380" cy="201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уманец | Homy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21" r="98438"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4" y="2749960"/>
            <a:ext cx="1848365" cy="25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5542782" y="1197546"/>
            <a:ext cx="3689019" cy="188627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Свищик</a:t>
            </a:r>
            <a:r>
              <a:rPr lang="uk-UA" sz="3200" b="1" i="1" dirty="0">
                <a:solidFill>
                  <a:srgbClr val="FFFF00"/>
                </a:solidFill>
              </a:rPr>
              <a:t> </a:t>
            </a:r>
            <a:r>
              <a:rPr lang="uk-UA" sz="3200" b="1" dirty="0"/>
              <a:t>– </a:t>
            </a:r>
            <a:r>
              <a:rPr lang="uk-UA" sz="2800" b="1" dirty="0"/>
              <a:t>керамічна народна іграшка із </a:t>
            </a:r>
            <a:r>
              <a:rPr lang="uk-UA" sz="2800" b="1" dirty="0" err="1"/>
              <a:t>свистковим</a:t>
            </a:r>
            <a:r>
              <a:rPr lang="uk-UA" sz="2800" b="1" dirty="0"/>
              <a:t> отвором для добування звуку. </a:t>
            </a:r>
          </a:p>
        </p:txBody>
      </p:sp>
      <p:sp>
        <p:nvSpPr>
          <p:cNvPr id="15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916060" y="3441877"/>
            <a:ext cx="6432555" cy="1693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Династія </a:t>
            </a:r>
            <a:r>
              <a:rPr lang="uk-UA" sz="2800" b="1" dirty="0" smtClean="0"/>
              <a:t>– </a:t>
            </a:r>
            <a:r>
              <a:rPr lang="ru-RU" sz="2800" b="1" dirty="0"/>
              <a:t>тут: </a:t>
            </a:r>
            <a:r>
              <a:rPr lang="uk-UA" sz="2800" b="1" dirty="0"/>
              <a:t>кілька поколінь однієї родини, що передають від батьків до дітей свій фах, майстерність. </a:t>
            </a:r>
          </a:p>
        </p:txBody>
      </p:sp>
      <p:pic>
        <p:nvPicPr>
          <p:cNvPr id="16" name="Picture 2" descr="Файл:Традиційний Опішнянський свищик.png — HistoryPedia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98" b="94196" l="5469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4359" y="823805"/>
            <a:ext cx="2520281" cy="29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704573" y="5289033"/>
            <a:ext cx="8856984" cy="11044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800" b="1" dirty="0">
                <a:solidFill>
                  <a:srgbClr val="FFFF00"/>
                </a:solidFill>
              </a:rPr>
              <a:t>Ворскла</a:t>
            </a:r>
            <a:r>
              <a:rPr lang="uk-UA" sz="2800" b="1" i="1" dirty="0">
                <a:solidFill>
                  <a:srgbClr val="FF0000"/>
                </a:solidFill>
              </a:rPr>
              <a:t> </a:t>
            </a:r>
            <a:r>
              <a:rPr lang="uk-UA" sz="2800" b="1" dirty="0"/>
              <a:t>– річка, що протікає Сумською та Полтавською областями України. Ліва притока Дніпра.</a:t>
            </a:r>
          </a:p>
        </p:txBody>
      </p:sp>
    </p:spTree>
    <p:extLst>
      <p:ext uri="{BB962C8B-B14F-4D97-AF65-F5344CB8AC3E}">
        <p14:creationId xmlns:p14="http://schemas.microsoft.com/office/powerpoint/2010/main" val="24271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5 Як не любить свій край\№062-063-Н.Олійник. Гончарики з Опішного. Робота з дитячою книжкою\2026-01-26_144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542" y="549474"/>
            <a:ext cx="7515105" cy="28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1432" y="494644"/>
            <a:ext cx="3316379" cy="22870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Оповідання </a:t>
            </a:r>
            <a:r>
              <a:rPr lang="uk-UA" sz="3600" b="1" dirty="0">
                <a:solidFill>
                  <a:schemeClr val="bg1"/>
                </a:solidFill>
              </a:rPr>
              <a:t>Наталі Олійник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 err="1">
                <a:solidFill>
                  <a:schemeClr val="bg1"/>
                </a:solidFill>
              </a:rPr>
              <a:t>Гончарики</a:t>
            </a:r>
            <a:r>
              <a:rPr lang="uk-UA" sz="3600" b="1" dirty="0">
                <a:solidFill>
                  <a:schemeClr val="bg1"/>
                </a:solidFill>
              </a:rPr>
              <a:t> з Опішного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2 ЧИТАННЯ\1 Савченко уроки\5 Як не любить свій край\№062-063-Н.Олійник. Гончарики з Опішного. Робота з дитячою книжкою\2026-01-26_144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62" y="3357786"/>
            <a:ext cx="7495760" cy="24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n Green | Опошня, Музей гончарства, Диканька, Музей украинской свадьбы,  Опішня, Опішне, Музей гончарства, Музей українського весілля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2925738"/>
            <a:ext cx="2337256" cy="31190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1432" y="494644"/>
            <a:ext cx="3316379" cy="22870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Оповідання </a:t>
            </a:r>
            <a:r>
              <a:rPr lang="uk-UA" sz="3600" b="1" dirty="0">
                <a:solidFill>
                  <a:schemeClr val="bg1"/>
                </a:solidFill>
              </a:rPr>
              <a:t>Наталі Олійник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 err="1">
                <a:solidFill>
                  <a:schemeClr val="bg1"/>
                </a:solidFill>
              </a:rPr>
              <a:t>Гончарики</a:t>
            </a:r>
            <a:r>
              <a:rPr lang="uk-UA" sz="3600" b="1" dirty="0">
                <a:solidFill>
                  <a:schemeClr val="bg1"/>
                </a:solidFill>
              </a:rPr>
              <a:t> з Опішного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5 Як не любить свій край\№062-063-Н.Олійник. Гончарики з Опішного. Робота з дитячою книжкою\2026-01-26_144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15" y="474210"/>
            <a:ext cx="74104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Опішня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24" y="2839908"/>
            <a:ext cx="2866353" cy="37582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98946" y="4642919"/>
            <a:ext cx="778171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Про що це оповідання?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 </a:t>
            </a:r>
            <a:r>
              <a:rPr lang="uk-UA" sz="2800" b="1" dirty="0">
                <a:solidFill>
                  <a:srgbClr val="FFFF00"/>
                </a:solidFill>
              </a:rPr>
              <a:t>виникали династії гончарів?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Що </a:t>
            </a:r>
            <a:r>
              <a:rPr lang="uk-UA" sz="2800" b="1" dirty="0">
                <a:solidFill>
                  <a:srgbClr val="FFFF00"/>
                </a:solidFill>
              </a:rPr>
              <a:t>гончарі передавали у спадок своїм дітям?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 </a:t>
            </a:r>
            <a:r>
              <a:rPr lang="uk-UA" sz="2800" b="1" dirty="0">
                <a:solidFill>
                  <a:srgbClr val="FFFF00"/>
                </a:solidFill>
              </a:rPr>
              <a:t>ви зрозуміли виділене речення?</a:t>
            </a:r>
          </a:p>
        </p:txBody>
      </p:sp>
    </p:spTree>
    <p:extLst>
      <p:ext uri="{BB962C8B-B14F-4D97-AF65-F5344CB8AC3E}">
        <p14:creationId xmlns:p14="http://schemas.microsoft.com/office/powerpoint/2010/main" val="612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23879" y="1349507"/>
            <a:ext cx="547247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Глина в кого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ожива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Творить з неї хто дива?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кого посуд — ніби жар?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Ну, звичайно, це ж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1471" y="494644"/>
            <a:ext cx="9649072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Загадка-</a:t>
            </a:r>
            <a:r>
              <a:rPr lang="uk-UA" sz="4000" b="1" dirty="0" err="1" smtClean="0">
                <a:solidFill>
                  <a:schemeClr val="bg1"/>
                </a:solidFill>
              </a:rPr>
              <a:t>добавлянка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2247" y="2866079"/>
            <a:ext cx="17240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ончар.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НУШ Е-матеріали для 7-го тижня “Ми — підприємливі”. КАРТИНКИ КЕРАМІКА  -ОПІ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341562"/>
            <a:ext cx="3455695" cy="44991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02340" y="3717826"/>
            <a:ext cx="5581964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Перегляньте текст. Яке це оповідання: </a:t>
            </a:r>
            <a:r>
              <a:rPr lang="uk-UA" sz="3200" b="1" dirty="0" smtClean="0">
                <a:solidFill>
                  <a:srgbClr val="0070C0"/>
                </a:solidFill>
              </a:rPr>
              <a:t>художнє чи науково-художнє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? Доведіть свою думку. 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621482"/>
            <a:ext cx="9865096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Розгляньте світлину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7615" y="1413570"/>
            <a:ext cx="712879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Що на ній зображено? Що це за вироби?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6" name="Picture 4" descr="Методичний коментар до бесіди з дітьми “Опішнянська кераміка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197" y="1951100"/>
            <a:ext cx="8697675" cy="43642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07855" y="1390918"/>
            <a:ext cx="678055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Якими керамічними виробами користуються у вашій родині? Намалюйте або сфотографуйте один з них.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Проведіть у класі виставку «Співуча глина у нас удома».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7177" y="551178"/>
            <a:ext cx="10361232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Будьте дослідниками!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Залюблених у народне мистецтво криворіжців запрошують до музею на  майстер-класи. Розклад | РУД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4087148"/>
            <a:ext cx="3312368" cy="248647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Нектар творчості: dolesko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2" y="1364178"/>
            <a:ext cx="3712869" cy="4877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8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Международный день детской книги - 2 апреля. История и особенности  праздника в проекте Календарь Праздников 202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7" y="1269554"/>
            <a:ext cx="3085956" cy="42620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31791" y="1390662"/>
            <a:ext cx="751345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лютого — Всесвітній день читання вголос.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лютого — День дарування книжок.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книжку тобі хотілося би прочитати вголос?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—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подарувати?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Подаруй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друзям радість читання нової книжки! Поділись з друзями своїми враженнями від прочитаної книжки. Поясни, чим вона тебе зацікавила.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23479" y="487383"/>
            <a:ext cx="9937104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</a:t>
            </a:r>
            <a:r>
              <a:rPr lang="uk-UA" sz="3600" b="1" dirty="0">
                <a:solidFill>
                  <a:schemeClr val="bg1"/>
                </a:solidFill>
              </a:rPr>
              <a:t>ВЯТКУЄМО РАЗОМ КНИЖКОВІ СВЯТА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9275" y="1126884"/>
            <a:ext cx="8136904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Сьогодні я прочитав (ла) про…</a:t>
            </a:r>
          </a:p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Було цікаво дізнатися…</a:t>
            </a:r>
          </a:p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До яких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почуттів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спонукав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вас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сьогоднішній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5584"/>
          <a:stretch/>
        </p:blipFill>
        <p:spPr bwMode="auto">
          <a:xfrm>
            <a:off x="950763" y="1197546"/>
            <a:ext cx="2054573" cy="360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2107" y="3861842"/>
            <a:ext cx="8054072" cy="187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</a:t>
            </a:r>
            <a:r>
              <a:rPr lang="uk-UA" sz="2800" b="1" dirty="0" smtClean="0">
                <a:solidFill>
                  <a:srgbClr val="002060"/>
                </a:solidFill>
              </a:rPr>
              <a:t>ст.88-89. Прочитайте </a:t>
            </a:r>
            <a:r>
              <a:rPr lang="uk-UA" sz="2800" b="1" dirty="0">
                <a:solidFill>
                  <a:srgbClr val="002060"/>
                </a:solidFill>
              </a:rPr>
              <a:t>оповідання. Якими керамічними виробами користуються у вашій родині? Намалюйте або сфотографуйте один з них.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9621" y="2925738"/>
            <a:ext cx="803655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66495" y="4285537"/>
            <a:ext cx="2747861" cy="167500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Ці знання непотрібні, незрозумілі</a:t>
            </a:r>
            <a:endParaRPr lang="ru-RU" sz="32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469980" y="4285537"/>
            <a:ext cx="2590603" cy="1675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Доопрацюю здобуті знання</a:t>
            </a:r>
            <a:endParaRPr lang="ru-RU" sz="32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21243" y="4364290"/>
            <a:ext cx="2694524" cy="15962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Всі завдання були зрозумілими</a:t>
            </a:r>
            <a:endParaRPr lang="ru-RU" sz="32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1679505"/>
            <a:ext cx="2304256" cy="24557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628466"/>
            <a:ext cx="2636734" cy="25918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8454864" y="1596463"/>
            <a:ext cx="2605719" cy="25387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9462" y="549473"/>
            <a:ext cx="10081121" cy="792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1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477466"/>
            <a:ext cx="9886706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Мудрість дня\photo_2025-06-03_19-57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01" y="2272403"/>
            <a:ext cx="2689642" cy="36531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131591" y="1310307"/>
            <a:ext cx="7855253" cy="8448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Розгляньте зображення. Що їх об’єднує?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Опишіть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ілюстрацію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відгукується з </a:t>
            </a: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вашим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серцем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Мудрість дня\photo_2025-06-08_11-09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261901"/>
            <a:ext cx="2314713" cy="39988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8-07_14-14-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1047" r="7072" b="18938"/>
          <a:stretch/>
        </p:blipFill>
        <p:spPr bwMode="auto">
          <a:xfrm>
            <a:off x="3231737" y="2261901"/>
            <a:ext cx="2386355" cy="17439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8-20_22-10-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2272403"/>
            <a:ext cx="2595064" cy="36776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Картинки Мудрість дня\photo_2025-07-11_09-28-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9721" r="253" b="518"/>
          <a:stretch/>
        </p:blipFill>
        <p:spPr bwMode="auto">
          <a:xfrm>
            <a:off x="3231737" y="4104950"/>
            <a:ext cx="2380607" cy="21557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910" y="491028"/>
            <a:ext cx="10261682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9967" y="3519023"/>
            <a:ext cx="46805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Яка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головна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думка вірша?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9967" y="1341561"/>
            <a:ext cx="427044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Наведіть</a:t>
            </a:r>
            <a:r>
              <a:rPr lang="ru-RU" sz="3200" b="1" dirty="0" smtClean="0"/>
              <a:t> </a:t>
            </a:r>
            <a:r>
              <a:rPr lang="ru-RU" sz="3200" b="1" dirty="0"/>
              <a:t>приклади </a:t>
            </a:r>
            <a:r>
              <a:rPr lang="ru-RU" sz="3200" b="1" dirty="0" err="1"/>
              <a:t>назв</a:t>
            </a:r>
            <a:r>
              <a:rPr lang="ru-RU" sz="3200" b="1" dirty="0"/>
              <a:t> </a:t>
            </a:r>
            <a:r>
              <a:rPr lang="ru-RU" sz="3200" b="1" dirty="0" err="1"/>
              <a:t>міст</a:t>
            </a:r>
            <a:r>
              <a:rPr lang="ru-RU" sz="3200" b="1" dirty="0"/>
              <a:t> і </a:t>
            </a:r>
            <a:r>
              <a:rPr lang="ru-RU" sz="3200" b="1" dirty="0" err="1"/>
              <a:t>сіл</a:t>
            </a:r>
            <a:r>
              <a:rPr lang="ru-RU" sz="3200" b="1" dirty="0"/>
              <a:t> у </a:t>
            </a:r>
            <a:r>
              <a:rPr lang="ru-RU" sz="3200" b="1" dirty="0" err="1"/>
              <a:t>нашій</a:t>
            </a:r>
            <a:r>
              <a:rPr lang="ru-RU" sz="3200" b="1" dirty="0"/>
              <a:t> країні, які </a:t>
            </a:r>
            <a:r>
              <a:rPr lang="ru-RU" sz="3200" b="1" dirty="0" err="1"/>
              <a:t>походять</a:t>
            </a:r>
            <a:r>
              <a:rPr lang="ru-RU" sz="3200" b="1" dirty="0"/>
              <a:t> від </a:t>
            </a:r>
            <a:r>
              <a:rPr lang="ru-RU" sz="3200" b="1" dirty="0" err="1"/>
              <a:t>імен</a:t>
            </a:r>
            <a:r>
              <a:rPr lang="ru-RU" sz="3200" b="1" dirty="0"/>
              <a:t>, </a:t>
            </a:r>
            <a:r>
              <a:rPr lang="ru-RU" sz="3200" b="1" dirty="0" err="1"/>
              <a:t>прізвищ</a:t>
            </a:r>
            <a:r>
              <a:rPr lang="ru-RU" sz="3200" b="1" dirty="0"/>
              <a:t> людей. </a:t>
            </a:r>
            <a:endParaRPr lang="uk-UA" sz="3200" b="1" dirty="0"/>
          </a:p>
        </p:txBody>
      </p:sp>
      <p:pic>
        <p:nvPicPr>
          <p:cNvPr id="9" name="Picture 4" descr="українська хата малюнок: 21 тис. зображень знайдено в Яндекс.Зображеннях |  Vintage, Arte, Dipi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279428"/>
            <a:ext cx="5760640" cy="44144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398" y="373386"/>
            <a:ext cx="3816424" cy="23395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Микола Вінграновський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Сама собою річка ця тече</a:t>
            </a:r>
            <a:r>
              <a:rPr lang="uk-UA" sz="3600" b="1" dirty="0" smtClean="0">
                <a:solidFill>
                  <a:schemeClr val="bg1"/>
                </a:solidFill>
              </a:rPr>
              <a:t>…»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Колисной Г. Хатинка біля річки.2012 | Cottage art, Rustic painting,  Landscape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2781722"/>
            <a:ext cx="3745315" cy="274586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5 Як не любить свій край\№061-Н.Поклад. Гарно жити у селі. М.Вінграновський. Сама собою річка ця тече\2026-01-19_190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55" y="373386"/>
            <a:ext cx="7359818" cy="53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70729" y="5784082"/>
            <a:ext cx="84969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/>
              <a:t>З яким почуттям поет </a:t>
            </a:r>
            <a:r>
              <a:rPr lang="ru-RU" sz="2800" b="1" dirty="0" err="1"/>
              <a:t>описує</a:t>
            </a:r>
            <a:r>
              <a:rPr lang="ru-RU" sz="2800" b="1" dirty="0"/>
              <a:t> свій рідний </a:t>
            </a:r>
            <a:r>
              <a:rPr lang="ru-RU" sz="2800" b="1" dirty="0" err="1"/>
              <a:t>куточок</a:t>
            </a:r>
            <a:r>
              <a:rPr lang="ru-RU" sz="28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305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225136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455" y="1413570"/>
            <a:ext cx="632846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землі великій є одна країна: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Гарна, неповторна, красна, як калина.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живуть тут люди добрі, працьовиті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скажу, до речі, ще й талановиті.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Землю засівають і пісні співають,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бандурі грають і вірші складають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ліси і гори, і про синє море,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людей і квіти, то скажіть же, діти,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це за країна?...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783" y="4860668"/>
            <a:ext cx="324036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Батьківщина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Национальный музей украинского гончарства, Полтавская — фото, описание,  кар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19" y="1547599"/>
            <a:ext cx="4096868" cy="307536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225136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розминка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7456" y="2421682"/>
            <a:ext cx="71287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БезБатьківщининемаєлюдини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625" y="2421681"/>
            <a:ext cx="71287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Батьківщини немає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1625" y="1341562"/>
            <a:ext cx="7114622" cy="8823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Роз'єднайте слова і прочитайте прислів’я.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 ви його розумієте?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2" descr="Снег кружится... - Gif-анимация - Природ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75" y="3108601"/>
            <a:ext cx="4968552" cy="32830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71" y="1262080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8278" y="1262080"/>
            <a:ext cx="663632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 ви продовжите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знайомитися з українськими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письменниками. Дізнаєтеся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чудове селище Опішне на Полтавщині, де живуть і працюють гончари, які своїми виробами відомі на весь світ.</a:t>
            </a:r>
          </a:p>
        </p:txBody>
      </p:sp>
      <p:pic>
        <p:nvPicPr>
          <p:cNvPr id="6" name="Picture 4" descr="Методичний коментар до бесіди з дітьми “Опішнянська кераміка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7" y="3941496"/>
            <a:ext cx="4464496" cy="272449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407" y="405458"/>
            <a:ext cx="1115986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Оповідання </a:t>
            </a:r>
            <a:r>
              <a:rPr lang="uk-UA" sz="3600" b="1" dirty="0">
                <a:solidFill>
                  <a:schemeClr val="bg1"/>
                </a:solidFill>
              </a:rPr>
              <a:t>Наталі Олійник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 err="1">
                <a:solidFill>
                  <a:schemeClr val="bg1"/>
                </a:solidFill>
              </a:rPr>
              <a:t>Гончарики</a:t>
            </a:r>
            <a:r>
              <a:rPr lang="uk-UA" sz="3600" b="1" dirty="0">
                <a:solidFill>
                  <a:schemeClr val="bg1"/>
                </a:solidFill>
              </a:rPr>
              <a:t> з Опішного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Магніти акрилові: Опішня 8. Магніт. Акриловий, Купи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5" y="1170585"/>
            <a:ext cx="4967174" cy="31496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19983" y="1615750"/>
            <a:ext cx="5903278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У всі </a:t>
            </a:r>
            <a:r>
              <a:rPr lang="ru-RU" sz="2400" b="1" dirty="0" err="1"/>
              <a:t>часи</a:t>
            </a:r>
            <a:r>
              <a:rPr lang="ru-RU" sz="2400" b="1" dirty="0"/>
              <a:t>, від </a:t>
            </a:r>
            <a:r>
              <a:rPr lang="ru-RU" sz="2400" b="1" dirty="0" err="1"/>
              <a:t>покоління</a:t>
            </a:r>
            <a:r>
              <a:rPr lang="ru-RU" sz="2400" b="1" dirty="0"/>
              <a:t> до </a:t>
            </a:r>
            <a:r>
              <a:rPr lang="ru-RU" sz="2400" b="1" dirty="0" err="1"/>
              <a:t>покоління</a:t>
            </a:r>
            <a:r>
              <a:rPr lang="ru-RU" sz="2400" b="1" dirty="0"/>
              <a:t>, </a:t>
            </a:r>
            <a:r>
              <a:rPr lang="ru-RU" sz="2400" b="1" dirty="0" err="1"/>
              <a:t>народні</a:t>
            </a:r>
            <a:r>
              <a:rPr lang="ru-RU" sz="2400" b="1" dirty="0"/>
              <a:t> </a:t>
            </a:r>
            <a:r>
              <a:rPr lang="ru-RU" sz="2400" b="1" dirty="0" err="1"/>
              <a:t>майстри</a:t>
            </a:r>
            <a:r>
              <a:rPr lang="ru-RU" sz="2400" b="1" dirty="0"/>
              <a:t> з великою </a:t>
            </a:r>
            <a:r>
              <a:rPr lang="ru-RU" sz="2400" b="1" dirty="0" err="1"/>
              <a:t>любов’ю</a:t>
            </a:r>
            <a:r>
              <a:rPr lang="ru-RU" sz="2400" b="1" dirty="0"/>
              <a:t> передавали </a:t>
            </a:r>
            <a:r>
              <a:rPr lang="ru-RU" sz="2400" b="1" dirty="0" err="1" smtClean="0"/>
              <a:t>секрети</a:t>
            </a:r>
            <a:r>
              <a:rPr lang="ru-RU" sz="2400" b="1" dirty="0" smtClean="0"/>
              <a:t> </a:t>
            </a:r>
            <a:r>
              <a:rPr lang="ru-RU" sz="2400" b="1" dirty="0"/>
              <a:t>своєї </a:t>
            </a:r>
            <a:r>
              <a:rPr lang="ru-RU" sz="2400" b="1" dirty="0" err="1"/>
              <a:t>майстерності</a:t>
            </a:r>
            <a:r>
              <a:rPr lang="ru-RU" sz="2400" b="1" dirty="0"/>
              <a:t>. </a:t>
            </a:r>
            <a:r>
              <a:rPr lang="ru-RU" sz="2400" b="1" dirty="0" err="1"/>
              <a:t>Наші</a:t>
            </a:r>
            <a:r>
              <a:rPr lang="ru-RU" sz="2400" b="1" dirty="0"/>
              <a:t> предки були дуже </a:t>
            </a:r>
            <a:r>
              <a:rPr lang="ru-RU" sz="2400" b="1" dirty="0" err="1"/>
              <a:t>мудрими</a:t>
            </a:r>
            <a:r>
              <a:rPr lang="ru-RU" sz="2400" b="1" dirty="0"/>
              <a:t>. Вони добре знали, що робота з глиною дає </a:t>
            </a:r>
            <a:r>
              <a:rPr lang="ru-RU" sz="2400" b="1" dirty="0" err="1"/>
              <a:t>своєрідну</a:t>
            </a:r>
            <a:r>
              <a:rPr lang="ru-RU" sz="2400" b="1" dirty="0"/>
              <a:t> силу від землі, має лікувальні властивості, дає </a:t>
            </a:r>
            <a:r>
              <a:rPr lang="ru-RU" sz="2400" b="1" dirty="0" err="1"/>
              <a:t>чудові</a:t>
            </a:r>
            <a:r>
              <a:rPr lang="ru-RU" sz="2400" b="1" dirty="0"/>
              <a:t> можливості мати </a:t>
            </a:r>
            <a:r>
              <a:rPr lang="ru-RU" sz="2400" b="1" dirty="0" err="1"/>
              <a:t>практичні</a:t>
            </a:r>
            <a:r>
              <a:rPr lang="ru-RU" sz="2400" b="1" dirty="0"/>
              <a:t> </a:t>
            </a:r>
            <a:r>
              <a:rPr lang="ru-RU" sz="2400" b="1" dirty="0" err="1"/>
              <a:t>предмети</a:t>
            </a:r>
            <a:r>
              <a:rPr lang="ru-RU" sz="2400" b="1" dirty="0"/>
              <a:t> </a:t>
            </a:r>
            <a:r>
              <a:rPr lang="ru-RU" sz="2400" b="1" dirty="0" err="1"/>
              <a:t>вжитку</a:t>
            </a:r>
            <a:r>
              <a:rPr lang="ru-RU" sz="2400" b="1" dirty="0"/>
              <a:t>, </a:t>
            </a:r>
            <a:r>
              <a:rPr lang="ru-RU" sz="2400" b="1" dirty="0" err="1"/>
              <a:t>прикраси</a:t>
            </a:r>
            <a:r>
              <a:rPr lang="ru-RU" sz="2400" b="1" dirty="0"/>
              <a:t> та </a:t>
            </a:r>
            <a:r>
              <a:rPr lang="ru-RU" sz="2400" b="1" dirty="0" err="1"/>
              <a:t>іграшки</a:t>
            </a:r>
            <a:r>
              <a:rPr lang="ru-RU" sz="2400" b="1" dirty="0"/>
              <a:t> для </a:t>
            </a:r>
            <a:r>
              <a:rPr lang="ru-RU" sz="2400" b="1" dirty="0" err="1"/>
              <a:t>жінок</a:t>
            </a:r>
            <a:r>
              <a:rPr lang="ru-RU" sz="2400" b="1" dirty="0"/>
              <a:t> і дітей. </a:t>
            </a:r>
            <a:r>
              <a:rPr lang="ru-RU" sz="2400" b="1" dirty="0" smtClean="0"/>
              <a:t>І </a:t>
            </a:r>
            <a:r>
              <a:rPr lang="ru-RU" sz="2400" b="1" dirty="0"/>
              <a:t>глина — </a:t>
            </a:r>
            <a:r>
              <a:rPr lang="ru-RU" sz="2400" b="1" dirty="0" err="1"/>
              <a:t>безкоштовний</a:t>
            </a:r>
            <a:r>
              <a:rPr lang="ru-RU" sz="2400" b="1" dirty="0"/>
              <a:t> </a:t>
            </a:r>
            <a:r>
              <a:rPr lang="ru-RU" sz="2400" b="1" dirty="0" err="1"/>
              <a:t>матеріал</a:t>
            </a:r>
            <a:r>
              <a:rPr lang="ru-RU" sz="2400" b="1" dirty="0"/>
              <a:t>. Вона є в кожному </a:t>
            </a:r>
            <a:r>
              <a:rPr lang="ru-RU" sz="2400" b="1" dirty="0" err="1"/>
              <a:t>селі</a:t>
            </a:r>
            <a:r>
              <a:rPr lang="ru-RU" sz="2400" b="1" dirty="0"/>
              <a:t>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408" y="1143210"/>
            <a:ext cx="72008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 що може йтися в оповіданні з такою назвою?</a:t>
            </a:r>
          </a:p>
        </p:txBody>
      </p:sp>
      <p:pic>
        <p:nvPicPr>
          <p:cNvPr id="17" name="Picture 4" descr="Ліпка з глини для дітей в Києві | Арт-студія &quot;Ліхтарик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r="8626"/>
          <a:stretch/>
        </p:blipFill>
        <p:spPr bwMode="auto">
          <a:xfrm>
            <a:off x="6644349" y="4355726"/>
            <a:ext cx="2468520" cy="21477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407" y="405458"/>
            <a:ext cx="1115986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Оповідання </a:t>
            </a:r>
            <a:r>
              <a:rPr lang="uk-UA" sz="3600" b="1" dirty="0">
                <a:solidFill>
                  <a:schemeClr val="bg1"/>
                </a:solidFill>
              </a:rPr>
              <a:t>Наталі Олійник </a:t>
            </a:r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 err="1">
                <a:solidFill>
                  <a:schemeClr val="bg1"/>
                </a:solidFill>
              </a:rPr>
              <a:t>Гончарики</a:t>
            </a:r>
            <a:r>
              <a:rPr lang="uk-UA" sz="3600" b="1" dirty="0">
                <a:solidFill>
                  <a:schemeClr val="bg1"/>
                </a:solidFill>
              </a:rPr>
              <a:t> з Опішного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1911" y="1225481"/>
            <a:ext cx="657890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Але глина буває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різною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Наша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глина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пливка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гончарна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майолікова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валяльна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). Вона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м’яка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дотик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створює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 водою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тягучу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масу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легко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розчиняється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розтирається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воді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має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яскраве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забарвлення, добре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піддається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випалюванню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а після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випалювання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зберігає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свій колір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Магія глини допомагає віднайти спокій - Тільки раз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197546"/>
            <a:ext cx="3851739" cy="256908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ончарство чашки з особливої гл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91" y="3789834"/>
            <a:ext cx="4358614" cy="24525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Ліплення з глини для дітей | Діти в місті Льв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3861842"/>
            <a:ext cx="3708446" cy="24689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736</Words>
  <Application>Microsoft Office PowerPoint</Application>
  <PresentationFormat>Произвольный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266</cp:revision>
  <dcterms:created xsi:type="dcterms:W3CDTF">2025-08-27T14:01:18Z</dcterms:created>
  <dcterms:modified xsi:type="dcterms:W3CDTF">2026-01-27T11:38:08Z</dcterms:modified>
</cp:coreProperties>
</file>