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735" r:id="rId3"/>
    <p:sldId id="705" r:id="rId4"/>
    <p:sldId id="736" r:id="rId5"/>
    <p:sldId id="738" r:id="rId6"/>
    <p:sldId id="739" r:id="rId7"/>
    <p:sldId id="737" r:id="rId8"/>
    <p:sldId id="725" r:id="rId9"/>
    <p:sldId id="727" r:id="rId10"/>
    <p:sldId id="714" r:id="rId11"/>
    <p:sldId id="728" r:id="rId12"/>
    <p:sldId id="731" r:id="rId13"/>
    <p:sldId id="740" r:id="rId14"/>
    <p:sldId id="733" r:id="rId15"/>
    <p:sldId id="699" r:id="rId16"/>
    <p:sldId id="734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20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1269554"/>
            <a:ext cx="9001000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Змінюю іменники за числами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64239" y="3766034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63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Шевченко Тарас Григорович — Вікіцита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141762"/>
            <a:ext cx="1965572" cy="25982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1007736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6725" y="1329466"/>
            <a:ext cx="507144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Що </a:t>
            </a:r>
            <a:r>
              <a:rPr lang="ru-RU" sz="2800" b="1" dirty="0" smtClean="0">
                <a:solidFill>
                  <a:srgbClr val="0070C0"/>
                </a:solidFill>
              </a:rPr>
              <a:t>ви знаєте </a:t>
            </a:r>
            <a:r>
              <a:rPr lang="ru-RU" sz="2800" b="1" dirty="0">
                <a:solidFill>
                  <a:srgbClr val="0070C0"/>
                </a:solidFill>
              </a:rPr>
              <a:t>про його автора?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1729" y="1845618"/>
            <a:ext cx="509218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Садок</a:t>
            </a:r>
            <a:r>
              <a:rPr lang="uk-UA" sz="3200" b="1" dirty="0"/>
              <a:t> вишневий коло хати,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хрущі</a:t>
            </a:r>
            <a:r>
              <a:rPr lang="uk-UA" sz="3200" b="1" dirty="0"/>
              <a:t> над </a:t>
            </a:r>
            <a:r>
              <a:rPr lang="uk-UA" sz="3200" b="1" dirty="0" err="1"/>
              <a:t>вишнями</a:t>
            </a:r>
            <a:r>
              <a:rPr lang="uk-UA" sz="3200" b="1" dirty="0"/>
              <a:t> гудуть.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Плугатарі</a:t>
            </a:r>
            <a:r>
              <a:rPr lang="uk-UA" sz="3200" b="1" dirty="0"/>
              <a:t> з плугами йдуть,</a:t>
            </a:r>
          </a:p>
          <a:p>
            <a:r>
              <a:rPr lang="uk-UA" sz="3200" b="1" dirty="0"/>
              <a:t>співають ідучи </a:t>
            </a:r>
            <a:r>
              <a:rPr lang="uk-UA" sz="3200" b="1" dirty="0">
                <a:solidFill>
                  <a:srgbClr val="FFFF00"/>
                </a:solidFill>
              </a:rPr>
              <a:t>дівчата</a:t>
            </a:r>
            <a:r>
              <a:rPr lang="uk-UA" sz="3200" b="1" dirty="0"/>
              <a:t>,</a:t>
            </a:r>
          </a:p>
          <a:p>
            <a:r>
              <a:rPr lang="uk-UA" sz="3200" b="1" dirty="0"/>
              <a:t>а </a:t>
            </a:r>
            <a:r>
              <a:rPr lang="uk-UA" sz="3200" b="1" dirty="0">
                <a:solidFill>
                  <a:srgbClr val="FFFF00"/>
                </a:solidFill>
              </a:rPr>
              <a:t>матері</a:t>
            </a:r>
            <a:r>
              <a:rPr lang="uk-UA" sz="3200" b="1" dirty="0"/>
              <a:t> </a:t>
            </a:r>
            <a:r>
              <a:rPr lang="uk-UA" sz="3200" b="1" dirty="0" err="1"/>
              <a:t>вечерять</a:t>
            </a:r>
            <a:r>
              <a:rPr lang="uk-UA" sz="3200" b="1" dirty="0"/>
              <a:t> ждуть.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4618" y="1345328"/>
            <a:ext cx="501275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Сім'я</a:t>
            </a:r>
            <a:r>
              <a:rPr lang="uk-UA" sz="3200" b="1" dirty="0"/>
              <a:t> вечеря коло хати,</a:t>
            </a:r>
          </a:p>
          <a:p>
            <a:r>
              <a:rPr lang="uk-UA" sz="3200" b="1" dirty="0"/>
              <a:t>вечірня </a:t>
            </a:r>
            <a:r>
              <a:rPr lang="uk-UA" sz="3200" b="1" dirty="0">
                <a:solidFill>
                  <a:srgbClr val="FFFF00"/>
                </a:solidFill>
              </a:rPr>
              <a:t>зіронька</a:t>
            </a:r>
            <a:r>
              <a:rPr lang="uk-UA" sz="3200" b="1" dirty="0"/>
              <a:t> встає.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Дочка</a:t>
            </a:r>
            <a:r>
              <a:rPr lang="uk-UA" sz="3200" b="1" dirty="0"/>
              <a:t> </a:t>
            </a:r>
            <a:r>
              <a:rPr lang="uk-UA" sz="3200" b="1" dirty="0" err="1"/>
              <a:t>вечерять</a:t>
            </a:r>
            <a:r>
              <a:rPr lang="uk-UA" sz="3200" b="1" dirty="0"/>
              <a:t> подає,</a:t>
            </a:r>
          </a:p>
          <a:p>
            <a:r>
              <a:rPr lang="uk-UA" sz="3200" b="1" dirty="0"/>
              <a:t>а </a:t>
            </a:r>
            <a:r>
              <a:rPr lang="uk-UA" sz="3200" b="1" dirty="0">
                <a:solidFill>
                  <a:srgbClr val="FFFF00"/>
                </a:solidFill>
              </a:rPr>
              <a:t>мати</a:t>
            </a:r>
            <a:r>
              <a:rPr lang="uk-UA" sz="3200" b="1" dirty="0"/>
              <a:t> хоче научати,</a:t>
            </a:r>
          </a:p>
          <a:p>
            <a:r>
              <a:rPr lang="uk-UA" sz="3200" b="1" dirty="0"/>
              <a:t>так </a:t>
            </a:r>
            <a:r>
              <a:rPr lang="uk-UA" sz="3200" b="1" dirty="0">
                <a:solidFill>
                  <a:srgbClr val="FFFF00"/>
                </a:solidFill>
              </a:rPr>
              <a:t>соловейко </a:t>
            </a:r>
            <a:r>
              <a:rPr lang="uk-UA" sz="3200" b="1" dirty="0"/>
              <a:t>не </a:t>
            </a:r>
            <a:r>
              <a:rPr lang="uk-UA" sz="3200" b="1" dirty="0" smtClean="0"/>
              <a:t>дає.</a:t>
            </a:r>
          </a:p>
          <a:p>
            <a:r>
              <a:rPr lang="uk-UA" sz="3200" b="1" i="1" dirty="0"/>
              <a:t> </a:t>
            </a:r>
            <a:r>
              <a:rPr lang="uk-UA" sz="3200" b="1" i="1" dirty="0" smtClean="0"/>
              <a:t>                    Тарас </a:t>
            </a:r>
            <a:r>
              <a:rPr lang="uk-UA" sz="3200" b="1" i="1" dirty="0"/>
              <a:t>Шевченко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60183" y="4359708"/>
            <a:ext cx="17281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ОДНИНА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Садок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сім'я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зіронька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дочка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31791" y="4491906"/>
            <a:ext cx="316835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800" b="1" dirty="0">
                <a:solidFill>
                  <a:srgbClr val="0070C0"/>
                </a:solidFill>
              </a:rPr>
              <a:t>з вірша </a:t>
            </a:r>
            <a:r>
              <a:rPr lang="ru-RU" sz="2800" b="1" dirty="0" err="1">
                <a:solidFill>
                  <a:srgbClr val="0070C0"/>
                </a:solidFill>
              </a:rPr>
              <a:t>виділені</a:t>
            </a:r>
            <a:r>
              <a:rPr lang="ru-RU" sz="2800" b="1" dirty="0">
                <a:solidFill>
                  <a:srgbClr val="0070C0"/>
                </a:solidFill>
              </a:rPr>
              <a:t> іменники у </a:t>
            </a:r>
            <a:r>
              <a:rPr lang="ru-RU" sz="2800" b="1" dirty="0" err="1">
                <a:solidFill>
                  <a:srgbClr val="0070C0"/>
                </a:solidFill>
              </a:rPr>
              <a:t>дві</a:t>
            </a:r>
            <a:r>
              <a:rPr lang="ru-RU" sz="2800" b="1" dirty="0">
                <a:solidFill>
                  <a:srgbClr val="0070C0"/>
                </a:solidFill>
              </a:rPr>
              <a:t> колонки.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88375" y="4359708"/>
            <a:ext cx="206348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МНОЖИНА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Хрущі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плугатарі</a:t>
            </a:r>
            <a:endParaRPr lang="ru-RU" sz="2800" b="1" dirty="0"/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дівчата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матері</a:t>
            </a:r>
            <a:endParaRPr lang="ru-RU" sz="2800" b="1" dirty="0"/>
          </a:p>
        </p:txBody>
      </p:sp>
      <p:pic>
        <p:nvPicPr>
          <p:cNvPr id="10" name="Picture 2" descr="D:\Картинки до тестів\!!! Учні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3" y="4400163"/>
            <a:ext cx="318427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05457"/>
            <a:ext cx="10012812" cy="10065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 err="1"/>
              <a:t>повідомлення</a:t>
            </a:r>
            <a:r>
              <a:rPr lang="ru-RU" sz="3600" b="1" dirty="0"/>
              <a:t> </a:t>
            </a:r>
            <a:r>
              <a:rPr lang="ru-RU" sz="3600" b="1" dirty="0" err="1" smtClean="0"/>
              <a:t>Родзинки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за Оксаною </a:t>
            </a:r>
            <a:r>
              <a:rPr lang="ru-RU" sz="3600" b="1" dirty="0" err="1" smtClean="0"/>
              <a:t>Іваненко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244589" y="3069754"/>
            <a:ext cx="1880137" cy="2638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24726" y="1446253"/>
            <a:ext cx="9505056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</a:t>
            </a:r>
            <a:r>
              <a:rPr lang="ru-RU" sz="3200" b="1" dirty="0" smtClean="0">
                <a:solidFill>
                  <a:srgbClr val="FFFF00"/>
                </a:solidFill>
              </a:rPr>
              <a:t>Ми </a:t>
            </a:r>
            <a:r>
              <a:rPr lang="ru-RU" sz="3200" b="1" dirty="0" err="1">
                <a:solidFill>
                  <a:srgbClr val="FFFF00"/>
                </a:solidFill>
              </a:rPr>
              <a:t>шануємо</a:t>
            </a:r>
            <a:r>
              <a:rPr lang="ru-RU" sz="3200" b="1" dirty="0">
                <a:solidFill>
                  <a:srgbClr val="FFFF00"/>
                </a:solidFill>
              </a:rPr>
              <a:t> (</a:t>
            </a:r>
            <a:r>
              <a:rPr lang="ru-RU" sz="3200" b="1" dirty="0" err="1">
                <a:solidFill>
                  <a:srgbClr val="FFFF00"/>
                </a:solidFill>
              </a:rPr>
              <a:t>Т,т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араса</a:t>
            </a:r>
            <a:r>
              <a:rPr lang="ru-RU" sz="3200" b="1" dirty="0">
                <a:solidFill>
                  <a:srgbClr val="FFFF00"/>
                </a:solidFill>
              </a:rPr>
              <a:t> (</a:t>
            </a:r>
            <a:r>
              <a:rPr lang="ru-RU" sz="3200" b="1" dirty="0" err="1">
                <a:solidFill>
                  <a:srgbClr val="FFFF00"/>
                </a:solidFill>
              </a:rPr>
              <a:t>Ш,ш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евченка</a:t>
            </a:r>
            <a:r>
              <a:rPr lang="ru-RU" sz="3200" b="1" dirty="0">
                <a:solidFill>
                  <a:srgbClr val="FFFF00"/>
                </a:solidFill>
              </a:rPr>
              <a:t> не тільки за вірші, а й за його </a:t>
            </a:r>
            <a:r>
              <a:rPr lang="ru-RU" sz="3200" b="1" dirty="0" err="1">
                <a:solidFill>
                  <a:srgbClr val="FFFF00"/>
                </a:solidFill>
              </a:rPr>
              <a:t>чудові</a:t>
            </a:r>
            <a:r>
              <a:rPr lang="ru-RU" sz="3200" b="1" dirty="0">
                <a:solidFill>
                  <a:srgbClr val="FFFF00"/>
                </a:solidFill>
              </a:rPr>
              <a:t> малюнки. </a:t>
            </a:r>
            <a:endParaRPr lang="ru-RU" sz="3200" b="1" dirty="0" smtClean="0">
              <a:solidFill>
                <a:srgbClr val="FFFF00"/>
              </a:solidFill>
            </a:endParaRPr>
          </a:p>
          <a:p>
            <a:pPr algn="just"/>
            <a:r>
              <a:rPr lang="ru-RU" sz="3200" b="1" dirty="0"/>
              <a:t> </a:t>
            </a:r>
            <a:r>
              <a:rPr lang="ru-RU" sz="3200" b="1" dirty="0" smtClean="0"/>
              <a:t>    Дуже </a:t>
            </a:r>
            <a:r>
              <a:rPr lang="ru-RU" sz="3200" b="1" dirty="0"/>
              <a:t>любив </a:t>
            </a:r>
            <a:r>
              <a:rPr lang="ru-RU" sz="3200" b="1" dirty="0" err="1"/>
              <a:t>малювати</a:t>
            </a:r>
            <a:r>
              <a:rPr lang="ru-RU" sz="3200" b="1" dirty="0"/>
              <a:t> </a:t>
            </a:r>
            <a:r>
              <a:rPr lang="ru-RU" sz="3200" b="1" dirty="0" err="1"/>
              <a:t>малий</a:t>
            </a:r>
            <a:r>
              <a:rPr lang="ru-RU" sz="3200" b="1" dirty="0"/>
              <a:t> Тарас. </a:t>
            </a:r>
            <a:r>
              <a:rPr lang="ru-RU" sz="3200" b="1" dirty="0" err="1"/>
              <a:t>Малював</a:t>
            </a:r>
            <a:r>
              <a:rPr lang="ru-RU" sz="3200" b="1" dirty="0"/>
              <a:t> не завжди на </a:t>
            </a:r>
            <a:r>
              <a:rPr lang="ru-RU" sz="3200" b="1" dirty="0" err="1"/>
              <a:t>папері</a:t>
            </a:r>
            <a:r>
              <a:rPr lang="ru-RU" sz="3200" b="1" dirty="0"/>
              <a:t>, </a:t>
            </a:r>
            <a:r>
              <a:rPr lang="ru-RU" sz="3200" b="1" dirty="0" err="1"/>
              <a:t>іноді</a:t>
            </a:r>
            <a:r>
              <a:rPr lang="ru-RU" sz="3200" b="1" dirty="0"/>
              <a:t> на </a:t>
            </a:r>
            <a:r>
              <a:rPr lang="ru-RU" sz="3200" b="1" dirty="0" err="1"/>
              <a:t>стінах</a:t>
            </a:r>
            <a:r>
              <a:rPr lang="ru-RU" sz="3200" b="1" dirty="0"/>
              <a:t> </a:t>
            </a:r>
            <a:r>
              <a:rPr lang="ru-RU" sz="3200" b="1" dirty="0" err="1"/>
              <a:t>вуглинкою</a:t>
            </a:r>
            <a:r>
              <a:rPr lang="ru-RU" sz="3200" b="1" dirty="0"/>
              <a:t> або на </a:t>
            </a:r>
            <a:r>
              <a:rPr lang="ru-RU" sz="3200" b="1" dirty="0" err="1"/>
              <a:t>піску</a:t>
            </a:r>
            <a:r>
              <a:rPr lang="ru-RU" sz="3200" b="1" dirty="0"/>
              <a:t> </a:t>
            </a:r>
            <a:r>
              <a:rPr lang="ru-RU" sz="3200" b="1" dirty="0" err="1"/>
              <a:t>паличкою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just"/>
            <a:r>
              <a:rPr lang="ru-RU" sz="3200" b="1" dirty="0" smtClean="0"/>
              <a:t>     </a:t>
            </a:r>
            <a:r>
              <a:rPr lang="ru-RU" sz="3200" b="1" dirty="0" err="1" smtClean="0">
                <a:solidFill>
                  <a:srgbClr val="FFFF00"/>
                </a:solidFill>
              </a:rPr>
              <a:t>Пройшов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час. (</a:t>
            </a:r>
            <a:r>
              <a:rPr lang="ru-RU" sz="3200" b="1" dirty="0" err="1">
                <a:solidFill>
                  <a:srgbClr val="FFFF00"/>
                </a:solidFill>
              </a:rPr>
              <a:t>Т,т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арас</a:t>
            </a:r>
            <a:r>
              <a:rPr lang="ru-RU" sz="3200" b="1" dirty="0">
                <a:solidFill>
                  <a:srgbClr val="FFFF00"/>
                </a:solidFill>
              </a:rPr>
              <a:t> (</a:t>
            </a:r>
            <a:r>
              <a:rPr lang="ru-RU" sz="3200" b="1" dirty="0" err="1">
                <a:solidFill>
                  <a:srgbClr val="FFFF00"/>
                </a:solidFill>
              </a:rPr>
              <a:t>Ш,ш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евченко</a:t>
            </a:r>
            <a:r>
              <a:rPr lang="ru-RU" sz="3200" b="1" dirty="0">
                <a:solidFill>
                  <a:srgbClr val="FFFF00"/>
                </a:solidFill>
              </a:rPr>
              <a:t> став </a:t>
            </a:r>
            <a:r>
              <a:rPr lang="ru-RU" sz="3200" b="1" dirty="0" err="1" smtClean="0">
                <a:solidFill>
                  <a:srgbClr val="FFFF00"/>
                </a:solidFill>
              </a:rPr>
              <a:t>відомим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(</a:t>
            </a:r>
            <a:r>
              <a:rPr lang="ru-RU" sz="3200" b="1" dirty="0" err="1">
                <a:solidFill>
                  <a:srgbClr val="FFFF00"/>
                </a:solidFill>
              </a:rPr>
              <a:t>Х,х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удожником</a:t>
            </a:r>
            <a:r>
              <a:rPr lang="ru-RU" sz="3200" b="1" dirty="0">
                <a:solidFill>
                  <a:srgbClr val="FFFF00"/>
                </a:solidFill>
              </a:rPr>
              <a:t>. Ми </a:t>
            </a:r>
            <a:r>
              <a:rPr lang="ru-RU" sz="3200" b="1" dirty="0" err="1">
                <a:solidFill>
                  <a:srgbClr val="FFFF00"/>
                </a:solidFill>
              </a:rPr>
              <a:t>бережемо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картини</a:t>
            </a:r>
            <a:r>
              <a:rPr lang="ru-RU" sz="3200" b="1" dirty="0">
                <a:solidFill>
                  <a:srgbClr val="FFFF00"/>
                </a:solidFill>
              </a:rPr>
              <a:t>, що їх </a:t>
            </a:r>
            <a:r>
              <a:rPr lang="ru-RU" sz="3200" b="1" dirty="0" err="1">
                <a:solidFill>
                  <a:srgbClr val="FFFF00"/>
                </a:solidFill>
              </a:rPr>
              <a:t>малював</a:t>
            </a:r>
            <a:r>
              <a:rPr lang="ru-RU" sz="3200" b="1" dirty="0">
                <a:solidFill>
                  <a:srgbClr val="FFFF00"/>
                </a:solidFill>
              </a:rPr>
              <a:t> наш великий (</a:t>
            </a:r>
            <a:r>
              <a:rPr lang="ru-RU" sz="3200" b="1" dirty="0" err="1">
                <a:solidFill>
                  <a:srgbClr val="FFFF00"/>
                </a:solidFill>
              </a:rPr>
              <a:t>Х,х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удожник</a:t>
            </a:r>
            <a:r>
              <a:rPr lang="ru-RU" sz="3200" b="1" dirty="0">
                <a:solidFill>
                  <a:srgbClr val="FFFF00"/>
                </a:solidFill>
              </a:rPr>
              <a:t> і (</a:t>
            </a:r>
            <a:r>
              <a:rPr lang="ru-RU" sz="3200" b="1" dirty="0" err="1">
                <a:solidFill>
                  <a:srgbClr val="FFFF00"/>
                </a:solidFill>
              </a:rPr>
              <a:t>П,п</a:t>
            </a:r>
            <a:r>
              <a:rPr lang="ru-RU" sz="3200" b="1" dirty="0">
                <a:solidFill>
                  <a:srgbClr val="FFFF00"/>
                </a:solidFill>
              </a:rPr>
              <a:t>)</a:t>
            </a:r>
            <a:r>
              <a:rPr lang="ru-RU" sz="3200" b="1" dirty="0" err="1">
                <a:solidFill>
                  <a:srgbClr val="FFFF00"/>
                </a:solidFill>
              </a:rPr>
              <a:t>оет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612" y="1428165"/>
            <a:ext cx="159711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Чи є в ньому </a:t>
            </a:r>
            <a:r>
              <a:rPr lang="ru-RU" sz="2400" b="1" dirty="0" err="1">
                <a:solidFill>
                  <a:srgbClr val="0070C0"/>
                </a:solidFill>
              </a:rPr>
              <a:t>щось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нове</a:t>
            </a:r>
            <a:r>
              <a:rPr lang="ru-RU" sz="2400" b="1" dirty="0">
                <a:solidFill>
                  <a:srgbClr val="0070C0"/>
                </a:solidFill>
              </a:rPr>
              <a:t> для </a:t>
            </a:r>
            <a:r>
              <a:rPr lang="ru-RU" sz="2400" b="1" dirty="0" smtClean="0">
                <a:solidFill>
                  <a:srgbClr val="0070C0"/>
                </a:solidFill>
              </a:rPr>
              <a:t>вас?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8742" y="5479117"/>
            <a:ext cx="92170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Спишіть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виділені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частини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тексту, </a:t>
            </a:r>
            <a:r>
              <a:rPr lang="ru-RU" sz="2400" b="1" dirty="0" err="1">
                <a:solidFill>
                  <a:srgbClr val="0070C0"/>
                </a:solidFill>
              </a:rPr>
              <a:t>вибравши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потрібну</a:t>
            </a:r>
            <a:r>
              <a:rPr lang="ru-RU" sz="2400" b="1" dirty="0">
                <a:solidFill>
                  <a:srgbClr val="0070C0"/>
                </a:solidFill>
              </a:rPr>
              <a:t> букву з </a:t>
            </a:r>
            <a:r>
              <a:rPr lang="ru-RU" sz="2400" b="1" dirty="0" err="1">
                <a:solidFill>
                  <a:srgbClr val="0070C0"/>
                </a:solidFill>
              </a:rPr>
              <a:t>дужок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іменники. </a:t>
            </a:r>
            <a:r>
              <a:rPr lang="ru-RU" sz="24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зверху</a:t>
            </a:r>
            <a:r>
              <a:rPr lang="ru-RU" sz="2400" b="1" dirty="0">
                <a:solidFill>
                  <a:srgbClr val="0070C0"/>
                </a:solidFill>
              </a:rPr>
              <a:t> їх число.</a:t>
            </a:r>
          </a:p>
        </p:txBody>
      </p:sp>
      <p:pic>
        <p:nvPicPr>
          <p:cNvPr id="3" name="Picture 2" descr="D:\3 клас\01 УКР МОВА\1 Пономарьова\04 Іменник\№063-Змінюю іменники за числами\2026-01-18_191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5921990"/>
            <a:ext cx="22669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03999" y="1341562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6247" y="1272998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9623" y="1775534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мн.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56127" y="1803227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мн.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51871" y="3717826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85346" y="3639393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20061" y="3672186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5927" y="4179491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77834" y="4183192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мн.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0545" y="4696321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27495" y="4694107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одн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0503"/>
            <a:ext cx="9937104" cy="6550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Прочитайте, </a:t>
            </a:r>
            <a:r>
              <a:rPr lang="uk-UA" sz="4000" b="1" dirty="0">
                <a:solidFill>
                  <a:schemeClr val="bg1"/>
                </a:solidFill>
              </a:rPr>
              <a:t>куди зібрались друзі.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9613" y="5085978"/>
            <a:ext cx="9937104" cy="10146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Випишіть із </a:t>
            </a:r>
            <a:r>
              <a:rPr lang="ru-RU" sz="2800" b="1" dirty="0" err="1">
                <a:solidFill>
                  <a:srgbClr val="0070C0"/>
                </a:solidFill>
              </a:rPr>
              <a:t>програми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поїздки</a:t>
            </a:r>
            <a:r>
              <a:rPr lang="ru-RU" sz="2800" b="1" dirty="0">
                <a:solidFill>
                  <a:srgbClr val="0070C0"/>
                </a:solidFill>
              </a:rPr>
              <a:t> іменники — </a:t>
            </a:r>
            <a:r>
              <a:rPr lang="ru-RU" sz="2800" b="1" dirty="0" err="1">
                <a:solidFill>
                  <a:srgbClr val="0070C0"/>
                </a:solidFill>
              </a:rPr>
              <a:t>загальні</a:t>
            </a:r>
            <a:r>
              <a:rPr lang="ru-RU" sz="2800" b="1" dirty="0">
                <a:solidFill>
                  <a:srgbClr val="0070C0"/>
                </a:solidFill>
              </a:rPr>
              <a:t> назви, які стоять в </a:t>
            </a:r>
            <a:r>
              <a:rPr lang="ru-RU" sz="2800" b="1" dirty="0" err="1">
                <a:solidFill>
                  <a:srgbClr val="0070C0"/>
                </a:solidFill>
              </a:rPr>
              <a:t>однині</a:t>
            </a:r>
            <a:r>
              <a:rPr lang="ru-RU" sz="2800" b="1" dirty="0">
                <a:solidFill>
                  <a:srgbClr val="0070C0"/>
                </a:solidFill>
              </a:rPr>
              <a:t>, у колонку. </a:t>
            </a:r>
            <a:r>
              <a:rPr lang="ru-RU" sz="28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їх </a:t>
            </a:r>
            <a:r>
              <a:rPr lang="ru-RU" sz="2800" b="1" dirty="0" err="1">
                <a:solidFill>
                  <a:srgbClr val="0070C0"/>
                </a:solidFill>
              </a:rPr>
              <a:t>рід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3074" name="Picture 2" descr="D:\3 клас\01 УКР МОВА\1 Пономарьова\04 Іменник\№063-Змінюю іменники за числами\2026-01-18_184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180406"/>
            <a:ext cx="10501270" cy="383356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03799" y="2493690"/>
            <a:ext cx="783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с.р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4351" y="3429794"/>
            <a:ext cx="9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68495" y="3429794"/>
            <a:ext cx="9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9943" y="3905578"/>
            <a:ext cx="9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81625" y="3902897"/>
            <a:ext cx="93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061" y="477466"/>
            <a:ext cx="10081120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від кожного </a:t>
            </a:r>
            <a:r>
              <a:rPr lang="uk-UA" sz="3600" b="1" dirty="0" smtClean="0">
                <a:solidFill>
                  <a:schemeClr val="bg1"/>
                </a:solidFill>
              </a:rPr>
              <a:t>іменника форму </a:t>
            </a:r>
            <a:r>
              <a:rPr lang="uk-UA" sz="3600" b="1" dirty="0">
                <a:solidFill>
                  <a:schemeClr val="bg1"/>
                </a:solidFill>
              </a:rPr>
              <a:t>множини і </a:t>
            </a:r>
            <a:r>
              <a:rPr lang="uk-UA" sz="3600" b="1" dirty="0" smtClean="0">
                <a:solidFill>
                  <a:schemeClr val="bg1"/>
                </a:solidFill>
              </a:rPr>
              <a:t>запишіть </a:t>
            </a:r>
            <a:r>
              <a:rPr lang="uk-UA" sz="3600" b="1" dirty="0">
                <a:solidFill>
                  <a:schemeClr val="bg1"/>
                </a:solidFill>
              </a:rPr>
              <a:t>у другу колонку.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1843727"/>
            <a:ext cx="3505732" cy="30523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54375"/>
              </p:ext>
            </p:extLst>
          </p:nvPr>
        </p:nvGraphicFramePr>
        <p:xfrm>
          <a:off x="4651871" y="1845618"/>
          <a:ext cx="5544616" cy="39067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8975">
                  <a:extLst>
                    <a:ext uri="{9D8B030D-6E8A-4147-A177-3AD203B41FA5}">
                      <a16:colId xmlns:a16="http://schemas.microsoft.com/office/drawing/2014/main" xmlns="" val="1330614280"/>
                    </a:ext>
                  </a:extLst>
                </a:gridCol>
                <a:gridCol w="2685641">
                  <a:extLst>
                    <a:ext uri="{9D8B030D-6E8A-4147-A177-3AD203B41FA5}">
                      <a16:colId xmlns:a16="http://schemas.microsoft.com/office/drawing/2014/main" xmlns="" val="270786675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ОДНИНА</a:t>
                      </a:r>
                      <a:endParaRPr lang="ru-RU" sz="3600" dirty="0"/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МНОЖИНА</a:t>
                      </a:r>
                      <a:endParaRPr lang="ru-RU" sz="3600" dirty="0"/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:a16="http://schemas.microsoft.com/office/drawing/2014/main" xmlns="" val="1927838481"/>
                  </a:ext>
                </a:extLst>
              </a:tr>
              <a:tr h="3186668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:a16="http://schemas.microsoft.com/office/drawing/2014/main" xmlns="" val="39043354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99965" y="2630154"/>
            <a:ext cx="2448272" cy="286232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село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криниця </a:t>
            </a:r>
            <a:endParaRPr lang="uk-UA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вода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гора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поет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8215" y="2633930"/>
            <a:ext cx="2232248" cy="286232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села</a:t>
            </a:r>
          </a:p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криниці</a:t>
            </a:r>
          </a:p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води</a:t>
            </a:r>
          </a:p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гори</a:t>
            </a:r>
          </a:p>
          <a:p>
            <a:pPr algn="ctr"/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поети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2254" y="2459138"/>
            <a:ext cx="679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с.р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0003" y="3062202"/>
            <a:ext cx="864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7405" y="3566257"/>
            <a:ext cx="848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8503" y="4070314"/>
            <a:ext cx="803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ж.р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74297" y="4665255"/>
            <a:ext cx="757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ч.р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8726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Що </a:t>
            </a:r>
            <a:r>
              <a:rPr lang="ru-RU" sz="3600" b="1" dirty="0" smtClean="0"/>
              <a:t>ви дізналися </a:t>
            </a:r>
            <a:r>
              <a:rPr lang="ru-RU" sz="3600" b="1" dirty="0"/>
              <a:t>про Тараса Шевченка на уроці?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Моринці вийшли у фінал конкурсу “Неймовірні села України” | Про Голов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/>
        </p:blipFill>
        <p:spPr bwMode="auto">
          <a:xfrm>
            <a:off x="403398" y="2409956"/>
            <a:ext cx="5328593" cy="336068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7455" y="1379962"/>
            <a:ext cx="432048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Склади про </a:t>
            </a:r>
            <a:r>
              <a:rPr lang="ru-RU" sz="2800" b="1" dirty="0">
                <a:solidFill>
                  <a:srgbClr val="0070C0"/>
                </a:solidFill>
              </a:rPr>
              <a:t>це текст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(</a:t>
            </a:r>
            <a:r>
              <a:rPr lang="ru-RU" sz="2800" b="1" dirty="0">
                <a:solidFill>
                  <a:srgbClr val="0070C0"/>
                </a:solidFill>
              </a:rPr>
              <a:t>3–4 речення).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4619" y="1486858"/>
            <a:ext cx="5688632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chemeClr val="bg1"/>
                </a:solidFill>
              </a:rPr>
              <a:t>      Тарас Шевченко - видатний український поет, прозаїк, драматург, художник, політичний і громадський діяч. Він був людиною універсальних обдарувань та інтересів. Все його життя і творчість були присвячені українському народу. </a:t>
            </a:r>
          </a:p>
          <a:p>
            <a:pPr algn="just"/>
            <a:r>
              <a:rPr lang="uk-UA" sz="2400" b="1" dirty="0">
                <a:solidFill>
                  <a:schemeClr val="bg1"/>
                </a:solidFill>
              </a:rPr>
              <a:t>      Поет мріяв про ті часи, коли його країна буде незалежною суверенною державою, коли в Україні шануватимуться мова, культура та історія народу, а люди будуть щасливими.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113" y="621482"/>
            <a:ext cx="1026347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04 Іменник\№063-Змінюю іменники за числами\2026-01-18_184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5" y="1464041"/>
            <a:ext cx="9685585" cy="31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4" y="4147074"/>
            <a:ext cx="2269437" cy="22334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962" y="2199897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9463" y="1341562"/>
            <a:ext cx="7851800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Які слова досліджували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 уроці?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розрізняти число іменників? 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найцікавішою?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>
                <a:solidFill>
                  <a:srgbClr val="0070C0"/>
                </a:solidFill>
              </a:rPr>
              <a:t>Оцініть свою роботу сніжинками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7455" y="483965"/>
            <a:ext cx="10153128" cy="713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 </a:t>
            </a:r>
            <a:r>
              <a:rPr lang="uk-UA" sz="3600" b="1" dirty="0" err="1" smtClean="0">
                <a:solidFill>
                  <a:schemeClr val="bg1"/>
                </a:solidFill>
              </a:rPr>
              <a:t>уроу</a:t>
            </a:r>
            <a:r>
              <a:rPr lang="uk-UA" sz="3600" b="1" dirty="0" smtClean="0">
                <a:solidFill>
                  <a:schemeClr val="bg1"/>
                </a:solidFill>
              </a:rPr>
              <a:t>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9239723" y="1428065"/>
            <a:ext cx="1872208" cy="954190"/>
          </a:xfrm>
          <a:prstGeom prst="plaque">
            <a:avLst/>
          </a:prstGeom>
          <a:solidFill>
            <a:srgbClr val="295FF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Відчула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5546184" y="4679284"/>
            <a:ext cx="1796896" cy="1002941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Відчувю</a:t>
            </a:r>
            <a:r>
              <a:rPr lang="uk-UA" sz="2800" b="1" dirty="0" smtClean="0">
                <a:solidFill>
                  <a:schemeClr val="bg1"/>
                </a:solidFill>
              </a:rPr>
              <a:t> 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9404399" y="5056527"/>
            <a:ext cx="2366856" cy="982114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 та просто!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7" y="2911222"/>
            <a:ext cx="2267530" cy="2269533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67" y="3220573"/>
            <a:ext cx="2141544" cy="214343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61" y="2656625"/>
            <a:ext cx="2123342" cy="2125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87" y="3728121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абличка 16"/>
          <p:cNvSpPr/>
          <p:nvPr/>
        </p:nvSpPr>
        <p:spPr>
          <a:xfrm>
            <a:off x="2669917" y="5388987"/>
            <a:ext cx="2713044" cy="967934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складно та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547415" y="4960137"/>
            <a:ext cx="2160240" cy="912817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з усім впоралась!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209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479" y="529784"/>
            <a:ext cx="9951831" cy="8792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Табличка 1"/>
          <p:cNvSpPr/>
          <p:nvPr/>
        </p:nvSpPr>
        <p:spPr>
          <a:xfrm>
            <a:off x="1147721" y="1480033"/>
            <a:ext cx="2330635" cy="764389"/>
          </a:xfrm>
          <a:prstGeom prst="plaqu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впораюсь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Табличка 12"/>
          <p:cNvSpPr/>
          <p:nvPr/>
        </p:nvSpPr>
        <p:spPr>
          <a:xfrm>
            <a:off x="8034518" y="1495632"/>
            <a:ext cx="3040792" cy="726689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Очікую на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4641378" y="1539293"/>
            <a:ext cx="2497528" cy="705130"/>
          </a:xfrm>
          <a:prstGeom prst="plaqu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втомлюсь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8612311" y="4787993"/>
            <a:ext cx="2555391" cy="1154687"/>
          </a:xfrm>
          <a:prstGeom prst="plaqu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гарний настрій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979463" y="4802804"/>
            <a:ext cx="2267224" cy="1179148"/>
          </a:xfrm>
          <a:prstGeom prst="plaque">
            <a:avLst/>
          </a:prstGeom>
          <a:solidFill>
            <a:srgbClr val="463E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Мені </a:t>
            </a:r>
            <a:r>
              <a:rPr lang="uk-UA" sz="2800" b="1" dirty="0" smtClean="0">
                <a:solidFill>
                  <a:schemeClr val="bg1"/>
                </a:solidFill>
              </a:rPr>
              <a:t>все байдуже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Ідеї на тему «Сніжинки смайлики» (12) | сніжинки, новоріч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285275"/>
            <a:ext cx="2267530" cy="2269533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Ідеї на тему «Сніжинки смайлики» (12) | сніжинки, новорічні прикраси,  різдвяні вироби своїми рук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87" y="4054207"/>
            <a:ext cx="2141544" cy="214343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Ідеї на тему «Ранкові зустрічі» (52) | перший клас, дитячий садочок, осві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71" y="2285276"/>
            <a:ext cx="2123342" cy="2125217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ин от пользователя Heidi PARKER на доске Be Happy, Think Positive |  Рождественские иллюстрации, Рождественские картинки, Самодельные цветы из  тк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144" y="4023862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Идеи на тему «Смешные смайлики» (90) | смешные смайлики, смайлики, смеш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74" y="2348234"/>
            <a:ext cx="2141730" cy="2143621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522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0" y="4365898"/>
            <a:ext cx="2063350" cy="20633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4 Іменник\№062-Визначаю рід іменників\2026-01-18_003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485578"/>
            <a:ext cx="8784975" cy="42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123479" y="477466"/>
            <a:ext cx="9934005" cy="652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Закінчіть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56963" y="1129818"/>
            <a:ext cx="5437491" cy="9318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назви предметам і відповідають на запитання ХТО? ЩО?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6963" y="2069921"/>
            <a:ext cx="5015388" cy="9346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тварин і людей і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на питання хто?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56963" y="3069754"/>
            <a:ext cx="5015388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всі інші </a:t>
            </a:r>
            <a:r>
              <a:rPr lang="ru-RU" sz="2800" b="1" dirty="0" err="1" smtClean="0">
                <a:solidFill>
                  <a:schemeClr val="bg1"/>
                </a:solidFill>
              </a:rPr>
              <a:t>предмети</a:t>
            </a:r>
            <a:r>
              <a:rPr lang="ru-RU" sz="2800" b="1" dirty="0" smtClean="0">
                <a:solidFill>
                  <a:schemeClr val="bg1"/>
                </a:solidFill>
              </a:rPr>
              <a:t> і  </a:t>
            </a:r>
            <a:r>
              <a:rPr lang="ru-RU" sz="28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2800" b="1" dirty="0">
                <a:solidFill>
                  <a:schemeClr val="bg1"/>
                </a:solidFill>
              </a:rPr>
              <a:t> на питання що?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9613" y="1125538"/>
            <a:ext cx="2879401" cy="724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Іменники дають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06836" y="2061642"/>
            <a:ext cx="2952178" cy="9422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Н</a:t>
            </a:r>
            <a:r>
              <a:rPr lang="ru-RU" sz="2800" b="1" dirty="0">
                <a:solidFill>
                  <a:srgbClr val="FFFF00"/>
                </a:solidFill>
              </a:rPr>
              <a:t>а</a:t>
            </a:r>
            <a:r>
              <a:rPr lang="ru-RU" sz="2800" b="1" dirty="0">
                <a:solidFill>
                  <a:schemeClr val="bg1"/>
                </a:solidFill>
              </a:rPr>
              <a:t>зви </a:t>
            </a:r>
            <a:r>
              <a:rPr lang="ru-RU" sz="2800" b="1" dirty="0" err="1" smtClean="0">
                <a:solidFill>
                  <a:schemeClr val="bg1"/>
                </a:solidFill>
              </a:rPr>
              <a:t>істот</a:t>
            </a:r>
            <a:r>
              <a:rPr lang="ru-RU" sz="2800" b="1" dirty="0" smtClean="0">
                <a:solidFill>
                  <a:schemeClr val="bg1"/>
                </a:solidFill>
              </a:rPr>
              <a:t> називають…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8418" y="3069754"/>
            <a:ext cx="2990596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Н</a:t>
            </a:r>
            <a:r>
              <a:rPr lang="ru-RU" sz="2800" b="1" dirty="0" smtClean="0">
                <a:solidFill>
                  <a:srgbClr val="FFFF00"/>
                </a:solidFill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</a:rPr>
              <a:t>зви </a:t>
            </a:r>
            <a:r>
              <a:rPr lang="ru-RU" sz="2800" b="1" dirty="0" err="1" smtClean="0">
                <a:solidFill>
                  <a:schemeClr val="bg1"/>
                </a:solidFill>
              </a:rPr>
              <a:t>неістот</a:t>
            </a:r>
            <a:r>
              <a:rPr lang="ru-RU" sz="2800" b="1" dirty="0" smtClean="0">
                <a:solidFill>
                  <a:schemeClr val="bg1"/>
                </a:solidFill>
              </a:rPr>
              <a:t> називають …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45925" y="4077866"/>
            <a:ext cx="2041752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Власні назви – це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3439" y="5590034"/>
            <a:ext cx="3456384" cy="88248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Іменники можуть </a:t>
            </a:r>
            <a:r>
              <a:rPr lang="ru-RU" sz="2800" b="1" dirty="0" err="1" smtClean="0">
                <a:solidFill>
                  <a:schemeClr val="bg1"/>
                </a:solidFill>
              </a:rPr>
              <a:t>утворюватись</a:t>
            </a:r>
            <a:r>
              <a:rPr lang="ru-RU" sz="2800" b="1" dirty="0" smtClean="0">
                <a:solidFill>
                  <a:schemeClr val="bg1"/>
                </a:solidFill>
              </a:rPr>
              <a:t> від …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71212" y="4077866"/>
            <a:ext cx="8564323" cy="92457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Прізвища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імена</a:t>
            </a:r>
            <a:r>
              <a:rPr lang="ru-RU" sz="2800" b="1" dirty="0">
                <a:solidFill>
                  <a:schemeClr val="bg1"/>
                </a:solidFill>
              </a:rPr>
              <a:t>, по </a:t>
            </a:r>
            <a:r>
              <a:rPr lang="ru-RU" sz="2800" b="1" dirty="0" err="1">
                <a:solidFill>
                  <a:schemeClr val="bg1"/>
                </a:solidFill>
              </a:rPr>
              <a:t>батькові</a:t>
            </a:r>
            <a:r>
              <a:rPr lang="ru-RU" sz="2800" b="1" dirty="0">
                <a:solidFill>
                  <a:schemeClr val="bg1"/>
                </a:solidFill>
              </a:rPr>
              <a:t> людей, клички тварин, назви </a:t>
            </a:r>
            <a:r>
              <a:rPr lang="ru-RU" sz="2800" b="1" dirty="0" err="1">
                <a:solidFill>
                  <a:schemeClr val="bg1"/>
                </a:solidFill>
              </a:rPr>
              <a:t>країн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міст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сіл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вулиць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річок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гір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морів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45925" y="5085978"/>
            <a:ext cx="2790849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Загальні</a:t>
            </a:r>
            <a:r>
              <a:rPr lang="ru-RU" sz="2800" b="1" dirty="0" smtClean="0">
                <a:solidFill>
                  <a:schemeClr val="bg1"/>
                </a:solidFill>
              </a:rPr>
              <a:t> назви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00038" y="5085978"/>
            <a:ext cx="4984281" cy="462285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даються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багатьом</a:t>
            </a:r>
            <a:r>
              <a:rPr lang="ru-RU" sz="2800" b="1" dirty="0">
                <a:solidFill>
                  <a:schemeClr val="bg1"/>
                </a:solidFill>
              </a:rPr>
              <a:t> предметам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188375" y="5013970"/>
            <a:ext cx="2347161" cy="80362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Визначте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рід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іменників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219823" y="5604203"/>
            <a:ext cx="2507749" cy="88248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chemeClr val="bg1"/>
                </a:solidFill>
              </a:rPr>
              <a:t>прикметників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дієслів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60" y="2166675"/>
            <a:ext cx="2491176" cy="1659746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727572" y="5878066"/>
            <a:ext cx="4909075" cy="576064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Вода, небо, </a:t>
            </a:r>
            <a:r>
              <a:rPr lang="ru-RU" sz="2800" b="1" dirty="0" err="1" smtClean="0">
                <a:solidFill>
                  <a:schemeClr val="bg1"/>
                </a:solidFill>
              </a:rPr>
              <a:t>дощ</a:t>
            </a:r>
            <a:r>
              <a:rPr lang="ru-RU" sz="2800" b="1" dirty="0" smtClean="0">
                <a:solidFill>
                  <a:schemeClr val="bg1"/>
                </a:solidFill>
              </a:rPr>
              <a:t>, сніг, </a:t>
            </a:r>
            <a:r>
              <a:rPr lang="ru-RU" sz="2800" b="1" dirty="0" err="1" smtClean="0">
                <a:solidFill>
                  <a:schemeClr val="bg1"/>
                </a:solidFill>
              </a:rPr>
              <a:t>крапля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89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32" grpId="0" animBg="1"/>
      <p:bldP spid="33" grpId="0" animBg="1"/>
      <p:bldP spid="1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4268" y="2699727"/>
            <a:ext cx="419570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— </a:t>
            </a:r>
            <a:r>
              <a:rPr lang="ru-RU" sz="2800" b="1" dirty="0">
                <a:solidFill>
                  <a:srgbClr val="0070C0"/>
                </a:solidFill>
              </a:rPr>
              <a:t>Яких </a:t>
            </a:r>
            <a:r>
              <a:rPr lang="ru-RU" sz="2800" b="1" dirty="0" err="1">
                <a:solidFill>
                  <a:srgbClr val="0070C0"/>
                </a:solidFill>
              </a:rPr>
              <a:t>іменників</a:t>
            </a:r>
            <a:r>
              <a:rPr lang="ru-RU" sz="2800" b="1" dirty="0">
                <a:solidFill>
                  <a:srgbClr val="0070C0"/>
                </a:solidFill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</a:rPr>
              <a:t>класі</a:t>
            </a:r>
            <a:r>
              <a:rPr lang="ru-RU" sz="2800" b="1" dirty="0">
                <a:solidFill>
                  <a:srgbClr val="0070C0"/>
                </a:solidFill>
              </a:rPr>
              <a:t> багато? А яких — лише один?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— У </a:t>
            </a:r>
            <a:r>
              <a:rPr lang="ru-RU" sz="2800" b="1" dirty="0">
                <a:solidFill>
                  <a:srgbClr val="0070C0"/>
                </a:solidFill>
              </a:rPr>
              <a:t>чому секрет?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487" y="549474"/>
            <a:ext cx="979308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«Впізнайте слова»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487" y="1322594"/>
            <a:ext cx="979308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Музикан</a:t>
            </a:r>
            <a:r>
              <a:rPr lang="ru-RU" sz="3600" b="1" dirty="0" smtClean="0">
                <a:solidFill>
                  <a:schemeClr val="bg1"/>
                </a:solidFill>
              </a:rPr>
              <a:t>__ 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пое</a:t>
            </a:r>
            <a:r>
              <a:rPr lang="ru-RU" sz="3600" b="1" dirty="0" smtClean="0">
                <a:solidFill>
                  <a:schemeClr val="bg1"/>
                </a:solidFill>
              </a:rPr>
              <a:t>__ 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художни</a:t>
            </a:r>
            <a:r>
              <a:rPr lang="ru-RU" sz="3600" b="1" dirty="0" smtClean="0">
                <a:solidFill>
                  <a:schemeClr val="bg1"/>
                </a:solidFill>
              </a:rPr>
              <a:t>__ 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власни</a:t>
            </a:r>
            <a:r>
              <a:rPr lang="ru-RU" sz="3600" b="1" dirty="0" smtClean="0">
                <a:solidFill>
                  <a:schemeClr val="bg1"/>
                </a:solidFill>
              </a:rPr>
              <a:t>__.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487" y="2061642"/>
            <a:ext cx="9793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Чи </a:t>
            </a:r>
            <a:r>
              <a:rPr lang="ru-RU" sz="2800" b="1" dirty="0">
                <a:solidFill>
                  <a:srgbClr val="0070C0"/>
                </a:solidFill>
              </a:rPr>
              <a:t>можете </a:t>
            </a:r>
            <a:r>
              <a:rPr lang="ru-RU" sz="2800" b="1" dirty="0" err="1">
                <a:solidFill>
                  <a:srgbClr val="0070C0"/>
                </a:solidFill>
              </a:rPr>
              <a:t>сказати</a:t>
            </a:r>
            <a:r>
              <a:rPr lang="ru-RU" sz="2800" b="1" dirty="0">
                <a:solidFill>
                  <a:srgbClr val="0070C0"/>
                </a:solidFill>
              </a:rPr>
              <a:t>, про один </a:t>
            </a:r>
            <a:r>
              <a:rPr lang="ru-RU" sz="2800" b="1" dirty="0" err="1">
                <a:solidFill>
                  <a:srgbClr val="0070C0"/>
                </a:solidFill>
              </a:rPr>
              <a:t>іменник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йдеться</a:t>
            </a:r>
            <a:r>
              <a:rPr lang="ru-RU" sz="2800" b="1" dirty="0">
                <a:solidFill>
                  <a:srgbClr val="0070C0"/>
                </a:solidFill>
              </a:rPr>
              <a:t> чи про багато?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9623" y="3512431"/>
            <a:ext cx="2624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</a:rPr>
              <a:t>Вікно</a:t>
            </a:r>
            <a:r>
              <a:rPr lang="ru-RU" sz="3200" b="1" dirty="0">
                <a:solidFill>
                  <a:srgbClr val="C00000"/>
                </a:solidFill>
              </a:rPr>
              <a:t> і </a:t>
            </a:r>
            <a:r>
              <a:rPr lang="ru-RU" sz="3200" b="1" dirty="0" err="1">
                <a:solidFill>
                  <a:srgbClr val="C00000"/>
                </a:solidFill>
              </a:rPr>
              <a:t>двері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5527" y="4653930"/>
            <a:ext cx="358841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Це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вікно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і </a:t>
            </a:r>
            <a:r>
              <a:rPr lang="ru-RU" sz="3200" b="1" u="sng" dirty="0" smtClean="0">
                <a:solidFill>
                  <a:srgbClr val="C00000"/>
                </a:solidFill>
              </a:rPr>
              <a:t>ці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двері</a:t>
            </a:r>
            <a:r>
              <a:rPr lang="ru-RU" sz="3200" b="1" dirty="0">
                <a:solidFill>
                  <a:srgbClr val="C00000"/>
                </a:solidFill>
              </a:rPr>
              <a:t>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AutoShape 4" descr="Классная школа - Free Vector Download | Vector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2699727"/>
            <a:ext cx="58293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658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3" y="549474"/>
            <a:ext cx="950505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413570"/>
            <a:ext cx="5832648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</a:rPr>
              <a:t>продовжимо знайомство з видатними людьми України. І будемо </a:t>
            </a:r>
            <a:r>
              <a:rPr lang="uk-UA" sz="2800" b="1" dirty="0">
                <a:solidFill>
                  <a:srgbClr val="0070C0"/>
                </a:solidFill>
              </a:rPr>
              <a:t>вчитись </a:t>
            </a:r>
            <a:r>
              <a:rPr lang="uk-UA" sz="2800" b="1" dirty="0" smtClean="0">
                <a:solidFill>
                  <a:srgbClr val="0070C0"/>
                </a:solidFill>
              </a:rPr>
              <a:t>визначати числа іменників.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31598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Шевченко Тарас Григорович — Вікіцита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51" y="3272529"/>
            <a:ext cx="2455840" cy="324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арас Шевченко — книги та біографія | Книгарня «Є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87" y="3329985"/>
            <a:ext cx="2674144" cy="31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8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70281" y="4869954"/>
            <a:ext cx="9556742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пари слів. Яке слово підставите до лівої колонки: ЦІ чи ЦЕЙ? До правої колонки?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t="46386" r="18023" b="33452"/>
          <a:stretch/>
        </p:blipFill>
        <p:spPr>
          <a:xfrm>
            <a:off x="3211711" y="1773610"/>
            <a:ext cx="4536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45854" y="124640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41227" y="-676484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04335" y="-703475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48867" y="-818678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88361" y="-726347"/>
            <a:ext cx="578025" cy="7217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E8A9A30-5C26-4290-862D-4CEF810841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17" y="1277318"/>
            <a:ext cx="1771405" cy="7566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5590" y="538848"/>
            <a:ext cx="10245941" cy="707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134828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4005" r="61232" b="71758"/>
          <a:stretch/>
        </p:blipFill>
        <p:spPr>
          <a:xfrm>
            <a:off x="1338801" y="2360997"/>
            <a:ext cx="1510824" cy="9763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14005" r="43171" b="71758"/>
          <a:stretch/>
        </p:blipFill>
        <p:spPr>
          <a:xfrm>
            <a:off x="2767939" y="2365965"/>
            <a:ext cx="460814" cy="97639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35700" r="52669" b="55747"/>
          <a:stretch/>
        </p:blipFill>
        <p:spPr>
          <a:xfrm>
            <a:off x="3178691" y="2750830"/>
            <a:ext cx="1910652" cy="5865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1" t="51292" r="8313" b="34471"/>
          <a:stretch/>
        </p:blipFill>
        <p:spPr>
          <a:xfrm>
            <a:off x="1119837" y="3355525"/>
            <a:ext cx="2108916" cy="9763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81013" r="45088" b="7127"/>
          <a:stretch/>
        </p:blipFill>
        <p:spPr>
          <a:xfrm>
            <a:off x="1119837" y="3843721"/>
            <a:ext cx="2386740" cy="81338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t="68015" r="45728" b="19564"/>
          <a:stretch/>
        </p:blipFill>
        <p:spPr>
          <a:xfrm>
            <a:off x="3399070" y="3355525"/>
            <a:ext cx="2386740" cy="85181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14005" r="43171" b="71758"/>
          <a:stretch/>
        </p:blipFill>
        <p:spPr>
          <a:xfrm>
            <a:off x="3168663" y="3719143"/>
            <a:ext cx="460814" cy="9763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6158" r="52092" b="69831"/>
          <a:stretch/>
        </p:blipFill>
        <p:spPr>
          <a:xfrm>
            <a:off x="3637880" y="3801340"/>
            <a:ext cx="1952786" cy="96089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14005" r="43171" b="71758"/>
          <a:stretch/>
        </p:blipFill>
        <p:spPr>
          <a:xfrm>
            <a:off x="3108543" y="3015901"/>
            <a:ext cx="460814" cy="9763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14273" y="1231735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0053" y="549474"/>
            <a:ext cx="9686514" cy="731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слова в </a:t>
            </a:r>
            <a:r>
              <a:rPr lang="uk-UA" sz="4000" b="1" dirty="0" smtClean="0">
                <a:solidFill>
                  <a:schemeClr val="bg1"/>
                </a:solidFill>
              </a:rPr>
              <a:t>колонках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7855" y="1994002"/>
            <a:ext cx="2154433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дівчина</a:t>
            </a:r>
            <a:r>
              <a:rPr lang="ru-RU" sz="3200" b="1" dirty="0"/>
              <a:t> </a:t>
            </a:r>
            <a:r>
              <a:rPr lang="ru-RU" sz="3200" b="1" dirty="0" err="1"/>
              <a:t>будинок</a:t>
            </a:r>
            <a:r>
              <a:rPr lang="ru-RU" sz="3200" b="1" dirty="0"/>
              <a:t> </a:t>
            </a:r>
            <a:r>
              <a:rPr lang="ru-RU" sz="3200" b="1" dirty="0" smtClean="0"/>
              <a:t>птах</a:t>
            </a:r>
            <a:endParaRPr lang="uk-UA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40103" y="1994002"/>
            <a:ext cx="2135047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дівчата</a:t>
            </a:r>
            <a:r>
              <a:rPr lang="ru-RU" sz="3200" b="1" dirty="0"/>
              <a:t> </a:t>
            </a:r>
            <a:r>
              <a:rPr lang="ru-RU" sz="3200" b="1" dirty="0" err="1"/>
              <a:t>будинки</a:t>
            </a:r>
            <a:r>
              <a:rPr lang="ru-RU" sz="3200" b="1" dirty="0"/>
              <a:t> птахи </a:t>
            </a:r>
            <a:endParaRPr lang="uk-UA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83719" y="1433001"/>
            <a:ext cx="763284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>
                <a:solidFill>
                  <a:srgbClr val="0070C0"/>
                </a:solidFill>
              </a:rPr>
              <a:t>до </a:t>
            </a:r>
            <a:r>
              <a:rPr lang="ru-RU" sz="2800" b="1" dirty="0" err="1">
                <a:solidFill>
                  <a:srgbClr val="0070C0"/>
                </a:solidFill>
              </a:rPr>
              <a:t>якої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частини</a:t>
            </a:r>
            <a:r>
              <a:rPr lang="ru-RU" sz="2800" b="1" dirty="0">
                <a:solidFill>
                  <a:srgbClr val="0070C0"/>
                </a:solidFill>
              </a:rPr>
              <a:t> мови вони належать.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9503" y="3789834"/>
            <a:ext cx="981816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відрізняються слова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колонок.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колонці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іменники мають форму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колонці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іменники стоять 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 за правилом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D:\3 клас\01 УКР МОВА\Укр мова конструктор\Уроки\Урок 22 Закрепление знаний про члены предложения\Иллюстрации\Рис 22-06 Уч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433001"/>
            <a:ext cx="2110088" cy="21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225136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smtClean="0">
                <a:solidFill>
                  <a:schemeClr val="bg1"/>
                </a:solidFill>
              </a:rPr>
              <a:t>запам'ятайте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3639" y="1400596"/>
            <a:ext cx="864096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>
                <a:solidFill>
                  <a:srgbClr val="FFFF00"/>
                </a:solidFill>
              </a:rPr>
              <a:t>Іменники</a:t>
            </a:r>
            <a:r>
              <a:rPr lang="ru-RU" sz="3200" b="1" dirty="0"/>
              <a:t> </a:t>
            </a:r>
            <a:r>
              <a:rPr lang="ru-RU" sz="3200" b="1" dirty="0" err="1"/>
              <a:t>змінюються</a:t>
            </a:r>
            <a:r>
              <a:rPr lang="ru-RU" sz="3200" b="1" dirty="0"/>
              <a:t> за </a:t>
            </a:r>
            <a:r>
              <a:rPr lang="ru-RU" sz="3200" b="1" dirty="0">
                <a:solidFill>
                  <a:srgbClr val="FFFF00"/>
                </a:solidFill>
              </a:rPr>
              <a:t>числами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Іменники </a:t>
            </a:r>
            <a:r>
              <a:rPr lang="ru-RU" sz="3200" b="1" dirty="0"/>
              <a:t>в </a:t>
            </a:r>
            <a:r>
              <a:rPr lang="ru-RU" sz="3200" b="1" dirty="0" err="1">
                <a:solidFill>
                  <a:srgbClr val="FFFF00"/>
                </a:solidFill>
              </a:rPr>
              <a:t>однині</a:t>
            </a:r>
            <a:r>
              <a:rPr lang="ru-RU" sz="3200" b="1" dirty="0"/>
              <a:t> називають </a:t>
            </a:r>
            <a:r>
              <a:rPr lang="ru-RU" sz="3200" b="1" dirty="0">
                <a:solidFill>
                  <a:srgbClr val="FFFF00"/>
                </a:solidFill>
              </a:rPr>
              <a:t>один </a:t>
            </a:r>
            <a:r>
              <a:rPr lang="ru-RU" sz="3200" b="1" dirty="0">
                <a:solidFill>
                  <a:schemeClr val="bg1"/>
                </a:solidFill>
              </a:rPr>
              <a:t>предмет</a:t>
            </a:r>
            <a:r>
              <a:rPr lang="ru-RU" sz="3200" b="1" dirty="0"/>
              <a:t>. Наприклад</a:t>
            </a:r>
            <a:r>
              <a:rPr lang="ru-RU" sz="3200" b="1" i="1" dirty="0"/>
              <a:t>: </a:t>
            </a:r>
            <a:r>
              <a:rPr lang="ru-RU" sz="3200" b="1" i="1" dirty="0" err="1"/>
              <a:t>їжак</a:t>
            </a:r>
            <a:r>
              <a:rPr lang="ru-RU" sz="3200" b="1" i="1" dirty="0"/>
              <a:t>, олівець. </a:t>
            </a:r>
            <a:endParaRPr lang="ru-RU" sz="3200" b="1" i="1" dirty="0" smtClean="0"/>
          </a:p>
          <a:p>
            <a:r>
              <a:rPr lang="ru-RU" sz="3200" b="1" dirty="0"/>
              <a:t> </a:t>
            </a:r>
            <a:r>
              <a:rPr lang="ru-RU" sz="3200" b="1" dirty="0" smtClean="0"/>
              <a:t>    Іменники </a:t>
            </a:r>
            <a:r>
              <a:rPr lang="ru-RU" sz="3200" b="1" dirty="0"/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множині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називають </a:t>
            </a:r>
            <a:r>
              <a:rPr lang="ru-RU" sz="3200" b="1" dirty="0">
                <a:solidFill>
                  <a:srgbClr val="FFFF00"/>
                </a:solidFill>
              </a:rPr>
              <a:t>два і більше </a:t>
            </a:r>
            <a:r>
              <a:rPr lang="ru-RU" sz="3200" b="1" dirty="0" err="1" smtClean="0">
                <a:solidFill>
                  <a:schemeClr val="bg1"/>
                </a:solidFill>
              </a:rPr>
              <a:t>предметів</a:t>
            </a:r>
            <a:r>
              <a:rPr lang="ru-RU" sz="3200" b="1" dirty="0"/>
              <a:t>. Наприклад: </a:t>
            </a:r>
            <a:r>
              <a:rPr lang="ru-RU" sz="3200" b="1" i="1" dirty="0" err="1"/>
              <a:t>їжаки</a:t>
            </a:r>
            <a:r>
              <a:rPr lang="ru-RU" sz="3200" b="1" i="1" dirty="0"/>
              <a:t>, </a:t>
            </a:r>
            <a:r>
              <a:rPr lang="ru-RU" sz="3200" b="1" i="1" dirty="0" err="1"/>
              <a:t>олівці</a:t>
            </a:r>
            <a:r>
              <a:rPr lang="ru-RU" sz="3200" b="1" i="1" dirty="0"/>
              <a:t>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728334" y="1408173"/>
            <a:ext cx="1769983" cy="31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773</Words>
  <Application>Microsoft Office PowerPoint</Application>
  <PresentationFormat>Произвольный</PresentationFormat>
  <Paragraphs>158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Змінюю іменники за числами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632</cp:revision>
  <dcterms:created xsi:type="dcterms:W3CDTF">2025-08-27T14:01:18Z</dcterms:created>
  <dcterms:modified xsi:type="dcterms:W3CDTF">2026-01-22T09:59:09Z</dcterms:modified>
</cp:coreProperties>
</file>