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745" r:id="rId3"/>
    <p:sldId id="705" r:id="rId4"/>
    <p:sldId id="742" r:id="rId5"/>
    <p:sldId id="747" r:id="rId6"/>
    <p:sldId id="737" r:id="rId7"/>
    <p:sldId id="739" r:id="rId8"/>
    <p:sldId id="725" r:id="rId9"/>
    <p:sldId id="714" r:id="rId10"/>
    <p:sldId id="728" r:id="rId11"/>
    <p:sldId id="748" r:id="rId12"/>
    <p:sldId id="740" r:id="rId13"/>
    <p:sldId id="743" r:id="rId14"/>
    <p:sldId id="733" r:id="rId15"/>
    <p:sldId id="699" r:id="rId16"/>
    <p:sldId id="744" r:id="rId17"/>
    <p:sldId id="746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1053530"/>
            <a:ext cx="8856984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ln w="38100">
                  <a:noFill/>
                </a:ln>
                <a:solidFill>
                  <a:srgbClr val="0070C0"/>
                </a:solidFill>
              </a:rPr>
              <a:t>Дізнаюсь про іменники, </a:t>
            </a:r>
            <a:br>
              <a:rPr lang="uk-UA" sz="4000" b="1" dirty="0">
                <a:ln w="38100">
                  <a:noFill/>
                </a:ln>
                <a:solidFill>
                  <a:srgbClr val="0070C0"/>
                </a:solidFill>
              </a:rPr>
            </a:br>
            <a:r>
              <a:rPr lang="uk-UA" sz="4000" b="1" dirty="0">
                <a:ln w="38100">
                  <a:noFill/>
                </a:ln>
                <a:solidFill>
                  <a:srgbClr val="0070C0"/>
                </a:solidFill>
              </a:rPr>
              <a:t>які не змінюються за числами</a:t>
            </a:r>
            <a:endParaRPr lang="ru-RU" sz="40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48215" y="3945257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D:\3 клас\01 УКР МОВА\1 Пономарьова\04 Іменник\№064- Іменники, які не змінюються за числами\2026-01-22_220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0" y="3789834"/>
            <a:ext cx="2809875" cy="1971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549474"/>
            <a:ext cx="1044116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світлини парку «</a:t>
            </a:r>
            <a:r>
              <a:rPr lang="ru-RU" sz="4000" b="1" dirty="0" err="1" smtClean="0"/>
              <a:t>Софіївка</a:t>
            </a:r>
            <a:r>
              <a:rPr lang="ru-RU" sz="4000" b="1" dirty="0" smtClean="0"/>
              <a:t>» в </a:t>
            </a:r>
            <a:r>
              <a:rPr lang="ru-RU" sz="4000" b="1" dirty="0" err="1" smtClean="0"/>
              <a:t>Умані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арк Софіївка і Нова Софіївка - Туристичне Агентство &quot;Патріот&quot; - Тури по 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1313751"/>
            <a:ext cx="4206106" cy="281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рк «Софіївка» - Reikartz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283">
            <a:off x="538756" y="1672303"/>
            <a:ext cx="4047067" cy="303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арк Софіївка – Audio guide by школа | tmatic.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4084391"/>
            <a:ext cx="4032448" cy="2397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487">
            <a:off x="8495521" y="2485374"/>
            <a:ext cx="3210577" cy="401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764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7"/>
            <a:ext cx="100128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614" y="1125538"/>
            <a:ext cx="10965018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Друзі відвідали </a:t>
            </a:r>
            <a:r>
              <a:rPr lang="ru-RU" sz="3200" b="1" dirty="0">
                <a:solidFill>
                  <a:srgbClr val="FFFF00"/>
                </a:solidFill>
              </a:rPr>
              <a:t>парк</a:t>
            </a:r>
            <a:r>
              <a:rPr lang="ru-RU" sz="3200" b="1" dirty="0"/>
              <a:t> «</a:t>
            </a:r>
            <a:r>
              <a:rPr lang="ru-RU" sz="3200" b="1" dirty="0" err="1" smtClean="0"/>
              <a:t>Софіївка</a:t>
            </a:r>
            <a:r>
              <a:rPr lang="ru-RU" sz="3200" b="1" dirty="0"/>
              <a:t>» в місті Умань. Цей </a:t>
            </a:r>
            <a:r>
              <a:rPr lang="ru-RU" sz="3200" b="1" dirty="0" err="1" smtClean="0"/>
              <a:t>мальовничий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куточок</a:t>
            </a:r>
            <a:r>
              <a:rPr lang="ru-RU" sz="3200" b="1" dirty="0"/>
              <a:t> </a:t>
            </a:r>
            <a:r>
              <a:rPr lang="ru-RU" sz="3200" b="1" dirty="0" err="1"/>
              <a:t>викликав</a:t>
            </a:r>
            <a:r>
              <a:rPr lang="ru-RU" sz="3200" b="1" dirty="0"/>
              <a:t> великий </a:t>
            </a:r>
            <a:r>
              <a:rPr lang="ru-RU" sz="3200" b="1" dirty="0" err="1">
                <a:solidFill>
                  <a:srgbClr val="FFFF00"/>
                </a:solidFill>
              </a:rPr>
              <a:t>подив</a:t>
            </a:r>
            <a:r>
              <a:rPr lang="ru-RU" sz="3200" b="1" dirty="0">
                <a:solidFill>
                  <a:srgbClr val="FFFF00"/>
                </a:solidFill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</a:rPr>
              <a:t>захоплення</a:t>
            </a:r>
            <a:r>
              <a:rPr lang="ru-RU" sz="3200" b="1" dirty="0"/>
              <a:t>. Тут вони </a:t>
            </a:r>
            <a:r>
              <a:rPr lang="ru-RU" sz="3200" b="1" dirty="0" err="1"/>
              <a:t>побачили</a:t>
            </a:r>
            <a:r>
              <a:rPr lang="ru-RU" sz="3200" b="1" dirty="0"/>
              <a:t> </a:t>
            </a:r>
            <a:r>
              <a:rPr lang="ru-RU" sz="3200" b="1" dirty="0" err="1" smtClean="0"/>
              <a:t>Єлис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ru-RU" sz="3200" b="1" dirty="0" err="1" smtClean="0"/>
              <a:t>йські</a:t>
            </a:r>
            <a:r>
              <a:rPr lang="ru-RU" sz="3200" b="1" dirty="0" smtClean="0"/>
              <a:t> </a:t>
            </a:r>
            <a:r>
              <a:rPr lang="ru-RU" sz="3200" b="1" dirty="0"/>
              <a:t>поля й </a:t>
            </a:r>
            <a:r>
              <a:rPr lang="ru-RU" sz="3200" b="1" dirty="0" err="1"/>
              <a:t>англійський</a:t>
            </a:r>
            <a:r>
              <a:rPr lang="ru-RU" sz="3200" b="1" dirty="0"/>
              <a:t> парк з </a:t>
            </a:r>
            <a:r>
              <a:rPr lang="ru-RU" sz="3200" b="1" dirty="0" smtClean="0"/>
              <a:t>рослинами</a:t>
            </a:r>
            <a:r>
              <a:rPr lang="ru-RU" sz="3200" b="1" dirty="0"/>
              <a:t>, </a:t>
            </a:r>
            <a:r>
              <a:rPr lang="ru-RU" sz="3200" b="1" dirty="0" err="1"/>
              <a:t>завезеними</a:t>
            </a:r>
            <a:r>
              <a:rPr lang="ru-RU" sz="3200" b="1" dirty="0"/>
              <a:t> з різних </a:t>
            </a:r>
            <a:r>
              <a:rPr lang="ru-RU" sz="3200" b="1" dirty="0" err="1"/>
              <a:t>країн</a:t>
            </a:r>
            <a:r>
              <a:rPr lang="ru-RU" sz="3200" b="1" dirty="0"/>
              <a:t> світу. </a:t>
            </a:r>
            <a:r>
              <a:rPr lang="ru-RU" sz="3200" b="1" dirty="0" err="1" smtClean="0"/>
              <a:t>Кавказька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гірка</a:t>
            </a:r>
            <a:r>
              <a:rPr lang="ru-RU" sz="3200" b="1" dirty="0"/>
              <a:t> перенесла їх у </a:t>
            </a:r>
            <a:r>
              <a:rPr lang="ru-RU" sz="3200" b="1" dirty="0" err="1"/>
              <a:t>сонячну</a:t>
            </a:r>
            <a:r>
              <a:rPr lang="ru-RU" sz="3200" b="1" dirty="0"/>
              <a:t> </a:t>
            </a:r>
            <a:r>
              <a:rPr lang="ru-RU" sz="3200" b="1" dirty="0" err="1"/>
              <a:t>Грузію</a:t>
            </a:r>
            <a:r>
              <a:rPr lang="ru-RU" sz="3200" b="1" dirty="0"/>
              <a:t>. Особливо </a:t>
            </a:r>
            <a:r>
              <a:rPr lang="ru-RU" sz="3200" b="1" dirty="0" err="1"/>
              <a:t>здивували</a:t>
            </a:r>
            <a:r>
              <a:rPr lang="ru-RU" sz="3200" b="1" dirty="0"/>
              <a:t> </a:t>
            </a:r>
            <a:r>
              <a:rPr lang="ru-RU" sz="3200" b="1" dirty="0" err="1"/>
              <a:t>розкішні</a:t>
            </a:r>
            <a:r>
              <a:rPr lang="ru-RU" sz="3200" b="1" dirty="0"/>
              <a:t> </a:t>
            </a:r>
            <a:r>
              <a:rPr lang="ru-RU" sz="3200" b="1" dirty="0" err="1"/>
              <a:t>альтанки</a:t>
            </a:r>
            <a:r>
              <a:rPr lang="ru-RU" sz="3200" b="1" dirty="0"/>
              <a:t>, </a:t>
            </a:r>
            <a:r>
              <a:rPr lang="ru-RU" sz="3200" b="1" dirty="0" err="1"/>
              <a:t>кам’яні</a:t>
            </a:r>
            <a:r>
              <a:rPr lang="ru-RU" sz="3200" b="1" dirty="0"/>
              <a:t> </a:t>
            </a:r>
            <a:r>
              <a:rPr lang="ru-RU" sz="3200" b="1" dirty="0" err="1"/>
              <a:t>гроти</a:t>
            </a:r>
            <a:r>
              <a:rPr lang="ru-RU" sz="3200" b="1" dirty="0"/>
              <a:t>, </a:t>
            </a:r>
            <a:r>
              <a:rPr lang="ru-RU" sz="3200" b="1" dirty="0" err="1" smtClean="0"/>
              <a:t>каскади</a:t>
            </a:r>
            <a:r>
              <a:rPr lang="ru-RU" sz="3200" b="1" dirty="0"/>
              <a:t>, </a:t>
            </a:r>
            <a:r>
              <a:rPr lang="ru-RU" sz="3200" b="1" dirty="0" err="1"/>
              <a:t>підземний</a:t>
            </a:r>
            <a:r>
              <a:rPr lang="ru-RU" sz="3200" b="1" dirty="0"/>
              <a:t> </a:t>
            </a:r>
            <a:r>
              <a:rPr lang="ru-RU" sz="3200" b="1" dirty="0" err="1"/>
              <a:t>водяний</a:t>
            </a:r>
            <a:r>
              <a:rPr lang="ru-RU" sz="3200" b="1" dirty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тун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ru-RU" sz="3200" b="1" dirty="0" smtClean="0">
                <a:solidFill>
                  <a:srgbClr val="FFFF00"/>
                </a:solidFill>
              </a:rPr>
              <a:t>ль</a:t>
            </a:r>
            <a:r>
              <a:rPr lang="ru-RU" sz="3200" b="1" dirty="0"/>
              <a:t>. Нікого не </a:t>
            </a:r>
            <a:r>
              <a:rPr lang="ru-RU" sz="3200" b="1" dirty="0" err="1"/>
              <a:t>залишила</a:t>
            </a:r>
            <a:r>
              <a:rPr lang="ru-RU" sz="3200" b="1" dirty="0"/>
              <a:t> </a:t>
            </a:r>
            <a:r>
              <a:rPr lang="ru-RU" sz="3200" b="1" dirty="0" err="1"/>
              <a:t>байдужим</a:t>
            </a:r>
            <a:r>
              <a:rPr lang="ru-RU" sz="3200" b="1" dirty="0"/>
              <a:t> зелена </a:t>
            </a:r>
            <a:r>
              <a:rPr lang="ru-RU" sz="3200" b="1" dirty="0" err="1"/>
              <a:t>ошатність</a:t>
            </a:r>
            <a:r>
              <a:rPr lang="ru-RU" sz="3200" b="1" dirty="0"/>
              <a:t> дерев і </a:t>
            </a:r>
            <a:r>
              <a:rPr lang="ru-RU" sz="3200" b="1" dirty="0" err="1"/>
              <a:t>кущів</a:t>
            </a:r>
            <a:r>
              <a:rPr lang="ru-RU" sz="3200" b="1" dirty="0"/>
              <a:t>. </a:t>
            </a:r>
            <a:r>
              <a:rPr lang="ru-RU" sz="3200" b="1" dirty="0" err="1" smtClean="0"/>
              <a:t>Недаремно</a:t>
            </a:r>
            <a:r>
              <a:rPr lang="ru-RU" sz="3200" b="1" dirty="0" smtClean="0"/>
              <a:t> </a:t>
            </a:r>
            <a:r>
              <a:rPr lang="ru-RU" sz="3200" b="1" dirty="0"/>
              <a:t>«</a:t>
            </a:r>
            <a:r>
              <a:rPr lang="ru-RU" sz="3200" b="1" dirty="0" err="1"/>
              <a:t>Софіївку</a:t>
            </a:r>
            <a:r>
              <a:rPr lang="ru-RU" sz="3200" b="1" dirty="0"/>
              <a:t>» називають </a:t>
            </a:r>
            <a:r>
              <a:rPr lang="ru-RU" sz="3200" b="1" dirty="0" err="1"/>
              <a:t>уманським</a:t>
            </a:r>
            <a:r>
              <a:rPr lang="ru-RU" sz="3200" b="1" dirty="0"/>
              <a:t> дивом.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6644" y="5901422"/>
            <a:ext cx="102259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400" b="1" dirty="0">
                <a:solidFill>
                  <a:srgbClr val="0070C0"/>
                </a:solidFill>
              </a:rPr>
              <a:t>в колонку </a:t>
            </a:r>
            <a:r>
              <a:rPr lang="ru-RU" sz="2400" b="1" dirty="0" err="1">
                <a:solidFill>
                  <a:srgbClr val="0070C0"/>
                </a:solidFill>
              </a:rPr>
              <a:t>виділені</a:t>
            </a:r>
            <a:r>
              <a:rPr lang="ru-RU" sz="2400" b="1" dirty="0">
                <a:solidFill>
                  <a:srgbClr val="0070C0"/>
                </a:solidFill>
              </a:rPr>
              <a:t> в тексті </a:t>
            </a:r>
            <a:r>
              <a:rPr lang="ru-RU" sz="2400" b="1" dirty="0" smtClean="0">
                <a:solidFill>
                  <a:srgbClr val="0070C0"/>
                </a:solidFill>
              </a:rPr>
              <a:t>слова. </a:t>
            </a:r>
            <a:r>
              <a:rPr lang="ru-RU" sz="24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над </a:t>
            </a:r>
            <a:r>
              <a:rPr lang="ru-RU" sz="2400" b="1" dirty="0" err="1">
                <a:solidFill>
                  <a:srgbClr val="0070C0"/>
                </a:solidFill>
              </a:rPr>
              <a:t>кожним</a:t>
            </a:r>
            <a:r>
              <a:rPr lang="ru-RU" sz="2400" b="1" dirty="0">
                <a:solidFill>
                  <a:srgbClr val="0070C0"/>
                </a:solidFill>
              </a:rPr>
              <a:t> його </a:t>
            </a:r>
            <a:r>
              <a:rPr lang="ru-RU" sz="2400" b="1" dirty="0" err="1">
                <a:solidFill>
                  <a:srgbClr val="0070C0"/>
                </a:solidFill>
              </a:rPr>
              <a:t>рід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76350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061" y="477466"/>
            <a:ext cx="10081120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Змініть</a:t>
            </a:r>
            <a:r>
              <a:rPr lang="ru-RU" sz="3600" b="1" dirty="0" smtClean="0">
                <a:solidFill>
                  <a:schemeClr val="bg1"/>
                </a:solidFill>
              </a:rPr>
              <a:t> ці </a:t>
            </a:r>
            <a:r>
              <a:rPr lang="ru-RU" sz="3600" b="1" dirty="0">
                <a:solidFill>
                  <a:schemeClr val="bg1"/>
                </a:solidFill>
              </a:rPr>
              <a:t>слова за числами і запишіть в другу колонку.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51609"/>
              </p:ext>
            </p:extLst>
          </p:nvPr>
        </p:nvGraphicFramePr>
        <p:xfrm>
          <a:off x="3103699" y="1845618"/>
          <a:ext cx="5544616" cy="4074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4316">
                  <a:extLst>
                    <a:ext uri="{9D8B030D-6E8A-4147-A177-3AD203B41FA5}">
                      <a16:colId xmlns="" xmlns:a16="http://schemas.microsoft.com/office/drawing/2014/main" val="1330614280"/>
                    </a:ext>
                  </a:extLst>
                </a:gridCol>
                <a:gridCol w="2700300">
                  <a:extLst>
                    <a:ext uri="{9D8B030D-6E8A-4147-A177-3AD203B41FA5}">
                      <a16:colId xmlns="" xmlns:a16="http://schemas.microsoft.com/office/drawing/2014/main" val="270786675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ОДНИНА</a:t>
                      </a:r>
                      <a:endParaRPr lang="ru-RU" sz="32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МНОЖИНА</a:t>
                      </a:r>
                      <a:endParaRPr lang="ru-RU" sz="3200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1927838481"/>
                  </a:ext>
                </a:extLst>
              </a:tr>
              <a:tr h="3426567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9043354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69776" y="2473683"/>
            <a:ext cx="2624358" cy="34163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куточок 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подив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захоплення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гірка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тунель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7807" y="2473683"/>
            <a:ext cx="2232248" cy="34163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парки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куточки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------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---------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гірки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тунелі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9449" y="2365928"/>
            <a:ext cx="823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8016" y="2831369"/>
            <a:ext cx="74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8616" y="3365504"/>
            <a:ext cx="70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7322" y="3951010"/>
            <a:ext cx="80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с.р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8616" y="4509914"/>
            <a:ext cx="75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415" y="1851316"/>
            <a:ext cx="2520280" cy="1952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Які слова не вдалося змінити? </a:t>
            </a:r>
            <a:r>
              <a:rPr lang="ru-RU" sz="2800" b="1" dirty="0" err="1">
                <a:solidFill>
                  <a:srgbClr val="0070C0"/>
                </a:solidFill>
              </a:rPr>
              <a:t>Поясніть</a:t>
            </a:r>
            <a:r>
              <a:rPr lang="ru-RU" sz="2800" b="1" dirty="0">
                <a:solidFill>
                  <a:srgbClr val="0070C0"/>
                </a:solidFill>
              </a:rPr>
              <a:t> чому.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51016" y="5082434"/>
            <a:ext cx="75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Picture 6" descr="https://encrypted-tbn0.gstatic.com/images?q=tbn:ANd9GcSrlS05gi2Ha4VhFgfmosxB96Kvv749JCyW06I1qMEO7rRQ-3RxW7pSP8fBoCPXnxiDdr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851392"/>
            <a:ext cx="2668259" cy="288328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97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14" y="1341562"/>
            <a:ext cx="4434537" cy="8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Лінощі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псують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людину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59983" y="1413570"/>
            <a:ext cx="5184261" cy="1247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>
                <a:solidFill>
                  <a:schemeClr val="bg1"/>
                </a:solidFill>
              </a:rPr>
              <a:t>Шимпанзе </a:t>
            </a:r>
            <a:r>
              <a:rPr lang="ru-RU" sz="3200" b="1" dirty="0" err="1">
                <a:solidFill>
                  <a:schemeClr val="bg1"/>
                </a:solidFill>
              </a:rPr>
              <a:t>роблять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гніздо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зв’язуючи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гілки</a:t>
            </a:r>
            <a:r>
              <a:rPr lang="ru-RU" sz="3200" b="1" dirty="0">
                <a:solidFill>
                  <a:schemeClr val="bg1"/>
                </a:solidFill>
              </a:rPr>
              <a:t> дерев.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619E1697-BBE6-4158-BB93-B4FFAD805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31" y="4384381"/>
            <a:ext cx="7109684" cy="155174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0070C0"/>
                </a:solidFill>
                <a:ea typeface="Times New Roman" pitchFamily="18" charset="0"/>
                <a:cs typeface="Arial Unicode MS" pitchFamily="34" charset="-128"/>
              </a:rPr>
              <a:t>Підкресліть іменники, які не змінюються за числами. Визначте в них закінчення</a:t>
            </a: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Arial Unicode MS" pitchFamily="34" charset="-128"/>
              </a:rPr>
              <a:t>.</a:t>
            </a:r>
            <a:r>
              <a:rPr lang="uk-UA" sz="2800" b="1" dirty="0">
                <a:solidFill>
                  <a:srgbClr val="0070C0"/>
                </a:solidFill>
                <a:ea typeface="Times New Roman" pitchFamily="18" charset="0"/>
                <a:cs typeface="Arial Unicode MS" pitchFamily="34" charset="-128"/>
              </a:rPr>
              <a:t> В інших іменниках визначте рід</a:t>
            </a: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Arial Unicode MS" pitchFamily="34" charset="-128"/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2576" y="549474"/>
            <a:ext cx="100128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5 класних способів перебороти лінь. Це точно спрацює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99" y="2320456"/>
            <a:ext cx="3084248" cy="20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омик со всеми удобствами – Огонек № 45 (4919) от 13.11.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67" y="2712673"/>
            <a:ext cx="2808312" cy="29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000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Прочитай, як </a:t>
            </a:r>
            <a:r>
              <a:rPr lang="ru-RU" sz="3600" b="1" dirty="0" err="1"/>
              <a:t>Щебетунчик</a:t>
            </a:r>
            <a:r>
              <a:rPr lang="ru-RU" sz="3600" b="1" dirty="0"/>
              <a:t> </a:t>
            </a:r>
            <a:r>
              <a:rPr lang="ru-RU" sz="3600" b="1" dirty="0" err="1"/>
              <a:t>змінив</a:t>
            </a:r>
            <a:r>
              <a:rPr lang="ru-RU" sz="3600" b="1" dirty="0"/>
              <a:t> іменники за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3369" y="1701602"/>
            <a:ext cx="68048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Поясни, </a:t>
            </a:r>
            <a:r>
              <a:rPr lang="ru-RU" sz="2800" b="1" dirty="0" err="1">
                <a:solidFill>
                  <a:srgbClr val="0070C0"/>
                </a:solidFill>
              </a:rPr>
              <a:t>якої</a:t>
            </a:r>
            <a:r>
              <a:rPr lang="ru-RU" sz="2800" b="1" dirty="0">
                <a:solidFill>
                  <a:srgbClr val="0070C0"/>
                </a:solidFill>
              </a:rPr>
              <a:t> помилки він </a:t>
            </a:r>
            <a:r>
              <a:rPr lang="ru-RU" sz="2800" b="1" dirty="0" err="1">
                <a:solidFill>
                  <a:srgbClr val="0070C0"/>
                </a:solidFill>
              </a:rPr>
              <a:t>припустився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D:\3 клас\01 УКР МОВА\1 Пономарьова\04 Іменник\№064- Іменники, які не змінюються за числами\2026-01-22_220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70" y="2493691"/>
            <a:ext cx="7885006" cy="252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209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113" y="621482"/>
            <a:ext cx="1026347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4 Іменник\№064- Іменники, які не змінюються за числами\2026-01-22_22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" y="1485578"/>
            <a:ext cx="102105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73" y="3438420"/>
            <a:ext cx="2845501" cy="294208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979463" y="1391461"/>
            <a:ext cx="10169049" cy="405455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частина мови називається іменником? </a:t>
            </a: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Якого роду бувають іменники?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змінюється іменник? Наведіть приклади.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 що вказують іменники — власні назви? </a:t>
            </a: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вони пишуться? Наведіть </a:t>
            </a: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приклади.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Наведіть приклади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іменників, які не змінюються за числами?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9463" y="597664"/>
            <a:ext cx="10170585" cy="778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400" b="1" dirty="0">
                <a:solidFill>
                  <a:schemeClr val="bg1"/>
                </a:solidFill>
              </a:rPr>
              <a:t>Підсумок</a:t>
            </a:r>
            <a:endParaRPr lang="ru-RU" sz="6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11" y="4653930"/>
            <a:ext cx="318427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083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884" y="4238080"/>
            <a:ext cx="18051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7900" y="4244987"/>
            <a:ext cx="17916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022" y="4248713"/>
            <a:ext cx="19605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4067" y="4244987"/>
            <a:ext cx="183002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0" y="1562197"/>
            <a:ext cx="2010456" cy="229969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8895624" y="1634156"/>
            <a:ext cx="2178819" cy="229969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308055" y="1630311"/>
            <a:ext cx="2167574" cy="218355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27" y="1608882"/>
            <a:ext cx="2303393" cy="2305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70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99544" y="1383765"/>
            <a:ext cx="7618514" cy="9087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смайлики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Який з них передає ваші очікування від уроку?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2335" y="511748"/>
            <a:ext cx="9714913" cy="757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9" y="2437842"/>
            <a:ext cx="2080474" cy="22865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79901" y="2437841"/>
            <a:ext cx="2098243" cy="2214647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66917" y="2437841"/>
            <a:ext cx="2451630" cy="229020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8" y="2438057"/>
            <a:ext cx="2284298" cy="22863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77821" y="4950389"/>
            <a:ext cx="1599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2748" y="4935642"/>
            <a:ext cx="245163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2939" y="4935641"/>
            <a:ext cx="22842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18057" y="4950388"/>
            <a:ext cx="16219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Буде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113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04 Іменник\№063-Змінюю іменники за числами\2026-01-18_184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" y="1436787"/>
            <a:ext cx="9755628" cy="31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4149874"/>
            <a:ext cx="2423390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008920" y="1223228"/>
            <a:ext cx="4584295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Які роди мають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Іменники?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2128" y="1929734"/>
            <a:ext cx="4693083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Як визначити рід іменника?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01755" y="3861842"/>
            <a:ext cx="4370195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Як змінюються іменники?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01756" y="4567638"/>
            <a:ext cx="681846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Чим відрізняються іменники: </a:t>
            </a:r>
            <a:r>
              <a:rPr lang="uk-UA" sz="2800" b="1" dirty="0">
                <a:solidFill>
                  <a:srgbClr val="FFFF00"/>
                </a:solidFill>
                <a:ea typeface="Times New Roman" pitchFamily="18" charset="0"/>
                <a:cs typeface="Arial Unicode MS" pitchFamily="34" charset="-128"/>
              </a:rPr>
              <a:t>учень-учні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01755" y="2642808"/>
            <a:ext cx="6710401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Наведіть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приклади іменників </a:t>
            </a:r>
            <a:endParaRPr lang="uk-UA" sz="2800" b="1" dirty="0" smtClean="0">
              <a:solidFill>
                <a:schemeClr val="bg1"/>
              </a:solidFill>
              <a:ea typeface="Times New Roman" pitchFamily="18" charset="0"/>
              <a:cs typeface="Arial Unicode MS" pitchFamily="34" charset="-128"/>
            </a:endParaRPr>
          </a:p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чоловічого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роду, жіночого та середнього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01756" y="5271232"/>
            <a:ext cx="5875199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Зміни за числами подані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іменники: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будинок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, вікна, стіна,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двері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2" descr="https://zs59.edusev.ru/uploads/1000/726/section/301382/1378152478_school-cartoon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387319"/>
            <a:ext cx="2170040" cy="295893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08921" y="477466"/>
            <a:ext cx="10048564" cy="652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Вправа «Мікрофон»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876007" y="1223228"/>
            <a:ext cx="5080616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Чоловічий, жіночий, середній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05221" y="1929734"/>
            <a:ext cx="469308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Замінити словами ВІН МІЙ, ВОНА МОЯ, ВОНО МОЄ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527060" y="3839614"/>
            <a:ext cx="2185098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За числами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7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4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знань </a:t>
            </a:r>
            <a:r>
              <a:rPr lang="uk-UA" sz="4000" b="1" dirty="0" smtClean="0">
                <a:solidFill>
                  <a:schemeClr val="bg1"/>
                </a:solidFill>
              </a:rPr>
              <a:t>про іменник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580614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Опиши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іменника.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30156" y="1845618"/>
            <a:ext cx="263950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ІМЕННИКИ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2451991"/>
            <a:ext cx="2639504" cy="1049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предмети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309905"/>
            <a:ext cx="30528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Істоти (хто?)</a:t>
            </a:r>
          </a:p>
          <a:p>
            <a:pPr algn="ctr"/>
            <a:r>
              <a:rPr lang="uk-UA" sz="3200" b="1" dirty="0" smtClean="0"/>
              <a:t>Неістоти (що?)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864" y="2455679"/>
            <a:ext cx="3052816" cy="1049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Бувають власні та загальні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975" y="4483685"/>
            <a:ext cx="3959584" cy="1610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Мають </a:t>
            </a:r>
            <a:r>
              <a:rPr lang="uk-UA" sz="3200" b="1" dirty="0" smtClean="0">
                <a:solidFill>
                  <a:schemeClr val="bg1"/>
                </a:solidFill>
              </a:rPr>
              <a:t>рід: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чоловічий, жіночий, середній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115" y="4483686"/>
            <a:ext cx="3960439" cy="1511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Змінюються за </a:t>
            </a:r>
            <a:r>
              <a:rPr lang="uk-UA" sz="3200" b="1" dirty="0" smtClean="0">
                <a:solidFill>
                  <a:schemeClr val="bg1"/>
                </a:solidFill>
              </a:rPr>
              <a:t>числами: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однина-множина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910926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269660" y="1875145"/>
            <a:ext cx="2203612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63469" y="2829999"/>
            <a:ext cx="0" cy="4799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H="1">
            <a:off x="3167767" y="2804287"/>
            <a:ext cx="1462389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159" y="2804287"/>
            <a:ext cx="1558675" cy="16838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33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70281" y="4869954"/>
            <a:ext cx="9556742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Змініть</a:t>
            </a:r>
            <a:r>
              <a:rPr lang="ru-RU" sz="2800" b="1" dirty="0">
                <a:solidFill>
                  <a:schemeClr val="bg1"/>
                </a:solidFill>
              </a:rPr>
              <a:t> іменники за числами.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 Що відбувається при зміні іменників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?</a:t>
            </a:r>
            <a:r>
              <a:rPr lang="uk-UA" sz="2800" b="1" dirty="0">
                <a:solidFill>
                  <a:srgbClr val="0070C0"/>
                </a:solidFill>
                <a:ea typeface="Times New Roman" pitchFamily="18" charset="0"/>
                <a:cs typeface="Arial Unicode MS" pitchFamily="34" charset="-128"/>
              </a:rPr>
              <a:t> </a:t>
            </a: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Визначте рід іменників в 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 Unicode MS" pitchFamily="34" charset="-128"/>
              </a:rPr>
              <a:t>однині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45854" y="124640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0916" y="124640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48867" y="-81867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88361" y="-726347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10245941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34828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7373" y="-726347"/>
            <a:ext cx="578025" cy="7217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79882" r="63133" b="7838"/>
          <a:stretch/>
        </p:blipFill>
        <p:spPr>
          <a:xfrm>
            <a:off x="1483353" y="2454782"/>
            <a:ext cx="1514993" cy="84240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2892872" y="2557188"/>
            <a:ext cx="459831" cy="842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4" t="84619" r="14835" b="3101"/>
          <a:stretch/>
        </p:blipFill>
        <p:spPr>
          <a:xfrm>
            <a:off x="3211710" y="2774980"/>
            <a:ext cx="1246530" cy="8424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68296" r="40440" b="19776"/>
          <a:stretch/>
        </p:blipFill>
        <p:spPr>
          <a:xfrm>
            <a:off x="3656574" y="3403682"/>
            <a:ext cx="2581925" cy="8182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51278" r="52531" b="40301"/>
          <a:stretch/>
        </p:blipFill>
        <p:spPr>
          <a:xfrm>
            <a:off x="1340901" y="3350460"/>
            <a:ext cx="2007966" cy="5776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3346493" y="3196183"/>
            <a:ext cx="459831" cy="84240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3" t="67944" r="11095" b="19953"/>
          <a:stretch/>
        </p:blipFill>
        <p:spPr>
          <a:xfrm>
            <a:off x="6242199" y="3304025"/>
            <a:ext cx="1022245" cy="8302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84436" r="70195" b="2755"/>
          <a:stretch/>
        </p:blipFill>
        <p:spPr>
          <a:xfrm>
            <a:off x="7567249" y="3324228"/>
            <a:ext cx="1188000" cy="87864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7287880" y="3136240"/>
            <a:ext cx="459831" cy="84240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9524" r="51042" b="72055"/>
          <a:stretch/>
        </p:blipFill>
        <p:spPr>
          <a:xfrm>
            <a:off x="4491950" y="2679166"/>
            <a:ext cx="2007966" cy="5776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6" t="80759" r="45706" b="6961"/>
          <a:stretch/>
        </p:blipFill>
        <p:spPr>
          <a:xfrm>
            <a:off x="6475628" y="2510392"/>
            <a:ext cx="459831" cy="8424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36015" r="49305" b="55564"/>
          <a:stretch/>
        </p:blipFill>
        <p:spPr>
          <a:xfrm>
            <a:off x="7013632" y="2704329"/>
            <a:ext cx="2007966" cy="5776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2" t="23122" r="52518" b="73206"/>
          <a:stretch/>
        </p:blipFill>
        <p:spPr>
          <a:xfrm>
            <a:off x="8802161" y="3527665"/>
            <a:ext cx="144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5029" y="1371151"/>
            <a:ext cx="5832648" cy="32316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>
                <a:solidFill>
                  <a:srgbClr val="0070C0"/>
                </a:solidFill>
              </a:rPr>
              <a:t>побуваємо в парку «Софіївка» у місті Умань.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Продовжимо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вчитися </a:t>
            </a:r>
            <a:r>
              <a:rPr lang="ru-RU" sz="2800" b="1" dirty="0" err="1">
                <a:solidFill>
                  <a:srgbClr val="0070C0"/>
                </a:solidFill>
              </a:rPr>
              <a:t>змінювати</a:t>
            </a:r>
            <a:r>
              <a:rPr lang="ru-RU" sz="2800" b="1" dirty="0">
                <a:solidFill>
                  <a:srgbClr val="0070C0"/>
                </a:solidFill>
              </a:rPr>
              <a:t> іменники за числами, </a:t>
            </a:r>
            <a:r>
              <a:rPr lang="ru-RU" sz="2800" b="1" dirty="0" err="1">
                <a:solidFill>
                  <a:srgbClr val="0070C0"/>
                </a:solidFill>
              </a:rPr>
              <a:t>дослідимо</a:t>
            </a:r>
            <a:r>
              <a:rPr lang="ru-RU" sz="2800" b="1" dirty="0">
                <a:solidFill>
                  <a:srgbClr val="0070C0"/>
                </a:solidFill>
              </a:rPr>
              <a:t> іменники, які не </a:t>
            </a:r>
            <a:r>
              <a:rPr lang="ru-RU" sz="2800" b="1" dirty="0" err="1">
                <a:solidFill>
                  <a:srgbClr val="0070C0"/>
                </a:solidFill>
              </a:rPr>
              <a:t>змінюються</a:t>
            </a:r>
            <a:r>
              <a:rPr lang="ru-RU" sz="2800" b="1" dirty="0">
                <a:solidFill>
                  <a:srgbClr val="0070C0"/>
                </a:solidFill>
              </a:rPr>
              <a:t> за числами; </a:t>
            </a:r>
            <a:r>
              <a:rPr lang="ru-RU" sz="2800" b="1" dirty="0" err="1">
                <a:solidFill>
                  <a:srgbClr val="0070C0"/>
                </a:solidFill>
              </a:rPr>
              <a:t>продовжимо</a:t>
            </a:r>
            <a:r>
              <a:rPr lang="ru-RU" sz="2800" b="1" dirty="0">
                <a:solidFill>
                  <a:srgbClr val="0070C0"/>
                </a:solidFill>
              </a:rPr>
              <a:t> вчитися </a:t>
            </a:r>
            <a:r>
              <a:rPr lang="ru-RU" sz="2800" b="1" dirty="0" err="1">
                <a:solidFill>
                  <a:srgbClr val="0070C0"/>
                </a:solidFill>
              </a:rPr>
              <a:t>визначати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рід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іменників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1 УКР МОВА\1 Пономарьова\04 Іменник\№064- Іменники, які не змінюються за числами\2026-01-22_220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63" y="4602805"/>
            <a:ext cx="28098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549474"/>
            <a:ext cx="10005356" cy="73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 err="1" smtClean="0"/>
              <a:t>цікаві</a:t>
            </a:r>
            <a:r>
              <a:rPr lang="ru-RU" sz="4000" b="1" dirty="0" smtClean="0"/>
              <a:t>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195" y="1433001"/>
            <a:ext cx="1872208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Ножиці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шорти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окуляри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сани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3166" y="1433001"/>
            <a:ext cx="1760847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Сонце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щастя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молоко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золото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68" y="1433001"/>
            <a:ext cx="3312368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Визнач, у </a:t>
            </a:r>
            <a:r>
              <a:rPr lang="ru-RU" sz="2800" b="1" dirty="0" err="1">
                <a:solidFill>
                  <a:srgbClr val="0070C0"/>
                </a:solidFill>
              </a:rPr>
              <a:t>якій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колонці</a:t>
            </a:r>
            <a:r>
              <a:rPr lang="ru-RU" sz="2800" b="1" dirty="0">
                <a:solidFill>
                  <a:srgbClr val="0070C0"/>
                </a:solidFill>
              </a:rPr>
              <a:t> іменники </a:t>
            </a:r>
            <a:r>
              <a:rPr lang="ru-RU" sz="2800" b="1" dirty="0" err="1">
                <a:solidFill>
                  <a:srgbClr val="0070C0"/>
                </a:solidFill>
              </a:rPr>
              <a:t>вжито</a:t>
            </a:r>
            <a:r>
              <a:rPr lang="ru-RU" sz="2800" b="1" dirty="0">
                <a:solidFill>
                  <a:srgbClr val="0070C0"/>
                </a:solidFill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</a:rPr>
              <a:t>однині</a:t>
            </a:r>
            <a:r>
              <a:rPr lang="ru-RU" sz="2800" b="1" dirty="0">
                <a:solidFill>
                  <a:srgbClr val="0070C0"/>
                </a:solidFill>
              </a:rPr>
              <a:t>, а в </a:t>
            </a:r>
            <a:r>
              <a:rPr lang="ru-RU" sz="2800" b="1" dirty="0" err="1">
                <a:solidFill>
                  <a:srgbClr val="0070C0"/>
                </a:solidFill>
              </a:rPr>
              <a:t>якій</a:t>
            </a:r>
            <a:r>
              <a:rPr lang="ru-RU" sz="2800" b="1" dirty="0">
                <a:solidFill>
                  <a:srgbClr val="0070C0"/>
                </a:solidFill>
              </a:rPr>
              <a:t> — у </a:t>
            </a:r>
            <a:r>
              <a:rPr lang="ru-RU" sz="2800" b="1" dirty="0" err="1">
                <a:solidFill>
                  <a:srgbClr val="0070C0"/>
                </a:solidFill>
              </a:rPr>
              <a:t>множині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4756" y="3717826"/>
            <a:ext cx="737465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err="1" smtClean="0"/>
              <a:t>Спробуйте</a:t>
            </a:r>
            <a:r>
              <a:rPr lang="ru-RU" sz="2800" b="1" dirty="0" smtClean="0"/>
              <a:t> </a:t>
            </a:r>
            <a:r>
              <a:rPr lang="ru-RU" sz="2800" b="1" dirty="0"/>
              <a:t>змінити слова </a:t>
            </a:r>
            <a:r>
              <a:rPr lang="ru-RU" sz="2800" b="1" dirty="0" smtClean="0"/>
              <a:t>за числами.</a:t>
            </a:r>
          </a:p>
          <a:p>
            <a:pPr marL="361950" indent="-361950">
              <a:buAutoNum type="arabicPeriod"/>
            </a:pPr>
            <a:r>
              <a:rPr lang="ru-RU" sz="2800" b="1" dirty="0" smtClean="0"/>
              <a:t>Який </a:t>
            </a:r>
            <a:r>
              <a:rPr lang="ru-RU" sz="2800" b="1" dirty="0" err="1"/>
              <a:t>висновок</a:t>
            </a:r>
            <a:r>
              <a:rPr lang="ru-RU" sz="2800" b="1" dirty="0"/>
              <a:t> </a:t>
            </a:r>
            <a:r>
              <a:rPr lang="ru-RU" sz="2800" b="1" dirty="0" smtClean="0"/>
              <a:t>можете </a:t>
            </a:r>
            <a:r>
              <a:rPr lang="ru-RU" sz="2800" b="1" dirty="0" err="1"/>
              <a:t>зробити</a:t>
            </a:r>
            <a:r>
              <a:rPr lang="ru-RU" sz="2800" b="1" dirty="0"/>
              <a:t>? </a:t>
            </a:r>
            <a:r>
              <a:rPr lang="ru-RU" sz="2800" b="1" dirty="0" err="1" smtClean="0"/>
              <a:t>Перевірте</a:t>
            </a:r>
            <a:r>
              <a:rPr lang="ru-RU" sz="2800" b="1" dirty="0" smtClean="0"/>
              <a:t> </a:t>
            </a:r>
            <a:r>
              <a:rPr lang="ru-RU" sz="2800" b="1" dirty="0"/>
              <a:t>себе за </a:t>
            </a:r>
            <a:r>
              <a:rPr lang="ru-RU" sz="2800" b="1" dirty="0" smtClean="0"/>
              <a:t>правилом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3 клас\01 УКР МОВА\Укр мова конструктор\Уроки\Урок 22 Закрепление знаний про члены предложения\Иллюстрации\Рис 22-06 Уч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6" y="1433001"/>
            <a:ext cx="2529465" cy="26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4756" y="3573810"/>
            <a:ext cx="738582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В українській мові є слова, які вживаються тільки в однині або тільки у множині. </a:t>
            </a:r>
            <a:r>
              <a:rPr lang="uk-UA" sz="3200" dirty="0">
                <a:solidFill>
                  <a:schemeClr val="bg1"/>
                </a:solidFill>
              </a:rPr>
              <a:t>Наприклад: </a:t>
            </a:r>
            <a:r>
              <a:rPr lang="uk-UA" sz="3200" b="1" dirty="0" smtClean="0">
                <a:solidFill>
                  <a:schemeClr val="bg1"/>
                </a:solidFill>
              </a:rPr>
              <a:t>любов</a:t>
            </a:r>
            <a:r>
              <a:rPr lang="uk-UA" sz="3200" b="1" dirty="0">
                <a:solidFill>
                  <a:schemeClr val="bg1"/>
                </a:solidFill>
              </a:rPr>
              <a:t>, ворота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447" y="4148713"/>
            <a:ext cx="2749244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ru-RU" sz="2800" b="1" dirty="0" smtClean="0">
                <a:solidFill>
                  <a:srgbClr val="0070C0"/>
                </a:solidFill>
              </a:rPr>
              <a:t> слова.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у них закінчення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40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171" y="476375"/>
            <a:ext cx="857424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415" y="1333224"/>
            <a:ext cx="907300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Хлопчик </a:t>
            </a:r>
            <a:r>
              <a:rPr lang="ru-RU" sz="3200" b="1" dirty="0"/>
              <a:t>заглянув у </a:t>
            </a:r>
            <a:r>
              <a:rPr lang="ru-RU" sz="3200" b="1" dirty="0" err="1"/>
              <a:t>прочинені</a:t>
            </a:r>
            <a:r>
              <a:rPr lang="ru-RU" sz="3200" b="1" dirty="0"/>
              <a:t> </a:t>
            </a:r>
            <a:r>
              <a:rPr lang="ru-RU" sz="3200" b="1" dirty="0" err="1"/>
              <a:t>двері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err="1" smtClean="0"/>
              <a:t>Найулюбленіша</a:t>
            </a:r>
            <a:r>
              <a:rPr lang="ru-RU" sz="3200" b="1" dirty="0" smtClean="0"/>
              <a:t> </a:t>
            </a:r>
            <a:r>
              <a:rPr lang="ru-RU" sz="3200" b="1" dirty="0"/>
              <a:t>пора школярів — </a:t>
            </a:r>
            <a:r>
              <a:rPr lang="ru-RU" sz="3200" b="1" dirty="0" err="1"/>
              <a:t>канікули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На </a:t>
            </a:r>
            <a:r>
              <a:rPr lang="ru-RU" sz="3200" b="1" dirty="0" err="1"/>
              <a:t>вечірнє</a:t>
            </a:r>
            <a:r>
              <a:rPr lang="ru-RU" sz="3200" b="1" dirty="0"/>
              <a:t> небо </a:t>
            </a:r>
            <a:r>
              <a:rPr lang="ru-RU" sz="3200" b="1" dirty="0" err="1"/>
              <a:t>викотився</a:t>
            </a:r>
            <a:r>
              <a:rPr lang="ru-RU" sz="3200" b="1" dirty="0"/>
              <a:t> </a:t>
            </a:r>
            <a:r>
              <a:rPr lang="ru-RU" sz="3200" b="1" dirty="0" err="1"/>
              <a:t>срібний</a:t>
            </a:r>
            <a:r>
              <a:rPr lang="ru-RU" sz="3200" b="1" dirty="0"/>
              <a:t> </a:t>
            </a:r>
            <a:r>
              <a:rPr lang="ru-RU" sz="3200" b="1" dirty="0" err="1"/>
              <a:t>місяць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У </a:t>
            </a:r>
            <a:r>
              <a:rPr lang="ru-RU" sz="3200" b="1" dirty="0"/>
              <a:t>Сергійка </a:t>
            </a:r>
            <a:r>
              <a:rPr lang="ru-RU" sz="3200" b="1" dirty="0" err="1"/>
              <a:t>сьогодні</a:t>
            </a:r>
            <a:r>
              <a:rPr lang="ru-RU" sz="3200" b="1" dirty="0"/>
              <a:t> </a:t>
            </a:r>
            <a:r>
              <a:rPr lang="ru-RU" sz="3200" b="1" dirty="0" err="1"/>
              <a:t>іменини</a:t>
            </a:r>
            <a:r>
              <a:rPr lang="ru-RU" sz="3200" b="1" dirty="0"/>
              <a:t>.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Леся </a:t>
            </a:r>
            <a:r>
              <a:rPr lang="ru-RU" sz="3200" b="1" dirty="0" err="1"/>
              <a:t>отримала</a:t>
            </a:r>
            <a:r>
              <a:rPr lang="ru-RU" sz="3200" b="1" dirty="0"/>
              <a:t> </a:t>
            </a:r>
            <a:r>
              <a:rPr lang="ru-RU" sz="3200" b="1" dirty="0" err="1"/>
              <a:t>задоволення</a:t>
            </a:r>
            <a:r>
              <a:rPr lang="ru-RU" sz="3200" b="1" dirty="0"/>
              <a:t> від </a:t>
            </a:r>
            <a:r>
              <a:rPr lang="ru-RU" sz="3200" b="1" dirty="0" err="1"/>
              <a:t>гри</a:t>
            </a:r>
            <a:r>
              <a:rPr lang="ru-RU" sz="3200" b="1" dirty="0"/>
              <a:t> на </a:t>
            </a:r>
            <a:r>
              <a:rPr lang="ru-RU" sz="3200" b="1" dirty="0" err="1"/>
              <a:t>піаніно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У </a:t>
            </a:r>
            <a:r>
              <a:rPr lang="ru-RU" sz="3200" b="1" dirty="0" err="1"/>
              <a:t>кімнаті</a:t>
            </a:r>
            <a:r>
              <a:rPr lang="ru-RU" sz="3200" b="1" dirty="0"/>
              <a:t> </a:t>
            </a:r>
            <a:r>
              <a:rPr lang="ru-RU" sz="3200" b="1" dirty="0" err="1"/>
              <a:t>лунав</a:t>
            </a:r>
            <a:r>
              <a:rPr lang="ru-RU" sz="3200" b="1" dirty="0"/>
              <a:t> дитячий </a:t>
            </a:r>
            <a:r>
              <a:rPr lang="ru-RU" sz="3200" b="1" dirty="0" err="1"/>
              <a:t>сміх</a:t>
            </a:r>
            <a:r>
              <a:rPr lang="ru-RU" sz="3200" b="1" dirty="0"/>
              <a:t>. 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58231" y="1041139"/>
            <a:ext cx="2304256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ОДНИНА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Хлопчик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пора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небо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місяць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Сергійко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Леся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задоволення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гра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піаніно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кімната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сміх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3979" y="4489097"/>
            <a:ext cx="601411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Випишіть іменники </a:t>
            </a:r>
            <a:r>
              <a:rPr lang="ru-RU" sz="2800" b="1" dirty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дві</a:t>
            </a:r>
            <a:r>
              <a:rPr lang="ru-RU" sz="2800" b="1" dirty="0">
                <a:solidFill>
                  <a:srgbClr val="0070C0"/>
                </a:solidFill>
              </a:rPr>
              <a:t> колонки. </a:t>
            </a:r>
            <a:r>
              <a:rPr lang="ru-RU" sz="28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слова, які не </a:t>
            </a:r>
            <a:r>
              <a:rPr lang="ru-RU" sz="2800" b="1" dirty="0" err="1">
                <a:solidFill>
                  <a:srgbClr val="0070C0"/>
                </a:solidFill>
              </a:rPr>
              <a:t>змінюються</a:t>
            </a:r>
            <a:r>
              <a:rPr lang="ru-RU" sz="2800" b="1" dirty="0">
                <a:solidFill>
                  <a:srgbClr val="0070C0"/>
                </a:solidFill>
              </a:rPr>
              <a:t> за числами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24891" y="4036639"/>
            <a:ext cx="20634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МНОЖИНА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Двері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школярі</a:t>
            </a:r>
            <a:endParaRPr lang="ru-RU" sz="2800" b="1" dirty="0"/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канікули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іменини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676207" y="4941962"/>
            <a:ext cx="9361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60183" y="5739354"/>
            <a:ext cx="1440160" cy="119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12674" y="6166098"/>
            <a:ext cx="1387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340503" y="2781722"/>
            <a:ext cx="10801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273589" y="3213770"/>
            <a:ext cx="10801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273589" y="5302002"/>
            <a:ext cx="10801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340503" y="6166098"/>
            <a:ext cx="864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893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635</Words>
  <Application>Microsoft Office PowerPoint</Application>
  <PresentationFormat>Произвольный</PresentationFormat>
  <Paragraphs>145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Дізнаюсь про іменники,  які не змінюються за числами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Лінощі псують людину.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655</cp:revision>
  <dcterms:created xsi:type="dcterms:W3CDTF">2025-08-27T14:01:18Z</dcterms:created>
  <dcterms:modified xsi:type="dcterms:W3CDTF">2026-01-26T10:47:49Z</dcterms:modified>
</cp:coreProperties>
</file>