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82" r:id="rId2"/>
    <p:sldId id="516" r:id="rId3"/>
    <p:sldId id="552" r:id="rId4"/>
    <p:sldId id="537" r:id="rId5"/>
    <p:sldId id="499" r:id="rId6"/>
    <p:sldId id="326" r:id="rId7"/>
    <p:sldId id="518" r:id="rId8"/>
    <p:sldId id="514" r:id="rId9"/>
    <p:sldId id="553" r:id="rId10"/>
    <p:sldId id="554" r:id="rId11"/>
    <p:sldId id="551" r:id="rId12"/>
    <p:sldId id="538" r:id="rId13"/>
    <p:sldId id="541" r:id="rId14"/>
    <p:sldId id="540" r:id="rId15"/>
    <p:sldId id="555" r:id="rId16"/>
    <p:sldId id="503" r:id="rId17"/>
    <p:sldId id="556" r:id="rId18"/>
    <p:sldId id="561" r:id="rId19"/>
    <p:sldId id="562" r:id="rId20"/>
    <p:sldId id="563" r:id="rId21"/>
    <p:sldId id="564" r:id="rId22"/>
    <p:sldId id="566" r:id="rId23"/>
    <p:sldId id="565" r:id="rId24"/>
    <p:sldId id="536" r:id="rId25"/>
    <p:sldId id="517" r:id="rId2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511" y="909514"/>
            <a:ext cx="9289032" cy="21452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chemeClr val="accent6">
                    <a:lumMod val="75000"/>
                  </a:schemeClr>
                </a:solidFill>
              </a:rPr>
              <a:t>Чарівні казки. Поміркуємо над казкою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В. Бичко «Казка— вигадка...». </a:t>
            </a:r>
            <a:endParaRPr lang="uk-UA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4000" b="1" dirty="0" err="1">
                <a:solidFill>
                  <a:schemeClr val="accent6">
                    <a:lumMod val="75000"/>
                  </a:schemeClr>
                </a:solidFill>
              </a:rPr>
              <a:t>Дімаров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 «Для чого людині серце»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76207" y="4016464"/>
            <a:ext cx="309634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5.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Літературні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казки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65</a:t>
            </a:r>
          </a:p>
        </p:txBody>
      </p:sp>
      <p:pic>
        <p:nvPicPr>
          <p:cNvPr id="2" name="Picture 2" descr="D:\3 клас\02 ЧИТАННЯ\1 Савченко уроки\6 Літер казки байки\№065-В.Бичко. Казка-вигадка. А.Дімаров. Для чого людині серце\Для чого людині серце\2026-01-26_171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84" y="3676660"/>
            <a:ext cx="2828925" cy="207645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1179" y="461061"/>
            <a:ext cx="10300295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</a:t>
            </a:r>
            <a:r>
              <a:rPr lang="uk-UA" sz="4000" b="1" dirty="0" smtClean="0">
                <a:solidFill>
                  <a:schemeClr val="bg1"/>
                </a:solidFill>
              </a:rPr>
              <a:t>ірша Валентина Бичка «Чарівні казки»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4039" y="1315775"/>
            <a:ext cx="5069257" cy="5016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Казка — вигадка, та в ній— </a:t>
            </a:r>
          </a:p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в шкаралупі золотій — </a:t>
            </a:r>
          </a:p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зерня сховане смачне. </a:t>
            </a:r>
          </a:p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Хто дістане, той почне </a:t>
            </a:r>
          </a:p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думу думать про життя,</a:t>
            </a:r>
          </a:p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збудить в серці почуття, </a:t>
            </a:r>
          </a:p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мов торкнеться до вогню— </a:t>
            </a:r>
          </a:p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вийде сміло на борню </a:t>
            </a:r>
          </a:p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за добро і проти зла! </a:t>
            </a:r>
          </a:p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В казці — сила немала...</a:t>
            </a:r>
          </a:p>
        </p:txBody>
      </p:sp>
      <p:pic>
        <p:nvPicPr>
          <p:cNvPr id="10242" name="Picture 2" descr="Фото Кот - Баюн читает сказки, водя лапой по страницам книги, его очень  внимательно слушают мыши, художн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3" y="1204714"/>
            <a:ext cx="3052779" cy="382698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492" y="4983252"/>
            <a:ext cx="577154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— Що означає «думу думать про життя»?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Яке речення у вірші є </a:t>
            </a:r>
            <a:r>
              <a:rPr lang="ru-RU" sz="2400" b="1" dirty="0" err="1"/>
              <a:t>ключовим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733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151113074743438635_f0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806">
            <a:off x="9520892" y="3972249"/>
            <a:ext cx="2077655" cy="245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1_Dla-chogo-ludyni-serce_Anatolij_Dimar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844">
            <a:off x="9179278" y="1077324"/>
            <a:ext cx="2277118" cy="30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2 ЧИТАННЯ\1 Савченко уроки\6 Літер казки байки\№065-В.Бичко. Казка-вигадка. А.Дімаров. Для чого людині серце\Для чого людині серце\2026-01-26_17344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t="9490" r="943" b="932"/>
          <a:stretch/>
        </p:blipFill>
        <p:spPr bwMode="auto">
          <a:xfrm>
            <a:off x="1084432" y="1295462"/>
            <a:ext cx="7749912" cy="32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23479" y="539510"/>
            <a:ext cx="9937104" cy="730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Знайомтесь </a:t>
            </a:r>
            <a:r>
              <a:rPr lang="uk-UA" sz="4000" b="1" dirty="0" err="1">
                <a:solidFill>
                  <a:schemeClr val="bg1"/>
                </a:solidFill>
              </a:rPr>
              <a:t>Дімаров</a:t>
            </a:r>
            <a:r>
              <a:rPr lang="uk-UA" sz="4000" b="1" dirty="0">
                <a:solidFill>
                  <a:schemeClr val="bg1"/>
                </a:solidFill>
              </a:rPr>
              <a:t> Анатолій Андрійович</a:t>
            </a:r>
          </a:p>
        </p:txBody>
      </p:sp>
      <p:pic>
        <p:nvPicPr>
          <p:cNvPr id="21508" name="Picture 4" descr="150529135258438635_f0_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700">
            <a:off x="7569846" y="4106422"/>
            <a:ext cx="2082052" cy="246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319738_html_m433d16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9842">
            <a:off x="5951955" y="4025765"/>
            <a:ext cx="1900549" cy="247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ver6ini_0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430">
            <a:off x="4240667" y="4120579"/>
            <a:ext cx="1683278" cy="24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Волинські легенди (Анатолий Димаров) Скачать книгу в формате epub, fb2,  rtf, mobi, pdf - Yakaboo.u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t="2939" r="7380" b="3262"/>
          <a:stretch/>
        </p:blipFill>
        <p:spPr bwMode="auto">
          <a:xfrm>
            <a:off x="2018123" y="4575853"/>
            <a:ext cx="1409612" cy="19524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7456" y="549473"/>
            <a:ext cx="10153128" cy="73408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altLang="ru-RU" sz="4000" b="1" dirty="0" smtClean="0">
                <a:solidFill>
                  <a:schemeClr val="bg1"/>
                </a:solidFill>
              </a:rPr>
              <a:t>Відгадайте загадку</a:t>
            </a:r>
            <a:endParaRPr lang="ru-RU" altLang="ru-RU" sz="4000" b="1" dirty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616" y="1455365"/>
            <a:ext cx="4043722" cy="207134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3200" b="1" dirty="0">
                <a:solidFill>
                  <a:schemeClr val="bg1"/>
                </a:solidFill>
              </a:rPr>
              <a:t>Не мотор, а </a:t>
            </a:r>
            <a:r>
              <a:rPr lang="ru-RU" altLang="ru-RU" sz="3200" b="1" dirty="0" err="1">
                <a:solidFill>
                  <a:schemeClr val="bg1"/>
                </a:solidFill>
              </a:rPr>
              <a:t>рух</a:t>
            </a:r>
            <a:r>
              <a:rPr lang="ru-RU" altLang="ru-RU" sz="3200" b="1" dirty="0">
                <a:solidFill>
                  <a:schemeClr val="bg1"/>
                </a:solidFill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</a:rPr>
              <a:t>дає</a:t>
            </a:r>
            <a:r>
              <a:rPr lang="ru-RU" altLang="ru-RU" sz="3200" b="1" dirty="0">
                <a:solidFill>
                  <a:schemeClr val="bg1"/>
                </a:solidFill>
              </a:rPr>
              <a:t>,</a:t>
            </a:r>
            <a:r>
              <a:rPr lang="uk-UA" altLang="ru-RU" sz="3200" b="1" dirty="0">
                <a:solidFill>
                  <a:schemeClr val="bg1"/>
                </a:solidFill>
              </a:rPr>
              <a:t> </a:t>
            </a:r>
            <a:r>
              <a:rPr lang="ru-RU" altLang="ru-RU" sz="3200" b="1" dirty="0">
                <a:solidFill>
                  <a:schemeClr val="bg1"/>
                </a:solidFill>
              </a:rPr>
              <a:t/>
            </a:r>
            <a:br>
              <a:rPr lang="ru-RU" altLang="ru-RU" sz="3200" b="1" dirty="0">
                <a:solidFill>
                  <a:schemeClr val="bg1"/>
                </a:solidFill>
              </a:rPr>
            </a:br>
            <a:r>
              <a:rPr lang="ru-RU" altLang="ru-RU" sz="3200" b="1" dirty="0">
                <a:solidFill>
                  <a:schemeClr val="bg1"/>
                </a:solidFill>
              </a:rPr>
              <a:t>Нам </a:t>
            </a:r>
            <a:r>
              <a:rPr lang="ru-RU" altLang="ru-RU" sz="3200" b="1" dirty="0" err="1">
                <a:solidFill>
                  <a:schemeClr val="bg1"/>
                </a:solidFill>
              </a:rPr>
              <a:t>життя</a:t>
            </a:r>
            <a:r>
              <a:rPr lang="ru-RU" altLang="ru-RU" sz="3200" b="1" dirty="0">
                <a:solidFill>
                  <a:schemeClr val="bg1"/>
                </a:solidFill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</a:rPr>
              <a:t>дарує</a:t>
            </a:r>
            <a:r>
              <a:rPr lang="ru-RU" altLang="ru-RU" sz="3200" b="1" dirty="0">
                <a:solidFill>
                  <a:schemeClr val="bg1"/>
                </a:solidFill>
              </a:rPr>
              <a:t>,</a:t>
            </a:r>
            <a:br>
              <a:rPr lang="ru-RU" altLang="ru-RU" sz="3200" b="1" dirty="0">
                <a:solidFill>
                  <a:schemeClr val="bg1"/>
                </a:solidFill>
              </a:rPr>
            </a:br>
            <a:r>
              <a:rPr lang="ru-RU" altLang="ru-RU" sz="3200" b="1" dirty="0">
                <a:solidFill>
                  <a:schemeClr val="bg1"/>
                </a:solidFill>
              </a:rPr>
              <a:t>В </a:t>
            </a:r>
            <a:r>
              <a:rPr lang="ru-RU" altLang="ru-RU" sz="3200" b="1" dirty="0" err="1">
                <a:solidFill>
                  <a:schemeClr val="bg1"/>
                </a:solidFill>
              </a:rPr>
              <a:t>кожної</a:t>
            </a:r>
            <a:r>
              <a:rPr lang="ru-RU" altLang="ru-RU" sz="3200" b="1" dirty="0">
                <a:solidFill>
                  <a:schemeClr val="bg1"/>
                </a:solidFill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</a:rPr>
              <a:t>людини</a:t>
            </a:r>
            <a:r>
              <a:rPr lang="ru-RU" altLang="ru-RU" sz="3200" b="1" dirty="0">
                <a:solidFill>
                  <a:schemeClr val="bg1"/>
                </a:solidFill>
              </a:rPr>
              <a:t> є,</a:t>
            </a:r>
            <a:br>
              <a:rPr lang="ru-RU" altLang="ru-RU" sz="3200" b="1" dirty="0">
                <a:solidFill>
                  <a:schemeClr val="bg1"/>
                </a:solidFill>
              </a:rPr>
            </a:br>
            <a:r>
              <a:rPr lang="ru-RU" altLang="ru-RU" sz="3200" b="1" dirty="0">
                <a:solidFill>
                  <a:schemeClr val="bg1"/>
                </a:solidFill>
              </a:rPr>
              <a:t>День і </a:t>
            </a:r>
            <a:r>
              <a:rPr lang="ru-RU" altLang="ru-RU" sz="3200" b="1" dirty="0" err="1">
                <a:solidFill>
                  <a:schemeClr val="bg1"/>
                </a:solidFill>
              </a:rPr>
              <a:t>ніч</a:t>
            </a:r>
            <a:r>
              <a:rPr lang="ru-RU" altLang="ru-RU" sz="3200" b="1" dirty="0">
                <a:solidFill>
                  <a:schemeClr val="bg1"/>
                </a:solidFill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</a:rPr>
              <a:t>працює</a:t>
            </a:r>
            <a:r>
              <a:rPr lang="ru-RU" altLang="ru-RU" sz="3200" b="1" dirty="0">
                <a:solidFill>
                  <a:schemeClr val="bg1"/>
                </a:solidFill>
              </a:rPr>
              <a:t>.</a:t>
            </a:r>
            <a:r>
              <a:rPr lang="uk-UA" altLang="ru-RU" sz="3200" b="1" dirty="0">
                <a:solidFill>
                  <a:schemeClr val="bg1"/>
                </a:solidFill>
              </a:rPr>
              <a:t> 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  <p:pic>
        <p:nvPicPr>
          <p:cNvPr id="9223" name="Picture 7" descr="203985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19" y="1485578"/>
            <a:ext cx="2689447" cy="18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907455" y="4205185"/>
            <a:ext cx="5976664" cy="1600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797" tIns="54398" rIns="108797" bIns="54398" rtlCol="0"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uk-UA" altLang="ru-RU" sz="3200" b="1" dirty="0" smtClean="0">
                <a:solidFill>
                  <a:schemeClr val="bg1"/>
                </a:solidFill>
              </a:rPr>
              <a:t>Добре бачить тільки серце,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uk-UA" altLang="ru-RU" sz="3200" b="1" dirty="0" smtClean="0">
                <a:solidFill>
                  <a:schemeClr val="bg1"/>
                </a:solidFill>
              </a:rPr>
              <a:t>Найголовнішого очам не видно.</a:t>
            </a:r>
            <a:r>
              <a:rPr lang="uk-UA" altLang="ru-RU" sz="3200" b="1" i="1" dirty="0" smtClean="0">
                <a:solidFill>
                  <a:schemeClr val="bg1"/>
                </a:solidFill>
              </a:rPr>
              <a:t>                   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uk-UA" altLang="ru-RU" sz="3200" b="1" i="1" dirty="0" smtClean="0">
                <a:solidFill>
                  <a:schemeClr val="bg1"/>
                </a:solidFill>
              </a:rPr>
              <a:t>          Антуан де Сент Екзюпері</a:t>
            </a:r>
            <a:endParaRPr lang="ru-RU" alt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Найкращі цитати Антуана де Сент-Экзюпері, які потрібно пам'ятати завж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43" y="3230146"/>
            <a:ext cx="4131183" cy="30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3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5407" y="368943"/>
            <a:ext cx="10965657" cy="91461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altLang="ru-RU" sz="4000" b="1" dirty="0" smtClean="0">
                <a:solidFill>
                  <a:schemeClr val="bg1"/>
                </a:solidFill>
              </a:rPr>
              <a:t>Асоціація до слова СЕРЦЕ</a:t>
            </a:r>
            <a:endParaRPr lang="ru-RU" alt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9" descr="Stock_HeartInHands_Adult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98" y="2656646"/>
            <a:ext cx="3096344" cy="1925276"/>
          </a:xfrm>
          <a:prstGeom prst="roundRect">
            <a:avLst/>
          </a:prstGeom>
          <a:noFill/>
          <a:ln w="38100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medical-alert-heartbe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4702136"/>
            <a:ext cx="2210245" cy="1658656"/>
          </a:xfrm>
          <a:prstGeom prst="roundRect">
            <a:avLst/>
          </a:prstGeom>
          <a:noFill/>
          <a:ln w="38100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172052" y="1820620"/>
            <a:ext cx="1590236" cy="7344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любов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10771" y="1453370"/>
            <a:ext cx="1813615" cy="7344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почуття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35647" y="3501802"/>
            <a:ext cx="1538360" cy="7344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мотор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21338" y="1453370"/>
            <a:ext cx="1873289" cy="7344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щирість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5858" y="5649652"/>
            <a:ext cx="1912251" cy="7344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п</a:t>
            </a:r>
            <a:r>
              <a:rPr lang="uk-UA" sz="3600" b="1" dirty="0" smtClean="0">
                <a:solidFill>
                  <a:srgbClr val="C00000"/>
                </a:solidFill>
              </a:rPr>
              <a:t>олум’я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72260" y="4702136"/>
            <a:ext cx="1239941" cy="7344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кров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52080" y="4725494"/>
            <a:ext cx="1342547" cy="7344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душа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92231" y="3501800"/>
            <a:ext cx="1371720" cy="7344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биття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383138" y="2421681"/>
            <a:ext cx="1423077" cy="7344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орган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02051" y="2421682"/>
            <a:ext cx="1396458" cy="7344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пульс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72211" y="4725495"/>
            <a:ext cx="1119488" cy="7344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біль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7495" y="604772"/>
            <a:ext cx="7704857" cy="73212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altLang="ru-RU" sz="4000" b="1" dirty="0">
                <a:solidFill>
                  <a:schemeClr val="bg1"/>
                </a:solidFill>
              </a:rPr>
              <a:t>Довідкове бюро</a:t>
            </a:r>
            <a:r>
              <a:rPr lang="ru-RU" altLang="ru-RU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55" y="1917626"/>
            <a:ext cx="10513168" cy="417646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>
              <a:buNone/>
            </a:pPr>
            <a:r>
              <a:rPr lang="uk-UA" altLang="ru-RU" sz="3200" b="1" dirty="0">
                <a:solidFill>
                  <a:schemeClr val="accent2">
                    <a:lumMod val="75000"/>
                  </a:schemeClr>
                </a:solidFill>
              </a:rPr>
              <a:t>Серце – це мотор людини. Воно завбільшки, як стиснутий кулачок лівої руки. Маса серця </a:t>
            </a: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дорослої </a:t>
            </a:r>
            <a:r>
              <a:rPr lang="uk-UA" altLang="ru-RU" sz="3200" b="1" dirty="0">
                <a:solidFill>
                  <a:schemeClr val="accent2">
                    <a:lumMod val="75000"/>
                  </a:schemeClr>
                </a:solidFill>
              </a:rPr>
              <a:t>людини – 250-300 г.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</a:rPr>
              <a:t>дорослої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</a:rPr>
              <a:t>людини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</a:rPr>
              <a:t>серце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</a:rPr>
              <a:t>робить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</a:rPr>
              <a:t> 72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</a:rPr>
              <a:t>удари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</a:rPr>
              <a:t>хвилину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</a:rPr>
              <a:t>Воно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</a:rPr>
              <a:t>хвилину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</a:rPr>
              <a:t>перекачати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</a:rPr>
              <a:t> 5 до 30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</a:rPr>
              <a:t>літрів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</a:rPr>
              <a:t>крові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uk-UA" altLang="ru-RU" sz="3200" b="1" dirty="0">
                <a:solidFill>
                  <a:schemeClr val="accent2">
                    <a:lumMod val="75000"/>
                  </a:schemeClr>
                </a:solidFill>
              </a:rPr>
              <a:t> Серце – це орган, який починає працювати першим ще в зародка, а помирає останнім. Воно може битися, якщо навіть відокремити його від тіла, до тих пір, поки буде отримувати необхідну кількість кисню.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5" descr="clip-art-human-heart-zcXCQ1-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148" y="333450"/>
            <a:ext cx="1779785" cy="1656184"/>
          </a:xfrm>
          <a:prstGeom prst="roundRect">
            <a:avLst/>
          </a:prstGeom>
          <a:noFill/>
          <a:ln w="38100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9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519280"/>
            <a:ext cx="9865096" cy="6676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7855" y="4150361"/>
            <a:ext cx="640717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Поміркуйте, про що може бути зміст казки </a:t>
            </a:r>
            <a:r>
              <a:rPr lang="uk-UA" sz="3200" b="1" dirty="0">
                <a:solidFill>
                  <a:schemeClr val="bg1"/>
                </a:solidFill>
              </a:rPr>
              <a:t>Анатолія </a:t>
            </a:r>
            <a:r>
              <a:rPr lang="uk-UA" sz="3200" b="1" dirty="0" err="1">
                <a:solidFill>
                  <a:schemeClr val="bg1"/>
                </a:solidFill>
              </a:rPr>
              <a:t>Дімарова</a:t>
            </a:r>
            <a:r>
              <a:rPr lang="uk-UA" sz="3200" b="1" dirty="0">
                <a:solidFill>
                  <a:schemeClr val="bg1"/>
                </a:solidFill>
              </a:rPr>
              <a:t> з </a:t>
            </a:r>
            <a:r>
              <a:rPr lang="uk-UA" sz="3200" b="1" dirty="0" smtClean="0">
                <a:solidFill>
                  <a:schemeClr val="bg1"/>
                </a:solidFill>
              </a:rPr>
              <a:t>назвою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«Для </a:t>
            </a:r>
            <a:r>
              <a:rPr lang="uk-UA" sz="3200" b="1" dirty="0">
                <a:solidFill>
                  <a:schemeClr val="bg1"/>
                </a:solidFill>
              </a:rPr>
              <a:t>чого людині серце».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7855" y="1311522"/>
            <a:ext cx="5688632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ДЛЯ ЧОГО ЛЮДИНІ СЕРЦЕ</a:t>
            </a:r>
          </a:p>
        </p:txBody>
      </p:sp>
      <p:pic>
        <p:nvPicPr>
          <p:cNvPr id="18" name="Picture 7" descr="1_Dla-chogo-ludyni-serce_Anatolij_Dimar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4" y="1281652"/>
            <a:ext cx="3312368" cy="43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5" descr="clip-art-heart-outline-clipart-panda-free-images-87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9706">
            <a:off x="6474216" y="1784902"/>
            <a:ext cx="2739058" cy="237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71751" y="1395171"/>
            <a:ext cx="2931739" cy="461255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прегуст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му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найлют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ший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дошк</a:t>
            </a:r>
            <a:r>
              <a:rPr lang="uk-UA" sz="3600" b="1" dirty="0">
                <a:solidFill>
                  <a:srgbClr val="FFFF00"/>
                </a:solidFill>
              </a:rPr>
              <a:t>у</a:t>
            </a:r>
            <a:r>
              <a:rPr lang="uk-UA" sz="3600" b="1" dirty="0">
                <a:solidFill>
                  <a:schemeClr val="bg1"/>
                </a:solidFill>
              </a:rPr>
              <a:t>лити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нен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видіти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волод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нні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світл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ньке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пог</a:t>
            </a:r>
            <a:r>
              <a:rPr lang="uk-UA" sz="3600" b="1" dirty="0" smtClean="0">
                <a:solidFill>
                  <a:srgbClr val="FFFF00"/>
                </a:solidFill>
              </a:rPr>
              <a:t>о</a:t>
            </a:r>
            <a:r>
              <a:rPr lang="uk-UA" sz="3600" b="1" dirty="0" smtClean="0">
                <a:solidFill>
                  <a:schemeClr val="bg1"/>
                </a:solidFill>
              </a:rPr>
              <a:t>дилась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тон</a:t>
            </a:r>
            <a:r>
              <a:rPr lang="uk-UA" sz="3600" b="1" dirty="0" smtClean="0">
                <a:solidFill>
                  <a:srgbClr val="FFFF00"/>
                </a:solidFill>
              </a:rPr>
              <a:t>ю</a:t>
            </a:r>
            <a:r>
              <a:rPr lang="uk-UA" sz="3600" b="1" dirty="0" smtClean="0">
                <a:solidFill>
                  <a:schemeClr val="bg1"/>
                </a:solidFill>
              </a:rPr>
              <a:t>сіньких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395171"/>
            <a:ext cx="2664854" cy="37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0103" y="1409529"/>
            <a:ext cx="45365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Дошк</a:t>
            </a:r>
            <a:r>
              <a:rPr lang="uk-UA" sz="3200" b="1" dirty="0" smtClean="0">
                <a:solidFill>
                  <a:schemeClr val="bg1"/>
                </a:solidFill>
              </a:rPr>
              <a:t>у</a:t>
            </a:r>
            <a:r>
              <a:rPr lang="uk-UA" sz="3200" b="1" dirty="0" smtClean="0">
                <a:solidFill>
                  <a:srgbClr val="FFFF00"/>
                </a:solidFill>
              </a:rPr>
              <a:t>лити </a:t>
            </a:r>
            <a:r>
              <a:rPr lang="uk-UA" sz="3200" b="1" dirty="0" smtClean="0"/>
              <a:t>– </a:t>
            </a:r>
            <a:r>
              <a:rPr lang="uk-UA" sz="3200" b="1" dirty="0"/>
              <a:t>тут: </a:t>
            </a:r>
            <a:r>
              <a:rPr lang="ru-RU" sz="3200" b="1" dirty="0" err="1" smtClean="0"/>
              <a:t>завдати</a:t>
            </a:r>
            <a:r>
              <a:rPr lang="ru-RU" sz="3200" b="1" dirty="0" smtClean="0"/>
              <a:t> </a:t>
            </a:r>
            <a:r>
              <a:rPr lang="ru-RU" sz="3200" b="1" dirty="0" err="1"/>
              <a:t>фізичного</a:t>
            </a:r>
            <a:r>
              <a:rPr lang="ru-RU" sz="3200" b="1" dirty="0"/>
              <a:t> болю (наприклад, </a:t>
            </a:r>
            <a:r>
              <a:rPr lang="ru-RU" sz="3200" b="1" dirty="0" smtClean="0"/>
              <a:t>мороз)</a:t>
            </a:r>
            <a:endParaRPr lang="uk-UA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740103" y="3276578"/>
            <a:ext cx="464949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Слова-</a:t>
            </a:r>
            <a:r>
              <a:rPr lang="ru-RU" sz="3200" b="1" dirty="0" err="1"/>
              <a:t>антоніми</a:t>
            </a:r>
            <a:r>
              <a:rPr lang="ru-RU" sz="3200" b="1" dirty="0"/>
              <a:t>: </a:t>
            </a:r>
            <a:endParaRPr lang="ru-RU" sz="3200" b="1" dirty="0" smtClean="0"/>
          </a:p>
          <a:p>
            <a:r>
              <a:rPr lang="ru-RU" sz="3200" b="1" dirty="0" smtClean="0"/>
              <a:t>любов – </a:t>
            </a:r>
          </a:p>
          <a:p>
            <a:r>
              <a:rPr lang="ru-RU" sz="3200" b="1" dirty="0" err="1" smtClean="0"/>
              <a:t>радість</a:t>
            </a:r>
            <a:r>
              <a:rPr lang="ru-RU" sz="3200" b="1" dirty="0" smtClean="0"/>
              <a:t> – </a:t>
            </a:r>
          </a:p>
          <a:p>
            <a:r>
              <a:rPr lang="ru-RU" sz="3200" b="1" dirty="0" smtClean="0"/>
              <a:t>злість – 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24279" y="3734608"/>
            <a:ext cx="229139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ненависть</a:t>
            </a:r>
            <a:r>
              <a:rPr lang="ru-RU" sz="3200" b="1" dirty="0"/>
              <a:t>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61866" y="4221881"/>
            <a:ext cx="100811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гнів</a:t>
            </a:r>
            <a:r>
              <a:rPr lang="ru-RU" sz="3200" b="1" dirty="0"/>
              <a:t>,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24278" y="4717227"/>
            <a:ext cx="203439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співчуття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96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05457"/>
            <a:ext cx="10441160" cy="10510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Казка Анатолія </a:t>
            </a:r>
            <a:r>
              <a:rPr lang="uk-UA" sz="3600" b="1" dirty="0" err="1" smtClean="0">
                <a:solidFill>
                  <a:schemeClr val="bg1"/>
                </a:solidFill>
              </a:rPr>
              <a:t>Дімарова</a:t>
            </a:r>
            <a:r>
              <a:rPr lang="uk-UA" sz="3600" b="1" dirty="0" smtClean="0">
                <a:solidFill>
                  <a:schemeClr val="bg1"/>
                </a:solidFill>
              </a:rPr>
              <a:t> «Для чого людині серце</a:t>
            </a:r>
            <a:r>
              <a:rPr lang="uk-UA" sz="3600" b="1" dirty="0">
                <a:solidFill>
                  <a:schemeClr val="bg1"/>
                </a:solidFill>
              </a:rPr>
              <a:t>» </a:t>
            </a:r>
            <a:r>
              <a:rPr lang="uk-UA" sz="3200" b="1" dirty="0">
                <a:solidFill>
                  <a:schemeClr val="bg1"/>
                </a:solidFill>
              </a:rPr>
              <a:t>І частина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D:\3 клас\02 ЧИТАННЯ\1 Савченко уроки\6 Літер казки байки\№065-В.Бичко. Казка-вигадка. А.Дімаров. Для чого людині серце\Для чого людині серце\2026-01-26_2122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49" y="1557586"/>
            <a:ext cx="74104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3 клас\02 ЧИТАННЯ\1 Савченко уроки\6 Літер казки байки\№065-В.Бичко. Казка-вигадка. А.Дімаров. Для чого людині серце\Для чого людині серце\2026-01-26_2123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39" y="2938711"/>
            <a:ext cx="74199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1_Dla-chogo-ludyni-serce_Anatolij_Dimaro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6" y="1557586"/>
            <a:ext cx="2795873" cy="36968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05457"/>
            <a:ext cx="10441160" cy="10510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Казка Анатолія </a:t>
            </a:r>
            <a:r>
              <a:rPr lang="uk-UA" sz="3600" b="1" dirty="0" err="1" smtClean="0">
                <a:solidFill>
                  <a:schemeClr val="bg1"/>
                </a:solidFill>
              </a:rPr>
              <a:t>Дімарова</a:t>
            </a:r>
            <a:r>
              <a:rPr lang="uk-UA" sz="3600" b="1" dirty="0" smtClean="0">
                <a:solidFill>
                  <a:schemeClr val="bg1"/>
                </a:solidFill>
              </a:rPr>
              <a:t> «Для чого людині серце</a:t>
            </a:r>
            <a:r>
              <a:rPr lang="uk-UA" sz="3600" b="1" dirty="0">
                <a:solidFill>
                  <a:schemeClr val="bg1"/>
                </a:solidFill>
              </a:rPr>
              <a:t>» </a:t>
            </a:r>
            <a:r>
              <a:rPr lang="uk-UA" sz="3200" b="1" dirty="0">
                <a:solidFill>
                  <a:schemeClr val="bg1"/>
                </a:solidFill>
              </a:rPr>
              <a:t>І частина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D:\3 клас\02 ЧИТАННЯ\1 Савченко уроки\6 Літер казки байки\№065-В.Бичко. Казка-вигадка. А.Дімаров. Для чого людині серце\Для чого людині серце\2026-01-26_2126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4800" r="916" b="1643"/>
          <a:stretch/>
        </p:blipFill>
        <p:spPr bwMode="auto">
          <a:xfrm>
            <a:off x="4147815" y="1557586"/>
            <a:ext cx="7416000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онспект уроку з літературного читання, 3 клас. Казка &quot;Для чого людині  серце&quot;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5" y="1561622"/>
            <a:ext cx="3370021" cy="226396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05457"/>
            <a:ext cx="10441160" cy="10510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Казка Анатолія </a:t>
            </a:r>
            <a:r>
              <a:rPr lang="uk-UA" sz="3600" b="1" dirty="0" err="1" smtClean="0">
                <a:solidFill>
                  <a:schemeClr val="bg1"/>
                </a:solidFill>
              </a:rPr>
              <a:t>Дімарова</a:t>
            </a:r>
            <a:r>
              <a:rPr lang="uk-UA" sz="3600" b="1" dirty="0" smtClean="0">
                <a:solidFill>
                  <a:schemeClr val="bg1"/>
                </a:solidFill>
              </a:rPr>
              <a:t> «Для чого людині серце</a:t>
            </a:r>
            <a:r>
              <a:rPr lang="uk-UA" sz="3600" b="1" dirty="0">
                <a:solidFill>
                  <a:schemeClr val="bg1"/>
                </a:solidFill>
              </a:rPr>
              <a:t>» </a:t>
            </a:r>
            <a:r>
              <a:rPr lang="uk-UA" sz="3200" b="1" dirty="0">
                <a:solidFill>
                  <a:schemeClr val="bg1"/>
                </a:solidFill>
              </a:rPr>
              <a:t>І частина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D:\3 клас\02 ЧИТАННЯ\1 Савченко уроки\6 Літер казки байки\№065-В.Бичко. Казка-вигадка. А.Дімаров. Для чого людині серце\Для чого людині серце\2026-01-26_2129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89" y="1583240"/>
            <a:ext cx="7410450" cy="73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3 клас\02 ЧИТАННЯ\1 Савченко уроки\6 Літер казки байки\№065-В.Бичко. Казка-вигадка. А.Дімаров. Для чого людині серце\Для чого людині серце\2026-01-26_2131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89" y="2320121"/>
            <a:ext cx="74104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2 ЧИТАННЯ\1 Савченко уроки\6 Літер казки байки\№065-В.Бичко. Казка-вигадка. А.Дімаров. Для чого людині серце\Для чого людині серце\Дерев чоловіч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3" y="1614227"/>
            <a:ext cx="3693116" cy="263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1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477466"/>
            <a:ext cx="9886706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D:\Картинки Мудрість дня\photo_2025-06-03_19-57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01" y="2272403"/>
            <a:ext cx="2689642" cy="36531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2131591" y="1310307"/>
            <a:ext cx="7855253" cy="84480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Розгляньте зображення. Що їх об’єднує? 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Опишіть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ілюстрацію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яка </a:t>
            </a:r>
            <a:r>
              <a:rPr lang="uk-UA" altLang="ru-RU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відгукується з </a:t>
            </a:r>
            <a:r>
              <a:rPr lang="uk-UA" altLang="ru-RU" sz="24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вашим </a:t>
            </a:r>
            <a:r>
              <a:rPr lang="uk-UA" altLang="ru-RU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серцем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Мудрість дня\photo_2025-06-08_11-09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2261901"/>
            <a:ext cx="2314713" cy="39988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Мудрість дня\photo_2025-08-07_14-14-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1047" r="7072" b="18938"/>
          <a:stretch/>
        </p:blipFill>
        <p:spPr bwMode="auto">
          <a:xfrm>
            <a:off x="3231737" y="2261901"/>
            <a:ext cx="2386355" cy="17439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Мудрість дня\photo_2025-08-20_22-10-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3" y="2272403"/>
            <a:ext cx="2595064" cy="367767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Картинки Мудрість дня\photo_2025-07-11_09-28-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" t="9721" r="253" b="518"/>
          <a:stretch/>
        </p:blipFill>
        <p:spPr bwMode="auto">
          <a:xfrm>
            <a:off x="3231737" y="4104950"/>
            <a:ext cx="2380607" cy="21557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05457"/>
            <a:ext cx="10441160" cy="10510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Казка Анатолія </a:t>
            </a:r>
            <a:r>
              <a:rPr lang="uk-UA" sz="3600" b="1" dirty="0" err="1" smtClean="0">
                <a:solidFill>
                  <a:schemeClr val="bg1"/>
                </a:solidFill>
              </a:rPr>
              <a:t>Дімарова</a:t>
            </a:r>
            <a:r>
              <a:rPr lang="uk-UA" sz="3600" b="1" dirty="0" smtClean="0">
                <a:solidFill>
                  <a:schemeClr val="bg1"/>
                </a:solidFill>
              </a:rPr>
              <a:t> «Для чого людині серце</a:t>
            </a:r>
            <a:r>
              <a:rPr lang="uk-UA" sz="3600" b="1" dirty="0">
                <a:solidFill>
                  <a:schemeClr val="bg1"/>
                </a:solidFill>
              </a:rPr>
              <a:t>» </a:t>
            </a:r>
            <a:r>
              <a:rPr lang="uk-UA" sz="3200" b="1" dirty="0">
                <a:solidFill>
                  <a:schemeClr val="bg1"/>
                </a:solidFill>
              </a:rPr>
              <a:t>І частина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D:\3 клас\02 ЧИТАННЯ\1 Савченко уроки\6 Літер казки байки\№065-В.Бичко. Казка-вигадка. А.Дімаров. Для чого людині серце\Для чого людині серце\2026-01-26_213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74" y="1598002"/>
            <a:ext cx="743902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4958" y="5783657"/>
            <a:ext cx="562481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/>
              <a:t>Як можуть далі </a:t>
            </a:r>
            <a:r>
              <a:rPr lang="ru-RU" sz="2800" b="1" dirty="0" err="1"/>
              <a:t>розвиватися</a:t>
            </a:r>
            <a:r>
              <a:rPr lang="ru-RU" sz="2800" b="1" dirty="0"/>
              <a:t> </a:t>
            </a:r>
            <a:r>
              <a:rPr lang="ru-RU" sz="2800" b="1" dirty="0" err="1"/>
              <a:t>події</a:t>
            </a:r>
            <a:r>
              <a:rPr lang="ru-RU" sz="2800" b="1" dirty="0"/>
              <a:t>?</a:t>
            </a:r>
          </a:p>
        </p:txBody>
      </p:sp>
      <p:pic>
        <p:nvPicPr>
          <p:cNvPr id="10" name="Picture 8" descr="Для чого людині серце&quot;, казка (Анатолій Дімаров) - Мала Сторін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88" r="14422"/>
          <a:stretch/>
        </p:blipFill>
        <p:spPr bwMode="auto">
          <a:xfrm>
            <a:off x="763439" y="1598002"/>
            <a:ext cx="2895600" cy="42151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770" y="494644"/>
            <a:ext cx="10210829" cy="558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Бесіда </a:t>
            </a:r>
            <a:r>
              <a:rPr lang="uk-UA" sz="4000" b="1" dirty="0">
                <a:solidFill>
                  <a:schemeClr val="bg1"/>
                </a:solidFill>
              </a:rPr>
              <a:t>за змістом </a:t>
            </a:r>
            <a:r>
              <a:rPr lang="uk-UA" sz="4000" b="1" dirty="0" smtClean="0">
                <a:solidFill>
                  <a:schemeClr val="bg1"/>
                </a:solidFill>
              </a:rPr>
              <a:t>тексту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7052" y="1125538"/>
            <a:ext cx="5777547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 ви зрозуміли зміст першої частини казки?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Де </a:t>
            </a:r>
            <a:r>
              <a:rPr lang="uk-UA" sz="2800" b="1" dirty="0">
                <a:solidFill>
                  <a:schemeClr val="bg1"/>
                </a:solidFill>
              </a:rPr>
              <a:t>відбулися події?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Кого </a:t>
            </a:r>
            <a:r>
              <a:rPr lang="uk-UA" sz="2800" b="1" dirty="0">
                <a:solidFill>
                  <a:schemeClr val="bg1"/>
                </a:solidFill>
              </a:rPr>
              <a:t>дівчинка зустріла в лісі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Чому дерев’яні чоловічки не мали  жодних почуттів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Хто головні герої казки?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Чому дівчинка не хотіла віддати своє серце?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Який </a:t>
            </a:r>
            <a:r>
              <a:rPr lang="ru-RU" sz="2800" b="1" dirty="0" err="1"/>
              <a:t>епізод</a:t>
            </a:r>
            <a:r>
              <a:rPr lang="ru-RU" sz="2800" b="1" dirty="0"/>
              <a:t> </a:t>
            </a:r>
            <a:r>
              <a:rPr lang="ru-RU" sz="2800" b="1" dirty="0" err="1" smtClean="0"/>
              <a:t>зображений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ілюстрації</a:t>
            </a:r>
            <a:r>
              <a:rPr lang="ru-RU" sz="2800" b="1" dirty="0" smtClean="0"/>
              <a:t>?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2" descr="Конспект уроку з літературного читання, 3 клас. Казка &quot;Для чого людині  серце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0" y="1190517"/>
            <a:ext cx="4190772" cy="281534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4100" y="4156902"/>
            <a:ext cx="38598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Вибіркове</a:t>
            </a:r>
            <a:r>
              <a:rPr lang="ru-RU" sz="2800" b="1" dirty="0"/>
              <a:t> </a:t>
            </a:r>
            <a:r>
              <a:rPr lang="ru-RU" sz="2800" b="1" dirty="0" smtClean="0"/>
              <a:t>читання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5407" y="4765791"/>
            <a:ext cx="482453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Читаємо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діалог дівчинки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і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дерев’яного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чоловічка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передаючи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голосом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здивування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цікавість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</a:rPr>
              <a:t>хвилювання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мовців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6645" y="5721300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96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1178" y="494644"/>
            <a:ext cx="9850489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Яким може бути серце?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1178" y="1197546"/>
            <a:ext cx="2522581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добре </a:t>
            </a:r>
            <a:r>
              <a:rPr lang="ru-RU" sz="2800" b="1" dirty="0" smtClean="0"/>
              <a:t>– </a:t>
            </a:r>
          </a:p>
          <a:p>
            <a:r>
              <a:rPr lang="ru-RU" sz="2800" b="1" dirty="0" err="1" smtClean="0"/>
              <a:t>любляче</a:t>
            </a:r>
            <a:r>
              <a:rPr lang="ru-RU" sz="2800" b="1" dirty="0" smtClean="0"/>
              <a:t> – </a:t>
            </a:r>
          </a:p>
          <a:p>
            <a:r>
              <a:rPr lang="ru-RU" sz="2800" b="1" dirty="0" smtClean="0"/>
              <a:t>яке </a:t>
            </a:r>
            <a:r>
              <a:rPr lang="ru-RU" sz="2800" b="1" dirty="0" err="1"/>
              <a:t>розуміє</a:t>
            </a:r>
            <a:r>
              <a:rPr lang="ru-RU" sz="2800" b="1" dirty="0"/>
              <a:t> </a:t>
            </a:r>
            <a:r>
              <a:rPr lang="ru-RU" sz="2800" b="1" dirty="0" smtClean="0"/>
              <a:t>– </a:t>
            </a:r>
          </a:p>
          <a:p>
            <a:r>
              <a:rPr lang="ru-RU" sz="2800" b="1" dirty="0" err="1" smtClean="0"/>
              <a:t>гаряче</a:t>
            </a:r>
            <a:r>
              <a:rPr lang="ru-RU" sz="2800" b="1" dirty="0" smtClean="0"/>
              <a:t> – </a:t>
            </a:r>
          </a:p>
          <a:p>
            <a:r>
              <a:rPr lang="ru-RU" sz="2800" b="1" dirty="0" err="1" smtClean="0"/>
              <a:t>щире</a:t>
            </a:r>
            <a:r>
              <a:rPr lang="ru-RU" sz="2800" b="1" dirty="0" smtClean="0"/>
              <a:t> – </a:t>
            </a:r>
          </a:p>
          <a:p>
            <a:r>
              <a:rPr lang="ru-RU" sz="2800" b="1" dirty="0" smtClean="0"/>
              <a:t>яке </a:t>
            </a:r>
            <a:r>
              <a:rPr lang="ru-RU" sz="2800" b="1" dirty="0"/>
              <a:t>творить </a:t>
            </a:r>
            <a:r>
              <a:rPr lang="ru-RU" sz="2800" b="1" dirty="0" smtClean="0"/>
              <a:t>– </a:t>
            </a:r>
          </a:p>
          <a:p>
            <a:r>
              <a:rPr lang="ru-RU" sz="2800" b="1" dirty="0" smtClean="0"/>
              <a:t>яке </a:t>
            </a:r>
            <a:r>
              <a:rPr lang="ru-RU" sz="2800" b="1" dirty="0" err="1"/>
              <a:t>поважає</a:t>
            </a:r>
            <a:r>
              <a:rPr lang="ru-RU" sz="2800" b="1" dirty="0"/>
              <a:t> </a:t>
            </a:r>
            <a:r>
              <a:rPr lang="ru-RU" sz="2800" b="1" dirty="0" smtClean="0"/>
              <a:t>– </a:t>
            </a:r>
          </a:p>
          <a:p>
            <a:r>
              <a:rPr lang="ru-RU" sz="2800" b="1" dirty="0" smtClean="0"/>
              <a:t>зряче – </a:t>
            </a:r>
          </a:p>
          <a:p>
            <a:r>
              <a:rPr lang="ru-RU" sz="2800" b="1" dirty="0" err="1" smtClean="0"/>
              <a:t>полум’яне</a:t>
            </a:r>
            <a:r>
              <a:rPr lang="ru-RU" sz="2800" b="1" dirty="0" smtClean="0"/>
              <a:t> – </a:t>
            </a:r>
          </a:p>
          <a:p>
            <a:r>
              <a:rPr lang="ru-RU" sz="2800" b="1" dirty="0" err="1" smtClean="0"/>
              <a:t>чисте</a:t>
            </a:r>
            <a:r>
              <a:rPr lang="ru-RU" sz="2800" b="1" dirty="0" smtClean="0"/>
              <a:t> – </a:t>
            </a:r>
          </a:p>
          <a:p>
            <a:r>
              <a:rPr lang="ru-RU" sz="2800" b="1" dirty="0" err="1" smtClean="0"/>
              <a:t>світле</a:t>
            </a:r>
            <a:r>
              <a:rPr lang="ru-RU" sz="2800" b="1" dirty="0" smtClean="0"/>
              <a:t> – </a:t>
            </a:r>
          </a:p>
          <a:p>
            <a:r>
              <a:rPr lang="ru-RU" sz="2800" b="1" dirty="0" err="1" smtClean="0"/>
              <a:t>непорочне</a:t>
            </a:r>
            <a:r>
              <a:rPr lang="ru-RU" sz="2800" b="1" dirty="0" smtClean="0"/>
              <a:t> – </a:t>
            </a:r>
          </a:p>
        </p:txBody>
      </p:sp>
      <p:pic>
        <p:nvPicPr>
          <p:cNvPr id="6" name="Picture 2" descr="Конспект уроку з літературного читання, 3 клас. Казка &quot;Для чого людині  серце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38" y="1413570"/>
            <a:ext cx="3888432" cy="26122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43759" y="1197546"/>
            <a:ext cx="2808312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зле </a:t>
            </a:r>
            <a:endParaRPr lang="ru-RU" sz="2800" b="1" dirty="0" smtClean="0"/>
          </a:p>
          <a:p>
            <a:r>
              <a:rPr lang="ru-RU" sz="2800" b="1" dirty="0" smtClean="0"/>
              <a:t>яке </a:t>
            </a:r>
            <a:r>
              <a:rPr lang="ru-RU" sz="2800" b="1" dirty="0" err="1" smtClean="0"/>
              <a:t>ненавидить</a:t>
            </a:r>
            <a:endParaRPr lang="ru-RU" sz="2800" b="1" dirty="0" smtClean="0"/>
          </a:p>
          <a:p>
            <a:r>
              <a:rPr lang="ru-RU" sz="2800" b="1" dirty="0" err="1" smtClean="0"/>
              <a:t>глухе</a:t>
            </a:r>
            <a:r>
              <a:rPr lang="ru-RU" sz="2800" b="1" dirty="0" smtClean="0"/>
              <a:t> </a:t>
            </a:r>
          </a:p>
          <a:p>
            <a:r>
              <a:rPr lang="ru-RU" sz="2800" b="1" dirty="0" err="1" smtClean="0"/>
              <a:t>холодне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скупе </a:t>
            </a:r>
          </a:p>
          <a:p>
            <a:r>
              <a:rPr lang="ru-RU" sz="2800" b="1" dirty="0" smtClean="0"/>
              <a:t>яке </a:t>
            </a:r>
            <a:r>
              <a:rPr lang="ru-RU" sz="2800" b="1" dirty="0" err="1"/>
              <a:t>руйнує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/>
              <a:t>яке </a:t>
            </a:r>
            <a:r>
              <a:rPr lang="ru-RU" sz="2800" b="1" dirty="0" err="1"/>
              <a:t>зневажає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err="1" smtClean="0"/>
              <a:t>сліпе</a:t>
            </a:r>
            <a:r>
              <a:rPr lang="ru-RU" sz="2800" b="1" dirty="0" smtClean="0"/>
              <a:t> </a:t>
            </a:r>
          </a:p>
          <a:p>
            <a:r>
              <a:rPr lang="ru-RU" sz="2800" b="1" dirty="0" err="1" smtClean="0"/>
              <a:t>згасле</a:t>
            </a:r>
            <a:r>
              <a:rPr lang="ru-RU" sz="2800" b="1" dirty="0" smtClean="0"/>
              <a:t> </a:t>
            </a:r>
          </a:p>
          <a:p>
            <a:r>
              <a:rPr lang="ru-RU" sz="2800" b="1" dirty="0" err="1" smtClean="0"/>
              <a:t>брудне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темне </a:t>
            </a:r>
          </a:p>
          <a:p>
            <a:r>
              <a:rPr lang="ru-RU" sz="2800" b="1" dirty="0" err="1" smtClean="0"/>
              <a:t>сповнене</a:t>
            </a:r>
            <a:r>
              <a:rPr lang="ru-RU" sz="2800" b="1" dirty="0" smtClean="0"/>
              <a:t> </a:t>
            </a:r>
            <a:r>
              <a:rPr lang="ru-RU" sz="2800" b="1" dirty="0" err="1"/>
              <a:t>гріхів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52071" y="4365898"/>
            <a:ext cx="525995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5113" indent="-265113">
              <a:buFont typeface="Wingdings" panose="05000000000000000000" pitchFamily="2" charset="2"/>
              <a:buChar char="v"/>
            </a:pPr>
            <a:r>
              <a:rPr lang="ru-RU" sz="2800" b="1" dirty="0"/>
              <a:t>Який </a:t>
            </a:r>
            <a:r>
              <a:rPr lang="ru-RU" sz="2800" b="1" dirty="0" err="1"/>
              <a:t>епізод</a:t>
            </a:r>
            <a:r>
              <a:rPr lang="ru-RU" sz="2800" b="1" dirty="0"/>
              <a:t> </a:t>
            </a:r>
            <a:r>
              <a:rPr lang="ru-RU" sz="2800" b="1" dirty="0" err="1"/>
              <a:t>найбільш</a:t>
            </a:r>
            <a:r>
              <a:rPr lang="ru-RU" sz="2800" b="1" dirty="0"/>
              <a:t> </a:t>
            </a:r>
            <a:r>
              <a:rPr lang="ru-RU" sz="2800" b="1" dirty="0" err="1"/>
              <a:t>вразив</a:t>
            </a:r>
            <a:r>
              <a:rPr lang="ru-RU" sz="2800" b="1" dirty="0" smtClean="0"/>
              <a:t>?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ru-RU" sz="2800" b="1" dirty="0"/>
              <a:t>Коли </a:t>
            </a:r>
            <a:r>
              <a:rPr lang="ru-RU" sz="2800" b="1" dirty="0" err="1"/>
              <a:t>щеміло</a:t>
            </a:r>
            <a:r>
              <a:rPr lang="ru-RU" sz="2800" b="1" dirty="0"/>
              <a:t> серце?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4" y="494644"/>
            <a:ext cx="10317851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Аналіз прочитаного уривку тексту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464" y="1284391"/>
            <a:ext cx="56166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Як </a:t>
            </a:r>
            <a:r>
              <a:rPr lang="ru-RU" sz="2800" b="1" dirty="0" err="1"/>
              <a:t>розгортаються</a:t>
            </a:r>
            <a:r>
              <a:rPr lang="ru-RU" sz="2800" b="1" dirty="0"/>
              <a:t> </a:t>
            </a:r>
            <a:r>
              <a:rPr lang="ru-RU" sz="2800" b="1" dirty="0" err="1"/>
              <a:t>події</a:t>
            </a:r>
            <a:r>
              <a:rPr lang="ru-RU" sz="2800" b="1" dirty="0"/>
              <a:t> у казці? </a:t>
            </a:r>
            <a:endParaRPr lang="ru-RU" sz="2800" b="1" dirty="0" smtClean="0"/>
          </a:p>
        </p:txBody>
      </p:sp>
      <p:pic>
        <p:nvPicPr>
          <p:cNvPr id="7" name="Picture 2" descr="D:\3 клас\02 ЧИТАННЯ\1 Савченко уроки\6 Літер казки байки\№065-В.Бичко. Казка-вигадка. А.Дімаров. Для чого людині серце\Для чого людині серце\Дерев чолові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11" y="1323034"/>
            <a:ext cx="4485204" cy="319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95079" y="2597968"/>
            <a:ext cx="720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Ліс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744" y="5294570"/>
            <a:ext cx="105851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А що </a:t>
            </a:r>
            <a:r>
              <a:rPr lang="ru-RU" sz="2800" b="1" dirty="0" err="1"/>
              <a:t>трапилося</a:t>
            </a:r>
            <a:r>
              <a:rPr lang="ru-RU" sz="2800" b="1" dirty="0"/>
              <a:t> б, </a:t>
            </a:r>
            <a:r>
              <a:rPr lang="ru-RU" sz="2800" b="1" dirty="0" err="1"/>
              <a:t>якби</a:t>
            </a:r>
            <a:r>
              <a:rPr lang="ru-RU" sz="2800" b="1" dirty="0"/>
              <a:t> </a:t>
            </a:r>
            <a:r>
              <a:rPr lang="ru-RU" sz="2800" b="1" dirty="0" err="1"/>
              <a:t>дерев’яні</a:t>
            </a:r>
            <a:r>
              <a:rPr lang="ru-RU" sz="2800" b="1" dirty="0"/>
              <a:t> </a:t>
            </a:r>
            <a:r>
              <a:rPr lang="ru-RU" sz="2800" b="1" dirty="0" err="1"/>
              <a:t>чоловічки</a:t>
            </a:r>
            <a:r>
              <a:rPr lang="ru-RU" sz="2800" b="1" dirty="0"/>
              <a:t> не </a:t>
            </a:r>
            <a:r>
              <a:rPr lang="ru-RU" sz="2800" b="1" dirty="0" err="1"/>
              <a:t>зустріли</a:t>
            </a:r>
            <a:r>
              <a:rPr lang="ru-RU" sz="2800" b="1" dirty="0"/>
              <a:t> </a:t>
            </a:r>
            <a:r>
              <a:rPr lang="ru-RU" sz="2800" b="1" dirty="0" err="1"/>
              <a:t>дівчинку</a:t>
            </a:r>
            <a:r>
              <a:rPr lang="ru-RU" sz="2800" b="1" dirty="0"/>
              <a:t>?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3506" y="2583889"/>
            <a:ext cx="17626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чоловічки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447" y="2583889"/>
            <a:ext cx="17281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дівчинка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0919" y="2612047"/>
            <a:ext cx="1343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сльози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5887" y="3577170"/>
            <a:ext cx="12128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діалог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3679" y="4100390"/>
            <a:ext cx="187220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укладання</a:t>
            </a:r>
            <a:r>
              <a:rPr lang="ru-RU" sz="2800" b="1" dirty="0" smtClean="0"/>
              <a:t> угоди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62499" y="3577170"/>
            <a:ext cx="28395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взаємодопомога</a:t>
            </a:r>
            <a:r>
              <a:rPr lang="ru-RU" sz="2800" b="1" dirty="0" smtClean="0"/>
              <a:t> 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939E-6 1.85185E-6 L -0.17262 -0.09537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7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1423E-6 -4.81481E-6 L -0.28804 -0.09328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9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15E-6 -4.81481E-6 L 0.22459 -0.09328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0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8046E-6 -1.48148E-6 L 0.13796 -0.0868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1.11111E-6 L -0.35591 -0.10092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61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9265E-6 2.96296E-6 L -0.07204 -0.1997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7702E-6 -2.22222E-6 L 0.23619 -0.0912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3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5248" y="1209455"/>
            <a:ext cx="7164284" cy="25545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прочитаної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казки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для себе я взяв/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узяла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три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речі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: ...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Мої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емоції: ...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Чи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вірите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ви, що серце може бути «чорним»?</a:t>
            </a:r>
            <a:endParaRPr lang="ru-RU" alt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202193"/>
            <a:ext cx="2632016" cy="324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7455" y="4797946"/>
            <a:ext cx="1022513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Підручник с.93-95. Прочитайте </a:t>
            </a:r>
            <a:r>
              <a:rPr lang="uk-UA" sz="3200" b="1" dirty="0">
                <a:solidFill>
                  <a:srgbClr val="002060"/>
                </a:solidFill>
              </a:rPr>
              <a:t>першу частину казки А</a:t>
            </a:r>
            <a:r>
              <a:rPr lang="uk-UA" sz="3200" b="1" dirty="0" smtClean="0">
                <a:solidFill>
                  <a:srgbClr val="002060"/>
                </a:solidFill>
              </a:rPr>
              <a:t>. </a:t>
            </a:r>
            <a:r>
              <a:rPr lang="uk-UA" sz="3200" b="1" dirty="0" err="1" smtClean="0">
                <a:solidFill>
                  <a:srgbClr val="002060"/>
                </a:solidFill>
              </a:rPr>
              <a:t>Дімарова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dirty="0">
                <a:solidFill>
                  <a:srgbClr val="002060"/>
                </a:solidFill>
              </a:rPr>
              <a:t>«Для чого людині серце», </a:t>
            </a:r>
            <a:r>
              <a:rPr lang="uk-UA" sz="3200" b="1" dirty="0" smtClean="0">
                <a:solidFill>
                  <a:srgbClr val="002060"/>
                </a:solidFill>
              </a:rPr>
              <a:t>розкажіть батькам.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6205" y="3848910"/>
            <a:ext cx="7133327" cy="8179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666495" y="4285537"/>
            <a:ext cx="2747861" cy="167500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Ці знання непотрібні, незрозумілі</a:t>
            </a:r>
            <a:endParaRPr lang="ru-RU" sz="32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469980" y="4285537"/>
            <a:ext cx="2590603" cy="1675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Доопрацюю здобуті знання</a:t>
            </a:r>
            <a:endParaRPr lang="ru-RU" sz="32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021243" y="4364290"/>
            <a:ext cx="2694524" cy="15962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Всі завдання були зрозумілими</a:t>
            </a:r>
            <a:endParaRPr lang="ru-RU" sz="3200" b="1" dirty="0"/>
          </a:p>
        </p:txBody>
      </p:sp>
      <p:pic>
        <p:nvPicPr>
          <p:cNvPr id="9" name="Рисунок 8" descr="C:\Users\podol\Desktop\рефлексія\images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87" y="1679505"/>
            <a:ext cx="2304256" cy="245570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 descr="C:\Users\podol\Desktop\рефлексія\рюкза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628466"/>
            <a:ext cx="2636734" cy="25918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 descr="C:\Users\podol\Desktop\рефлексія\мясорубка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7180"/>
          <a:stretch/>
        </p:blipFill>
        <p:spPr bwMode="auto">
          <a:xfrm>
            <a:off x="8454864" y="1596463"/>
            <a:ext cx="2605719" cy="25387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79462" y="477467"/>
            <a:ext cx="10081121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r>
              <a:rPr lang="uk-UA" sz="4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1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269" y="528877"/>
            <a:ext cx="9788988" cy="6686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9269" y="1967906"/>
            <a:ext cx="5469805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дорозі, де тополі,</a:t>
            </a:r>
          </a:p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Синій льон зацвів у полі.</a:t>
            </a:r>
          </a:p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 льону синя річка.</a:t>
            </a:r>
          </a:p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небі синьому синичка.</a:t>
            </a:r>
          </a:p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Скільки цвіту – </a:t>
            </a:r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синьодзвону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Засиніло все від льону.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Весовая продук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92" y="4687377"/>
            <a:ext cx="2765939" cy="17829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72556" y="1311433"/>
            <a:ext cx="3744416" cy="6041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Фонетична </a:t>
            </a:r>
            <a:r>
              <a:rPr lang="uk-UA" sz="2800" b="1" dirty="0" smtClean="0">
                <a:solidFill>
                  <a:srgbClr val="0070C0"/>
                </a:solidFill>
              </a:rPr>
              <a:t>зарядка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Автор: Зінаїда Яцюк Льон Коли моя бабуся Лікерія ще була, як говориться,  при силі, вона кожного року на городі виділяла невелику ділянку, де сіяла  льон. Ще холодно надворі, ще і заморозки ноч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31" y="1294404"/>
            <a:ext cx="3086026" cy="408305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3213125" y="2637449"/>
            <a:ext cx="5950306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ПОЛЕ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13125" y="2565994"/>
            <a:ext cx="5950306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ШКОЛА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3500804" y="2781944"/>
            <a:ext cx="5950306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КАРТА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3117935" y="2924852"/>
            <a:ext cx="5950308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ВІКНО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3213125" y="2853399"/>
            <a:ext cx="5950306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КВІТИ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925446" y="2781944"/>
            <a:ext cx="5950306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ДРУЖБА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3310428" y="2853399"/>
            <a:ext cx="5950306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НОВИНИ</a:t>
            </a: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3310428" y="2781944"/>
            <a:ext cx="5950306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ГОСТИНИ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3213125" y="2637449"/>
            <a:ext cx="5950306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ТИХЕНЬКИЙ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3405615" y="2565994"/>
            <a:ext cx="5950308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ТЕМНЕНЬКИЙ</a:t>
            </a: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3693294" y="2781944"/>
            <a:ext cx="5950308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ПЕРЕЛЯКАНИЙ</a:t>
            </a:r>
          </a:p>
        </p:txBody>
      </p:sp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>
            <a:off x="2542577" y="2708902"/>
            <a:ext cx="7101025" cy="86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14" tIns="54407" rIns="108814" bIns="544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СПОДОБАЛОСЯ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9463" y="621482"/>
            <a:ext cx="9865096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+mj-lt"/>
              </a:rPr>
              <a:t>Вправа для розвитку </a:t>
            </a:r>
            <a:r>
              <a:rPr lang="ru-RU" sz="4000" b="1" dirty="0" err="1" smtClean="0">
                <a:solidFill>
                  <a:schemeClr val="bg1"/>
                </a:solidFill>
                <a:latin typeface="+mj-lt"/>
              </a:rPr>
              <a:t>швидкості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+mj-lt"/>
              </a:rPr>
              <a:t>читання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1" y="3788651"/>
            <a:ext cx="1965665" cy="2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  <p:bldP spid="9220" grpId="0" animBg="1"/>
      <p:bldP spid="9220" grpId="1" animBg="1"/>
      <p:bldP spid="9221" grpId="0" animBg="1"/>
      <p:bldP spid="9221" grpId="1" animBg="1"/>
      <p:bldP spid="9222" grpId="0" animBg="1"/>
      <p:bldP spid="9222" grpId="1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26" grpId="0" animBg="1"/>
      <p:bldP spid="9226" grpId="1" animBg="1"/>
      <p:bldP spid="9227" grpId="0" animBg="1"/>
      <p:bldP spid="9227" grpId="1" animBg="1"/>
      <p:bldP spid="9228" grpId="0" animBg="1"/>
      <p:bldP spid="9228" grpId="1" animBg="1"/>
      <p:bldP spid="9229" grpId="0" animBg="1"/>
      <p:bldP spid="9229" grpId="1" animBg="1"/>
      <p:bldP spid="9230" grpId="0" animBg="1"/>
      <p:bldP spid="92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71906" y="642625"/>
            <a:ext cx="4600045" cy="17790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Розкажіть, </a:t>
            </a:r>
          </a:p>
          <a:p>
            <a:pPr algn="ctr"/>
            <a:r>
              <a:rPr lang="uk-UA" sz="3600" b="1" dirty="0" smtClean="0"/>
              <a:t>що </a:t>
            </a:r>
            <a:r>
              <a:rPr lang="uk-UA" sz="3600" b="1" dirty="0"/>
              <a:t>об’єднує всі зображення колажу.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906" y="3861842"/>
            <a:ext cx="4600045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</a:p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«Літературні казки. П’єса-казка. Байки»</a:t>
            </a:r>
            <a:endParaRPr lang="uk-UA" sz="1100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2 ЧИТАННЯ\1 Савченко уроки\6 Літер казки байки\№065-В.Бичко. Казка-вигадка. А.Дімаров. Для чого людині серце\Для чого людині серце\2026-01-26_1714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1" r="10755" b="6191"/>
          <a:stretch/>
        </p:blipFill>
        <p:spPr bwMode="auto">
          <a:xfrm>
            <a:off x="5731991" y="401888"/>
            <a:ext cx="6004113" cy="60924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286023"/>
            <a:ext cx="3635507" cy="36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9863" y="1307485"/>
            <a:ext cx="6768752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У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розділі ви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прочитаєте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чарівні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українських і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зарубіжних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письменників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яких змальовано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фантастичні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пригоди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місця,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дивовижні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зустрічі.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Ознайомитесь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також із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п’єсою-казкою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байками, що мають свої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тексту й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читанні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Сьогодні прочитаємо вірш Валентина Бичка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«Казка— вигадка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...» і першу частину  казки Анатолія 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Дімарова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«Для чого людині серце»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921036" y="549156"/>
            <a:ext cx="10297144" cy="6483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Читаючи твори цього розділу, ви будете: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503" y="1341562"/>
            <a:ext cx="6061621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визначати</a:t>
            </a:r>
            <a:r>
              <a:rPr lang="ru-RU" sz="2800" b="1" dirty="0" smtClean="0"/>
              <a:t> </a:t>
            </a:r>
            <a:r>
              <a:rPr lang="ru-RU" sz="2800" b="1" dirty="0" err="1"/>
              <a:t>послідовність</a:t>
            </a:r>
            <a:r>
              <a:rPr lang="ru-RU" sz="2800" b="1" dirty="0"/>
              <a:t> </a:t>
            </a:r>
            <a:r>
              <a:rPr lang="ru-RU" sz="2800" b="1" dirty="0" smtClean="0"/>
              <a:t>подій;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знаходити</a:t>
            </a:r>
            <a:r>
              <a:rPr lang="ru-RU" sz="2800" b="1" dirty="0" smtClean="0"/>
              <a:t> </a:t>
            </a:r>
            <a:r>
              <a:rPr lang="ru-RU" sz="2800" b="1" dirty="0"/>
              <a:t>зв’язки між </a:t>
            </a:r>
            <a:r>
              <a:rPr lang="ru-RU" sz="2800" b="1" dirty="0" err="1"/>
              <a:t>подіями</a:t>
            </a:r>
            <a:r>
              <a:rPr lang="ru-RU" sz="2800" b="1" dirty="0"/>
              <a:t>, </a:t>
            </a:r>
            <a:r>
              <a:rPr lang="ru-RU" sz="2800" b="1" dirty="0" err="1"/>
              <a:t>почуттями</a:t>
            </a:r>
            <a:r>
              <a:rPr lang="ru-RU" sz="2800" b="1" dirty="0"/>
              <a:t> та </a:t>
            </a:r>
            <a:r>
              <a:rPr lang="ru-RU" sz="2800" b="1" dirty="0" err="1"/>
              <a:t>вчинками</a:t>
            </a:r>
            <a:r>
              <a:rPr lang="ru-RU" sz="2800" b="1" dirty="0"/>
              <a:t> </a:t>
            </a:r>
            <a:r>
              <a:rPr lang="ru-RU" sz="2800" b="1" dirty="0" err="1"/>
              <a:t>дійових</a:t>
            </a:r>
            <a:r>
              <a:rPr lang="ru-RU" sz="2800" b="1" dirty="0"/>
              <a:t> </a:t>
            </a:r>
            <a:r>
              <a:rPr lang="ru-RU" sz="2800" b="1" dirty="0" err="1"/>
              <a:t>осіб</a:t>
            </a:r>
            <a:r>
              <a:rPr lang="ru-RU" sz="2800" b="1" dirty="0"/>
              <a:t>, між заголовком твору і його головною </a:t>
            </a:r>
            <a:r>
              <a:rPr lang="ru-RU" sz="2800" b="1" dirty="0" err="1"/>
              <a:t>думкою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вчитись</a:t>
            </a:r>
            <a:r>
              <a:rPr lang="ru-RU" sz="2800" b="1" dirty="0" smtClean="0"/>
              <a:t> </a:t>
            </a:r>
            <a:r>
              <a:rPr lang="ru-RU" sz="2800" b="1" dirty="0" err="1"/>
              <a:t>інсценізувати</a:t>
            </a:r>
            <a:r>
              <a:rPr lang="ru-RU" sz="2800" b="1" dirty="0"/>
              <a:t> </a:t>
            </a:r>
            <a:r>
              <a:rPr lang="ru-RU" sz="2800" b="1" dirty="0" err="1"/>
              <a:t>прочитане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 </a:t>
            </a:r>
            <a:r>
              <a:rPr lang="ru-RU" sz="2800" b="1" dirty="0" err="1"/>
              <a:t>визначати</a:t>
            </a:r>
            <a:r>
              <a:rPr lang="ru-RU" sz="2800" b="1" dirty="0"/>
              <a:t> і </a:t>
            </a:r>
            <a:r>
              <a:rPr lang="ru-RU" sz="2800" b="1" dirty="0" err="1"/>
              <a:t>пояснювати</a:t>
            </a:r>
            <a:r>
              <a:rPr lang="ru-RU" sz="2800" b="1" dirty="0"/>
              <a:t> </a:t>
            </a:r>
            <a:r>
              <a:rPr lang="ru-RU" sz="2800" b="1" dirty="0" err="1"/>
              <a:t>жанрові</a:t>
            </a:r>
            <a:r>
              <a:rPr lang="ru-RU" sz="2800" b="1" dirty="0"/>
              <a:t> </a:t>
            </a:r>
            <a:r>
              <a:rPr lang="ru-RU" sz="2800" b="1" dirty="0" err="1"/>
              <a:t>особливості</a:t>
            </a:r>
            <a:r>
              <a:rPr lang="ru-RU" sz="2800" b="1" dirty="0"/>
              <a:t> творів;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виготовляти</a:t>
            </a:r>
            <a:r>
              <a:rPr lang="ru-RU" sz="2800" b="1" dirty="0" smtClean="0"/>
              <a:t> </a:t>
            </a:r>
            <a:r>
              <a:rPr lang="ru-RU" sz="2800" b="1" dirty="0" err="1"/>
              <a:t>афішу</a:t>
            </a:r>
            <a:r>
              <a:rPr lang="ru-RU" sz="2800" b="1" dirty="0"/>
              <a:t> до </a:t>
            </a:r>
            <a:r>
              <a:rPr lang="ru-RU" sz="2800" b="1" dirty="0" err="1"/>
              <a:t>вистави</a:t>
            </a:r>
            <a:r>
              <a:rPr lang="ru-RU" sz="2800" b="1" dirty="0"/>
              <a:t>, </a:t>
            </a:r>
            <a:r>
              <a:rPr lang="ru-RU" sz="2800" b="1" dirty="0" err="1"/>
              <a:t>скориставшись</a:t>
            </a:r>
            <a:r>
              <a:rPr lang="ru-RU" sz="2800" b="1" dirty="0"/>
              <a:t> </a:t>
            </a:r>
            <a:r>
              <a:rPr lang="ru-RU" sz="2800" b="1" dirty="0" err="1"/>
              <a:t>інформа</a:t>
            </a:r>
            <a:r>
              <a:rPr lang="ru-RU" sz="2800" b="1" dirty="0"/>
              <a:t> </a:t>
            </a:r>
            <a:r>
              <a:rPr lang="ru-RU" sz="2800" b="1" dirty="0" err="1"/>
              <a:t>цією</a:t>
            </a:r>
            <a:r>
              <a:rPr lang="ru-RU" sz="2800" b="1" dirty="0"/>
              <a:t> з «Медіавіконця».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35" y="1485578"/>
            <a:ext cx="41070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3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2 ЧИТАННЯ\1 Савченко уроки\6 Літер казки байки\№065-В.Бичко. Казка-вигадка. А.Дімаров. Для чого людині серце\Для чого людині серце\2026-01-26_175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85" y="1800373"/>
            <a:ext cx="8597265" cy="45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5838" y="405458"/>
            <a:ext cx="10288761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Розгляньте зміст розділу</a:t>
            </a:r>
            <a:endParaRPr lang="ru-RU" sz="40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9423" y="1912151"/>
            <a:ext cx="1863826" cy="12241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Чому </a:t>
            </a:r>
            <a:r>
              <a:rPr lang="ru-RU" sz="2400" b="1" dirty="0" err="1" smtClean="0">
                <a:solidFill>
                  <a:srgbClr val="0070C0"/>
                </a:solidFill>
              </a:rPr>
              <a:t>розділ</a:t>
            </a:r>
            <a:r>
              <a:rPr lang="ru-RU" sz="2400" b="1" dirty="0" smtClean="0">
                <a:solidFill>
                  <a:srgbClr val="0070C0"/>
                </a:solidFill>
              </a:rPr>
              <a:t> має саме </a:t>
            </a:r>
            <a:r>
              <a:rPr lang="ru-RU" sz="2400" b="1" dirty="0" err="1" smtClean="0">
                <a:solidFill>
                  <a:srgbClr val="0070C0"/>
                </a:solidFill>
              </a:rPr>
              <a:t>таку</a:t>
            </a:r>
            <a:r>
              <a:rPr lang="ru-RU" sz="2400" b="1" dirty="0" smtClean="0">
                <a:solidFill>
                  <a:srgbClr val="0070C0"/>
                </a:solidFill>
              </a:rPr>
              <a:t> назву?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5838" y="969376"/>
            <a:ext cx="1028876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починаємо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новий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розділ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Зазирніть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у зміст і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дізнайтеся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які твори нам пропонує автор підручника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56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539510"/>
            <a:ext cx="9937104" cy="730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Знайомтесь письменник </a:t>
            </a:r>
            <a:r>
              <a:rPr lang="uk-UA" sz="4000" b="1" dirty="0" smtClean="0">
                <a:solidFill>
                  <a:schemeClr val="bg1"/>
                </a:solidFill>
              </a:rPr>
              <a:t>Валентин Бичко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6535" y="1353845"/>
            <a:ext cx="6172391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Валентин Васильович Бичко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(</a:t>
            </a:r>
            <a:r>
              <a:rPr lang="uk-UA" sz="3200" b="1" dirty="0">
                <a:solidFill>
                  <a:schemeClr val="bg1"/>
                </a:solidFill>
              </a:rPr>
              <a:t>1912-1994</a:t>
            </a:r>
            <a:r>
              <a:rPr lang="uk-UA" sz="3200" b="1" dirty="0" smtClean="0">
                <a:solidFill>
                  <a:schemeClr val="bg1"/>
                </a:solidFill>
              </a:rPr>
              <a:t>) 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 поет, драматург, автор творів для дітей.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Дід, баба та онуки - Валентин Бичко - Тека авторів - Чтив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95" y="3490459"/>
            <a:ext cx="2160240" cy="29618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Валентин Васильович Бичко - Біограф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23" y="1337993"/>
            <a:ext cx="3110379" cy="415591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ВЕЛИКДЕНЬ — ЦЕ ЖИТТЯ СВІТАНОК, «СВІТАНОК» — ЦЕ МИСТЕЦТВА РАНОК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06" y="3490459"/>
            <a:ext cx="2160240" cy="29618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валентин бичко. казки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t="9081" r="52403" b="7411"/>
          <a:stretch/>
        </p:blipFill>
        <p:spPr bwMode="auto">
          <a:xfrm>
            <a:off x="691431" y="3490459"/>
            <a:ext cx="2160240" cy="29618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3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3142</TotalTime>
  <Words>898</Words>
  <Application>Microsoft Office PowerPoint</Application>
  <PresentationFormat>Произвольный</PresentationFormat>
  <Paragraphs>208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Відгадайте загадку</vt:lpstr>
      <vt:lpstr>Асоціація до слова СЕРЦЕ</vt:lpstr>
      <vt:lpstr>Довідкове бюро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229</cp:revision>
  <dcterms:created xsi:type="dcterms:W3CDTF">2025-08-27T14:01:18Z</dcterms:created>
  <dcterms:modified xsi:type="dcterms:W3CDTF">2026-01-28T11:19:24Z</dcterms:modified>
</cp:coreProperties>
</file>