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754" r:id="rId3"/>
    <p:sldId id="705" r:id="rId4"/>
    <p:sldId id="755" r:id="rId5"/>
    <p:sldId id="737" r:id="rId6"/>
    <p:sldId id="739" r:id="rId7"/>
    <p:sldId id="745" r:id="rId8"/>
    <p:sldId id="746" r:id="rId9"/>
    <p:sldId id="747" r:id="rId10"/>
    <p:sldId id="748" r:id="rId11"/>
    <p:sldId id="749" r:id="rId12"/>
    <p:sldId id="750" r:id="rId13"/>
    <p:sldId id="751" r:id="rId14"/>
    <p:sldId id="752" r:id="rId15"/>
    <p:sldId id="744" r:id="rId16"/>
    <p:sldId id="753" r:id="rId17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54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4673B-B7F4-4A21-9006-118821B4FA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4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63822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96786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43871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9920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71047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829148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38624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82691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00963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68392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23965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6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naurok.com.ua/test/diagnostichna-robota-imennik-3653190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627535" y="1413570"/>
            <a:ext cx="8856984" cy="1008112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000" b="1" dirty="0" smtClean="0">
                <a:ln w="38100">
                  <a:noFill/>
                </a:ln>
                <a:solidFill>
                  <a:srgbClr val="0070C0"/>
                </a:solidFill>
              </a:rPr>
              <a:t>Узагальнення знань про іменники</a:t>
            </a:r>
            <a:endParaRPr lang="ru-RU" sz="4000" b="1" dirty="0">
              <a:ln w="38100">
                <a:noFill/>
              </a:ln>
              <a:solidFill>
                <a:srgbClr val="0070C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7748215" y="3945257"/>
            <a:ext cx="2664296" cy="1794747"/>
          </a:xfr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r>
              <a:rPr lang="uk-UA" sz="2400" b="1" i="1" dirty="0" smtClean="0">
                <a:solidFill>
                  <a:srgbClr val="0070C0"/>
                </a:solidFill>
              </a:rPr>
              <a:t>3 клас. Розділ 4</a:t>
            </a:r>
            <a:r>
              <a:rPr lang="uk-UA" sz="2400" b="1" dirty="0" smtClean="0">
                <a:solidFill>
                  <a:srgbClr val="0070C0"/>
                </a:solidFill>
              </a:rPr>
              <a:t>. 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Іменник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Урок 65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  <p:pic>
        <p:nvPicPr>
          <p:cNvPr id="9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27535" y="3213770"/>
            <a:ext cx="2401146" cy="242339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9707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5467" y="549474"/>
            <a:ext cx="10153128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Перевіряю свої досягнення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1015467" y="1341562"/>
            <a:ext cx="10153128" cy="1008112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0000"/>
                </a:solidFill>
              </a:rPr>
              <a:t>Завдання </a:t>
            </a:r>
            <a:r>
              <a:rPr lang="uk-UA" sz="3200" b="1" dirty="0" smtClean="0">
                <a:solidFill>
                  <a:srgbClr val="FF0000"/>
                </a:solidFill>
              </a:rPr>
              <a:t>4. </a:t>
            </a:r>
            <a:r>
              <a:rPr lang="uk-UA" sz="3200" b="1" dirty="0" smtClean="0">
                <a:solidFill>
                  <a:srgbClr val="0070C0"/>
                </a:solidFill>
              </a:rPr>
              <a:t>Доберіть </a:t>
            </a:r>
            <a:r>
              <a:rPr lang="uk-UA" sz="3200" b="1" dirty="0">
                <a:solidFill>
                  <a:srgbClr val="0070C0"/>
                </a:solidFill>
              </a:rPr>
              <a:t>до поданих іменників власні назви і </a:t>
            </a:r>
            <a:r>
              <a:rPr lang="uk-UA" sz="3200" b="1" dirty="0" smtClean="0">
                <a:solidFill>
                  <a:srgbClr val="0070C0"/>
                </a:solidFill>
              </a:rPr>
              <a:t>запишіть три пари.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80064" y="2349674"/>
            <a:ext cx="3355783" cy="39087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u="sng" dirty="0" smtClean="0">
                <a:solidFill>
                  <a:schemeClr val="bg1"/>
                </a:solidFill>
              </a:rPr>
              <a:t>ЗАГАЛЬНІ НАЗВИ</a:t>
            </a:r>
          </a:p>
          <a:p>
            <a:r>
              <a:rPr lang="uk-UA" sz="3600" b="1" dirty="0" smtClean="0"/>
              <a:t>річка </a:t>
            </a:r>
            <a:r>
              <a:rPr lang="uk-UA" sz="3600" b="1" dirty="0"/>
              <a:t>–</a:t>
            </a:r>
          </a:p>
          <a:p>
            <a:r>
              <a:rPr lang="uk-UA" sz="3600" b="1" dirty="0" smtClean="0"/>
              <a:t>місто </a:t>
            </a:r>
            <a:r>
              <a:rPr lang="uk-UA" sz="3600" b="1" dirty="0"/>
              <a:t>– </a:t>
            </a:r>
          </a:p>
          <a:p>
            <a:r>
              <a:rPr lang="uk-UA" sz="3600" b="1" dirty="0" smtClean="0"/>
              <a:t>кішка </a:t>
            </a:r>
            <a:r>
              <a:rPr lang="uk-UA" sz="3600" b="1" dirty="0"/>
              <a:t>– </a:t>
            </a:r>
          </a:p>
          <a:p>
            <a:r>
              <a:rPr lang="uk-UA" sz="3600" b="1" dirty="0" smtClean="0"/>
              <a:t>гори –</a:t>
            </a:r>
            <a:endParaRPr lang="uk-UA" sz="3600" b="1" dirty="0"/>
          </a:p>
          <a:p>
            <a:r>
              <a:rPr lang="uk-UA" sz="3600" b="1" dirty="0" smtClean="0"/>
              <a:t>країна – </a:t>
            </a:r>
          </a:p>
          <a:p>
            <a:r>
              <a:rPr lang="uk-UA" sz="3600" b="1" dirty="0" smtClean="0"/>
              <a:t>брат –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35847" y="2349674"/>
            <a:ext cx="2880320" cy="39087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u="sng" dirty="0" smtClean="0">
                <a:solidFill>
                  <a:schemeClr val="bg1"/>
                </a:solidFill>
              </a:rPr>
              <a:t>ВЛАСНІ НАЗВИ</a:t>
            </a:r>
          </a:p>
          <a:p>
            <a:pPr algn="ctr"/>
            <a:r>
              <a:rPr lang="uk-UA" sz="3600" b="1" dirty="0" smtClean="0"/>
              <a:t>Дніпро</a:t>
            </a:r>
            <a:endParaRPr lang="uk-UA" sz="3600" b="1" dirty="0"/>
          </a:p>
          <a:p>
            <a:pPr algn="ctr"/>
            <a:r>
              <a:rPr lang="uk-UA" sz="3600" b="1" dirty="0" smtClean="0"/>
              <a:t>Бердянськ</a:t>
            </a:r>
            <a:endParaRPr lang="uk-UA" sz="3600" b="1" dirty="0"/>
          </a:p>
          <a:p>
            <a:pPr algn="ctr"/>
            <a:r>
              <a:rPr lang="uk-UA" sz="3600" b="1" dirty="0" smtClean="0"/>
              <a:t>Мурка</a:t>
            </a:r>
            <a:endParaRPr lang="uk-UA" sz="3600" b="1" dirty="0"/>
          </a:p>
          <a:p>
            <a:pPr algn="ctr"/>
            <a:r>
              <a:rPr lang="uk-UA" sz="3600" b="1" dirty="0" smtClean="0"/>
              <a:t>Карпати</a:t>
            </a:r>
            <a:endParaRPr lang="uk-UA" sz="3600" b="1" dirty="0"/>
          </a:p>
          <a:p>
            <a:pPr algn="ctr"/>
            <a:r>
              <a:rPr lang="uk-UA" sz="3600" b="1" dirty="0" smtClean="0"/>
              <a:t>Україна</a:t>
            </a:r>
          </a:p>
          <a:p>
            <a:pPr algn="ctr"/>
            <a:r>
              <a:rPr lang="uk-UA" sz="3600" b="1" dirty="0" smtClean="0"/>
              <a:t>Павло</a:t>
            </a:r>
            <a:endParaRPr lang="uk-UA" sz="3600" b="1" dirty="0"/>
          </a:p>
        </p:txBody>
      </p:sp>
      <p:pic>
        <p:nvPicPr>
          <p:cNvPr id="2050" name="Picture 2" descr="Цікаві факти про головну річку України Дніпро | ВАРТО - Галицькі Нови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175" y="2349674"/>
            <a:ext cx="3312368" cy="174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ТУРИ В КАРПАТИ | екскурсійні поїздки та незабутні подорожі в Карпати з  Києва, з Житомира, з Рівного, зі Львова | ТК TурБаза екскурсії Карпатами,  термальні басейни Карпат, панорами Карпатських гір, озеро Синевир,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175" y="4143954"/>
            <a:ext cx="3297471" cy="206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48676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5467" y="549474"/>
            <a:ext cx="10153128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Перевіряю свої досягнення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882083" y="1261220"/>
            <a:ext cx="10549172" cy="872430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FF0000"/>
                </a:solidFill>
              </a:rPr>
              <a:t>Завдання </a:t>
            </a:r>
            <a:r>
              <a:rPr lang="uk-UA" sz="2800" b="1" dirty="0" smtClean="0">
                <a:solidFill>
                  <a:srgbClr val="FF0000"/>
                </a:solidFill>
              </a:rPr>
              <a:t>5. </a:t>
            </a:r>
            <a:r>
              <a:rPr lang="uk-UA" sz="2800" b="1" dirty="0" smtClean="0">
                <a:solidFill>
                  <a:srgbClr val="0070C0"/>
                </a:solidFill>
              </a:rPr>
              <a:t>Випишіть </a:t>
            </a:r>
            <a:r>
              <a:rPr lang="uk-UA" sz="2800" b="1" dirty="0">
                <a:solidFill>
                  <a:srgbClr val="0070C0"/>
                </a:solidFill>
              </a:rPr>
              <a:t>з вірша </a:t>
            </a:r>
            <a:r>
              <a:rPr lang="uk-UA" sz="2800" b="1" i="1" dirty="0" smtClean="0">
                <a:solidFill>
                  <a:srgbClr val="0070C0"/>
                </a:solidFill>
              </a:rPr>
              <a:t>Любові </a:t>
            </a:r>
            <a:r>
              <a:rPr lang="uk-UA" sz="2800" b="1" i="1" dirty="0" err="1" smtClean="0">
                <a:solidFill>
                  <a:srgbClr val="0070C0"/>
                </a:solidFill>
              </a:rPr>
              <a:t>Відути</a:t>
            </a:r>
            <a:endParaRPr lang="ru-RU" sz="2800" b="1" i="1" dirty="0">
              <a:solidFill>
                <a:srgbClr val="0070C0"/>
              </a:solidFill>
            </a:endParaRPr>
          </a:p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іменники </a:t>
            </a:r>
            <a:r>
              <a:rPr lang="uk-UA" sz="2800" b="1" dirty="0">
                <a:solidFill>
                  <a:srgbClr val="0070C0"/>
                </a:solidFill>
              </a:rPr>
              <a:t>в три колонки. </a:t>
            </a:r>
            <a:r>
              <a:rPr lang="uk-UA" sz="2800" b="1" dirty="0" smtClean="0">
                <a:solidFill>
                  <a:srgbClr val="0070C0"/>
                </a:solidFill>
              </a:rPr>
              <a:t>Допишіть </a:t>
            </a:r>
            <a:r>
              <a:rPr lang="uk-UA" sz="2800" b="1" dirty="0">
                <a:solidFill>
                  <a:srgbClr val="0070C0"/>
                </a:solidFill>
              </a:rPr>
              <a:t>в кожну колонку своє </a:t>
            </a:r>
            <a:r>
              <a:rPr lang="uk-UA" sz="2800" b="1" dirty="0" smtClean="0">
                <a:solidFill>
                  <a:srgbClr val="0070C0"/>
                </a:solidFill>
              </a:rPr>
              <a:t>слово.</a:t>
            </a:r>
            <a:endParaRPr lang="uk-UA" sz="32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95487" y="2192363"/>
            <a:ext cx="7164796" cy="20621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/>
              <a:t>Сорока носила волоський горіх,</a:t>
            </a:r>
          </a:p>
          <a:p>
            <a:r>
              <a:rPr lang="uk-UA" sz="3200" b="1" dirty="0"/>
              <a:t>Та випав із дзьоба він їй, як на сміх.</a:t>
            </a:r>
          </a:p>
          <a:p>
            <a:r>
              <a:rPr lang="uk-UA" sz="3200" b="1" dirty="0"/>
              <a:t>На дерево сіла вона й скрекотала:</a:t>
            </a:r>
          </a:p>
          <a:p>
            <a:r>
              <a:rPr lang="uk-UA" sz="3200" b="1" dirty="0"/>
              <a:t>– Смачного горішка я не скуштувала</a:t>
            </a:r>
            <a:r>
              <a:rPr lang="uk-UA" sz="3200" b="1" dirty="0" smtClean="0"/>
              <a:t>! </a:t>
            </a:r>
            <a:endParaRPr lang="ru-RU" sz="3200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8513000" y="2205658"/>
            <a:ext cx="2735756" cy="26776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u="sng" dirty="0" smtClean="0">
                <a:solidFill>
                  <a:schemeClr val="bg1"/>
                </a:solidFill>
              </a:rPr>
              <a:t>ЧОЛОВІЧИЙ РІД</a:t>
            </a:r>
          </a:p>
          <a:p>
            <a:pPr algn="ctr"/>
            <a:r>
              <a:rPr lang="uk-UA" sz="2800" b="1" dirty="0" smtClean="0"/>
              <a:t>Горіх</a:t>
            </a:r>
          </a:p>
          <a:p>
            <a:pPr algn="ctr"/>
            <a:r>
              <a:rPr lang="uk-UA" sz="2800" b="1" dirty="0"/>
              <a:t>д</a:t>
            </a:r>
            <a:r>
              <a:rPr lang="uk-UA" sz="2800" b="1" dirty="0" smtClean="0"/>
              <a:t>зьоб</a:t>
            </a:r>
          </a:p>
          <a:p>
            <a:pPr algn="ctr"/>
            <a:r>
              <a:rPr lang="uk-UA" sz="2800" b="1" dirty="0" smtClean="0"/>
              <a:t>сміх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горішок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_________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40127" y="4365898"/>
            <a:ext cx="2435880" cy="13849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u="sng" dirty="0" smtClean="0">
                <a:solidFill>
                  <a:schemeClr val="bg1"/>
                </a:solidFill>
              </a:rPr>
              <a:t>ЖІНОЧИЙ РІД</a:t>
            </a:r>
          </a:p>
          <a:p>
            <a:pPr algn="ctr"/>
            <a:r>
              <a:rPr lang="uk-UA" sz="2800" b="1" dirty="0" smtClean="0"/>
              <a:t>Сорока</a:t>
            </a:r>
          </a:p>
          <a:p>
            <a:pPr algn="ctr"/>
            <a:r>
              <a:rPr lang="uk-UA" sz="2800" b="1" u="sng" dirty="0" smtClean="0">
                <a:solidFill>
                  <a:schemeClr val="bg1"/>
                </a:solidFill>
              </a:rPr>
              <a:t>__________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8015" y="4365898"/>
            <a:ext cx="2520280" cy="13849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u="sng" dirty="0" smtClean="0">
                <a:solidFill>
                  <a:schemeClr val="bg1"/>
                </a:solidFill>
              </a:rPr>
              <a:t>СЕРЕДНІЙ РІД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Дерево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__________</a:t>
            </a:r>
          </a:p>
        </p:txBody>
      </p:sp>
      <p:pic>
        <p:nvPicPr>
          <p:cNvPr id="1026" name="Picture 2" descr="D:\3 клас\01 УКР МОВА\1 Пономарьова\04 Іменник\№065-66- Узагальн знань Діагност робота Іменник\2026-01-23_2105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99" y="4319941"/>
            <a:ext cx="2952328" cy="143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93836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5467" y="549474"/>
            <a:ext cx="10153128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Перевіряю свої досягнення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1015467" y="1341562"/>
            <a:ext cx="10153128" cy="1008112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0000"/>
                </a:solidFill>
              </a:rPr>
              <a:t>Завдання </a:t>
            </a:r>
            <a:r>
              <a:rPr lang="uk-UA" sz="3200" b="1" dirty="0" smtClean="0">
                <a:solidFill>
                  <a:srgbClr val="FF0000"/>
                </a:solidFill>
              </a:rPr>
              <a:t>6. </a:t>
            </a:r>
            <a:r>
              <a:rPr lang="uk-UA" sz="3200" b="1" dirty="0" err="1" smtClean="0">
                <a:solidFill>
                  <a:srgbClr val="0070C0"/>
                </a:solidFill>
              </a:rPr>
              <a:t>Утворіть</a:t>
            </a:r>
            <a:r>
              <a:rPr lang="uk-UA" sz="3200" b="1" dirty="0" smtClean="0">
                <a:solidFill>
                  <a:srgbClr val="0070C0"/>
                </a:solidFill>
              </a:rPr>
              <a:t> </a:t>
            </a:r>
            <a:r>
              <a:rPr lang="uk-UA" sz="3200" b="1" dirty="0">
                <a:solidFill>
                  <a:srgbClr val="0070C0"/>
                </a:solidFill>
              </a:rPr>
              <a:t>іменники від поданих слів і </a:t>
            </a:r>
            <a:r>
              <a:rPr lang="uk-UA" sz="3200" b="1" dirty="0" smtClean="0">
                <a:solidFill>
                  <a:srgbClr val="0070C0"/>
                </a:solidFill>
              </a:rPr>
              <a:t>запишіть дві перші пари.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5548" y="2421682"/>
            <a:ext cx="2742227" cy="34163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Радісний </a:t>
            </a:r>
            <a:r>
              <a:rPr lang="uk-UA" sz="3600" b="1" dirty="0" smtClean="0"/>
              <a:t>–</a:t>
            </a:r>
            <a:endParaRPr lang="uk-UA" sz="3600" b="1" dirty="0"/>
          </a:p>
          <a:p>
            <a:r>
              <a:rPr lang="uk-UA" sz="3600" b="1" dirty="0" smtClean="0"/>
              <a:t>малювати </a:t>
            </a:r>
            <a:r>
              <a:rPr lang="uk-UA" sz="3600" b="1" dirty="0"/>
              <a:t>– </a:t>
            </a:r>
          </a:p>
          <a:p>
            <a:r>
              <a:rPr lang="uk-UA" sz="3600" b="1" dirty="0" smtClean="0"/>
              <a:t>красивий </a:t>
            </a:r>
            <a:r>
              <a:rPr lang="uk-UA" sz="3600" b="1" dirty="0"/>
              <a:t>– </a:t>
            </a:r>
          </a:p>
          <a:p>
            <a:r>
              <a:rPr lang="uk-UA" sz="3600" b="1" dirty="0" smtClean="0"/>
              <a:t>садити –</a:t>
            </a:r>
            <a:endParaRPr lang="uk-UA" sz="3600" b="1" dirty="0"/>
          </a:p>
          <a:p>
            <a:r>
              <a:rPr lang="uk-UA" sz="3600" b="1" dirty="0" smtClean="0"/>
              <a:t>літній – </a:t>
            </a:r>
          </a:p>
          <a:p>
            <a:r>
              <a:rPr lang="uk-UA" sz="3600" b="1" dirty="0" smtClean="0"/>
              <a:t>знати –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22037" y="2433510"/>
            <a:ext cx="2414010" cy="34163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/>
              <a:t>радість</a:t>
            </a:r>
            <a:endParaRPr lang="uk-UA" sz="3600" b="1" dirty="0"/>
          </a:p>
          <a:p>
            <a:r>
              <a:rPr lang="uk-UA" sz="3600" b="1" dirty="0" smtClean="0"/>
              <a:t>малюнок</a:t>
            </a:r>
            <a:endParaRPr lang="uk-UA" sz="3600" b="1" dirty="0"/>
          </a:p>
          <a:p>
            <a:r>
              <a:rPr lang="uk-UA" sz="3600" b="1" dirty="0" smtClean="0"/>
              <a:t>краса</a:t>
            </a:r>
            <a:endParaRPr lang="uk-UA" sz="3600" b="1" dirty="0"/>
          </a:p>
          <a:p>
            <a:r>
              <a:rPr lang="uk-UA" sz="3600" b="1" dirty="0" smtClean="0"/>
              <a:t>сад</a:t>
            </a:r>
            <a:endParaRPr lang="uk-UA" sz="3600" b="1" dirty="0"/>
          </a:p>
          <a:p>
            <a:r>
              <a:rPr lang="uk-UA" sz="3600" b="1" dirty="0" smtClean="0"/>
              <a:t>літо</a:t>
            </a:r>
          </a:p>
          <a:p>
            <a:r>
              <a:rPr lang="uk-UA" sz="3600" b="1" dirty="0" smtClean="0"/>
              <a:t>знання</a:t>
            </a:r>
            <a:endParaRPr lang="uk-UA" sz="3600" b="1" dirty="0"/>
          </a:p>
        </p:txBody>
      </p:sp>
      <p:pic>
        <p:nvPicPr>
          <p:cNvPr id="6" name="Picture 2" descr="D:\Картинки до тестів\!!! Учні\Учні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896" y="2564680"/>
            <a:ext cx="4450699" cy="221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34835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5467" y="549474"/>
            <a:ext cx="10153128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Перевіряю свої досягнення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882083" y="1261220"/>
            <a:ext cx="10549172" cy="1304478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FF0000"/>
                </a:solidFill>
              </a:rPr>
              <a:t>Завдання 7</a:t>
            </a:r>
            <a:r>
              <a:rPr lang="uk-UA" sz="2800" b="1" dirty="0" smtClean="0">
                <a:solidFill>
                  <a:srgbClr val="FF0000"/>
                </a:solidFill>
              </a:rPr>
              <a:t>. </a:t>
            </a:r>
            <a:r>
              <a:rPr lang="uk-UA" sz="2800" b="1" dirty="0" smtClean="0">
                <a:solidFill>
                  <a:srgbClr val="0070C0"/>
                </a:solidFill>
              </a:rPr>
              <a:t>Прочитайте </a:t>
            </a:r>
            <a:r>
              <a:rPr lang="uk-UA" sz="2800" b="1" dirty="0">
                <a:solidFill>
                  <a:srgbClr val="0070C0"/>
                </a:solidFill>
              </a:rPr>
              <a:t>речення. </a:t>
            </a:r>
            <a:r>
              <a:rPr lang="uk-UA" sz="2800" b="1" dirty="0" smtClean="0">
                <a:solidFill>
                  <a:srgbClr val="0070C0"/>
                </a:solidFill>
              </a:rPr>
              <a:t>Випишіть </a:t>
            </a:r>
            <a:r>
              <a:rPr lang="uk-UA" sz="2800" b="1" dirty="0">
                <a:solidFill>
                  <a:srgbClr val="0070C0"/>
                </a:solidFill>
              </a:rPr>
              <a:t>в колонку іменники, вжиті у формі </a:t>
            </a:r>
            <a:r>
              <a:rPr lang="uk-U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множини</a:t>
            </a:r>
            <a:r>
              <a:rPr lang="uk-UA" sz="2800" b="1" dirty="0">
                <a:solidFill>
                  <a:srgbClr val="0070C0"/>
                </a:solidFill>
              </a:rPr>
              <a:t>. </a:t>
            </a:r>
            <a:r>
              <a:rPr lang="uk-UA" sz="2800" b="1" dirty="0" smtClean="0">
                <a:solidFill>
                  <a:srgbClr val="0070C0"/>
                </a:solidFill>
              </a:rPr>
              <a:t>Поставте </a:t>
            </a:r>
            <a:r>
              <a:rPr lang="uk-UA" sz="2800" b="1" dirty="0">
                <a:solidFill>
                  <a:srgbClr val="0070C0"/>
                </a:solidFill>
              </a:rPr>
              <a:t>їх у формі </a:t>
            </a:r>
            <a:r>
              <a:rPr lang="uk-U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однини.</a:t>
            </a:r>
            <a:r>
              <a:rPr lang="uk-UA" sz="2800" b="1" dirty="0" smtClean="0">
                <a:solidFill>
                  <a:srgbClr val="0070C0"/>
                </a:solidFill>
              </a:rPr>
              <a:t> Запишіть дві пари іменників</a:t>
            </a:r>
            <a:endParaRPr lang="uk-UA" sz="32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6609" y="2592559"/>
            <a:ext cx="5185422" cy="30469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/>
              <a:t>На партах купами навалено різноманітні штучні наїдки й напої: сухарики, шоколадні батончики, жувальні гумки.</a:t>
            </a:r>
          </a:p>
          <a:p>
            <a:pPr algn="r"/>
            <a:r>
              <a:rPr lang="uk-UA" sz="3200" b="1" i="1" dirty="0"/>
              <a:t>За Іваном </a:t>
            </a:r>
            <a:r>
              <a:rPr lang="uk-UA" sz="3200" b="1" i="1" dirty="0" err="1"/>
              <a:t>Андрусяком</a:t>
            </a:r>
            <a:endParaRPr lang="uk-UA" sz="32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308055" y="2540864"/>
            <a:ext cx="2219856" cy="39703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u="sng" dirty="0" smtClean="0">
                <a:solidFill>
                  <a:schemeClr val="bg1"/>
                </a:solidFill>
              </a:rPr>
              <a:t>МНОЖИНА</a:t>
            </a:r>
          </a:p>
          <a:p>
            <a:pPr algn="ctr"/>
            <a:r>
              <a:rPr lang="uk-UA" sz="3200" b="1" dirty="0" smtClean="0"/>
              <a:t>Парти</a:t>
            </a:r>
          </a:p>
          <a:p>
            <a:pPr algn="ctr"/>
            <a:r>
              <a:rPr lang="uk-UA" sz="3200" b="1" dirty="0" smtClean="0"/>
              <a:t>к</a:t>
            </a:r>
            <a:r>
              <a:rPr lang="uk-UA" sz="3200" b="1" dirty="0" smtClean="0">
                <a:solidFill>
                  <a:srgbClr val="FFFF00"/>
                </a:solidFill>
              </a:rPr>
              <a:t>у</a:t>
            </a:r>
            <a:r>
              <a:rPr lang="uk-UA" sz="3200" b="1" dirty="0" smtClean="0"/>
              <a:t>пи</a:t>
            </a:r>
          </a:p>
          <a:p>
            <a:pPr algn="ctr"/>
            <a:r>
              <a:rPr lang="uk-UA" sz="3200" b="1" dirty="0" smtClean="0"/>
              <a:t>н</a:t>
            </a:r>
            <a:r>
              <a:rPr lang="uk-UA" sz="3200" b="1" dirty="0" smtClean="0">
                <a:solidFill>
                  <a:srgbClr val="FFFF00"/>
                </a:solidFill>
              </a:rPr>
              <a:t>а</a:t>
            </a:r>
            <a:r>
              <a:rPr lang="uk-UA" sz="3200" b="1" dirty="0" smtClean="0"/>
              <a:t>їдки</a:t>
            </a:r>
          </a:p>
          <a:p>
            <a:pPr algn="ctr"/>
            <a:r>
              <a:rPr lang="uk-UA" sz="3200" b="1" dirty="0" smtClean="0"/>
              <a:t>нап</a:t>
            </a:r>
            <a:r>
              <a:rPr lang="uk-UA" sz="3200" b="1" dirty="0" smtClean="0">
                <a:solidFill>
                  <a:srgbClr val="FFFF00"/>
                </a:solidFill>
              </a:rPr>
              <a:t>о</a:t>
            </a:r>
            <a:r>
              <a:rPr lang="uk-UA" sz="3200" b="1" dirty="0" smtClean="0"/>
              <a:t>ї</a:t>
            </a:r>
          </a:p>
          <a:p>
            <a:pPr algn="ctr"/>
            <a:r>
              <a:rPr lang="uk-UA" sz="3200" b="1" dirty="0" smtClean="0"/>
              <a:t>сухарики</a:t>
            </a:r>
          </a:p>
          <a:p>
            <a:pPr algn="ctr"/>
            <a:r>
              <a:rPr lang="uk-UA" sz="3200" b="1" dirty="0" smtClean="0"/>
              <a:t>батончики</a:t>
            </a:r>
          </a:p>
          <a:p>
            <a:pPr algn="ctr"/>
            <a:r>
              <a:rPr lang="uk-UA" sz="3200" b="1" dirty="0" smtClean="0"/>
              <a:t>гумки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27911" y="2565698"/>
            <a:ext cx="2244640" cy="39703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u="sng" dirty="0" smtClean="0">
                <a:solidFill>
                  <a:schemeClr val="bg1"/>
                </a:solidFill>
              </a:rPr>
              <a:t>ОДНИНА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парта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к</a:t>
            </a:r>
            <a:r>
              <a:rPr lang="uk-UA" sz="3200" b="1" dirty="0" smtClean="0">
                <a:solidFill>
                  <a:srgbClr val="FFFF00"/>
                </a:solidFill>
              </a:rPr>
              <a:t>у</a:t>
            </a:r>
            <a:r>
              <a:rPr lang="uk-UA" sz="3200" b="1" dirty="0" smtClean="0">
                <a:solidFill>
                  <a:schemeClr val="bg1"/>
                </a:solidFill>
              </a:rPr>
              <a:t>па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н</a:t>
            </a:r>
            <a:r>
              <a:rPr lang="uk-UA" sz="3200" b="1" dirty="0" smtClean="0">
                <a:solidFill>
                  <a:srgbClr val="FFFF00"/>
                </a:solidFill>
              </a:rPr>
              <a:t>а</a:t>
            </a:r>
            <a:r>
              <a:rPr lang="uk-UA" sz="3200" b="1" dirty="0" smtClean="0">
                <a:solidFill>
                  <a:schemeClr val="bg1"/>
                </a:solidFill>
              </a:rPr>
              <a:t>їдок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нап</a:t>
            </a:r>
            <a:r>
              <a:rPr lang="uk-UA" sz="3200" b="1" dirty="0" smtClean="0">
                <a:solidFill>
                  <a:srgbClr val="FFFF00"/>
                </a:solidFill>
              </a:rPr>
              <a:t>і</a:t>
            </a:r>
            <a:r>
              <a:rPr lang="uk-UA" sz="3200" b="1" dirty="0" smtClean="0">
                <a:solidFill>
                  <a:schemeClr val="bg1"/>
                </a:solidFill>
              </a:rPr>
              <a:t>й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сухарик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батончик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гумка</a:t>
            </a:r>
          </a:p>
        </p:txBody>
      </p:sp>
    </p:spTree>
    <p:extLst>
      <p:ext uri="{BB962C8B-B14F-4D97-AF65-F5344CB8AC3E}">
        <p14:creationId xmlns:p14="http://schemas.microsoft.com/office/powerpoint/2010/main" val="134414651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Зимові розваги ☃️⛸ Складання розповіді за сюжетними картинами  (інтернет-ресурс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07" y="3207599"/>
            <a:ext cx="4252466" cy="285567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15467" y="549474"/>
            <a:ext cx="10153128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Перевіряю свої досягнення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882083" y="1307516"/>
            <a:ext cx="10549172" cy="656406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FF0000"/>
                </a:solidFill>
              </a:rPr>
              <a:t>Завдання </a:t>
            </a:r>
            <a:r>
              <a:rPr lang="uk-UA" sz="2800" b="1" dirty="0" smtClean="0">
                <a:solidFill>
                  <a:srgbClr val="FF0000"/>
                </a:solidFill>
              </a:rPr>
              <a:t>8. </a:t>
            </a:r>
            <a:r>
              <a:rPr lang="uk-UA" sz="2800" b="1" dirty="0" smtClean="0">
                <a:solidFill>
                  <a:srgbClr val="0070C0"/>
                </a:solidFill>
              </a:rPr>
              <a:t>Підкресліть </a:t>
            </a:r>
            <a:r>
              <a:rPr lang="uk-UA" sz="2800" b="1" dirty="0">
                <a:solidFill>
                  <a:srgbClr val="0070C0"/>
                </a:solidFill>
              </a:rPr>
              <a:t>слова, які не змінюються за числами.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31591" y="2061642"/>
            <a:ext cx="892899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/>
              <a:t>Зима</a:t>
            </a:r>
            <a:r>
              <a:rPr lang="ru-RU" sz="3600" b="1" dirty="0"/>
              <a:t>, </a:t>
            </a:r>
            <a:r>
              <a:rPr lang="uk-UA" sz="3600" b="1" dirty="0"/>
              <a:t>дітвора</a:t>
            </a:r>
            <a:r>
              <a:rPr lang="ru-RU" sz="3600" b="1" dirty="0"/>
              <a:t>, </a:t>
            </a:r>
            <a:r>
              <a:rPr lang="uk-UA" sz="3600" b="1" dirty="0"/>
              <a:t>сніг</a:t>
            </a:r>
            <a:r>
              <a:rPr lang="ru-RU" sz="3600" b="1" dirty="0"/>
              <a:t>, </a:t>
            </a:r>
            <a:r>
              <a:rPr lang="uk-UA" sz="3600" b="1" dirty="0"/>
              <a:t>ковзани</a:t>
            </a:r>
            <a:r>
              <a:rPr lang="ru-RU" sz="3600" b="1" dirty="0"/>
              <a:t>, мороз, санки</a:t>
            </a:r>
            <a:r>
              <a:rPr lang="ru-RU" sz="3600" b="1" dirty="0" smtClean="0"/>
              <a:t>.</a:t>
            </a:r>
            <a:endParaRPr lang="ru-RU" sz="3600" b="1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3427735" y="2628629"/>
            <a:ext cx="1501184" cy="19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6092031" y="2635746"/>
            <a:ext cx="1602821" cy="19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9476407" y="2633015"/>
            <a:ext cx="10972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4635991" y="3775396"/>
            <a:ext cx="4514900" cy="227343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Напишіть </a:t>
            </a:r>
            <a:r>
              <a:rPr lang="uk-UA" sz="2800" b="1" dirty="0">
                <a:solidFill>
                  <a:srgbClr val="0070C0"/>
                </a:solidFill>
              </a:rPr>
              <a:t>текст про розваги дітей узимку (3-4 речення). </a:t>
            </a:r>
            <a:r>
              <a:rPr lang="uk-UA" sz="2800" b="1" dirty="0" smtClean="0">
                <a:solidFill>
                  <a:srgbClr val="0070C0"/>
                </a:solidFill>
              </a:rPr>
              <a:t>Використовуйте </a:t>
            </a:r>
            <a:r>
              <a:rPr lang="uk-UA" sz="2800" b="1" dirty="0">
                <a:solidFill>
                  <a:srgbClr val="0070C0"/>
                </a:solidFill>
              </a:rPr>
              <a:t>слова, підкреслені в попередньому завданні.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230455" y="2853730"/>
            <a:ext cx="7200800" cy="7077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Пояснення домашнього </a:t>
            </a:r>
            <a:r>
              <a:rPr lang="uk-UA" sz="3600" b="1" dirty="0" smtClean="0">
                <a:solidFill>
                  <a:schemeClr val="bg1"/>
                </a:solidFill>
              </a:rPr>
              <a:t>завдання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9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383" y="3789834"/>
            <a:ext cx="2170872" cy="2244558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34325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1267495" y="1412102"/>
            <a:ext cx="8981091" cy="3935376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indent="272034" defTabSz="108813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3200" b="1" dirty="0">
                <a:solidFill>
                  <a:srgbClr val="0070C0"/>
                </a:solidFill>
                <a:ea typeface="Arial Unicode MS" pitchFamily="34" charset="-128"/>
                <a:cs typeface="Times New Roman" pitchFamily="18" charset="0"/>
              </a:rPr>
              <a:t>Яка частина мови називається іменником? </a:t>
            </a:r>
          </a:p>
          <a:p>
            <a:pPr indent="272034" defTabSz="108813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3200" b="1" dirty="0">
                <a:solidFill>
                  <a:srgbClr val="0070C0"/>
                </a:solidFill>
                <a:ea typeface="Arial Unicode MS" pitchFamily="34" charset="-128"/>
                <a:cs typeface="Times New Roman" pitchFamily="18" charset="0"/>
              </a:rPr>
              <a:t>Якого роду бувають іменники?</a:t>
            </a:r>
            <a:endParaRPr lang="ru-RU" sz="3200" b="1" dirty="0">
              <a:solidFill>
                <a:srgbClr val="0070C0"/>
              </a:solidFill>
            </a:endParaRPr>
          </a:p>
          <a:p>
            <a:pPr indent="272034" defTabSz="108813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3200" b="1" dirty="0">
                <a:solidFill>
                  <a:srgbClr val="0070C0"/>
                </a:solidFill>
                <a:ea typeface="Arial Unicode MS" pitchFamily="34" charset="-128"/>
                <a:cs typeface="Times New Roman" pitchFamily="18" charset="0"/>
              </a:rPr>
              <a:t>Як змінюється іменник? Наведіть приклади.</a:t>
            </a:r>
            <a:endParaRPr lang="ru-RU" sz="3200" b="1" dirty="0">
              <a:solidFill>
                <a:srgbClr val="0070C0"/>
              </a:solidFill>
            </a:endParaRPr>
          </a:p>
          <a:p>
            <a:pPr indent="272034" defTabSz="108813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3200" b="1" dirty="0">
                <a:solidFill>
                  <a:srgbClr val="0070C0"/>
                </a:solidFill>
                <a:ea typeface="Arial Unicode MS" pitchFamily="34" charset="-128"/>
                <a:cs typeface="Times New Roman" pitchFamily="18" charset="0"/>
              </a:rPr>
              <a:t>На що вказують іменники — власні назви? </a:t>
            </a:r>
          </a:p>
          <a:p>
            <a:pPr indent="272034" defTabSz="108813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3200" b="1" dirty="0">
                <a:solidFill>
                  <a:srgbClr val="0070C0"/>
                </a:solidFill>
                <a:ea typeface="Arial Unicode MS" pitchFamily="34" charset="-128"/>
                <a:cs typeface="Times New Roman" pitchFamily="18" charset="0"/>
              </a:rPr>
              <a:t>Як вони пишуться? Наведіть приклади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</a:p>
          <a:p>
            <a:pPr indent="272034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3200" b="1" dirty="0">
                <a:solidFill>
                  <a:srgbClr val="0070C0"/>
                </a:solidFill>
                <a:ea typeface="Arial Unicode MS" pitchFamily="34" charset="-128"/>
                <a:cs typeface="Times New Roman" pitchFamily="18" charset="0"/>
              </a:rPr>
              <a:t>Наведіть приклади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uk-UA" sz="3200" b="1" dirty="0">
                <a:solidFill>
                  <a:srgbClr val="0070C0"/>
                </a:solidFill>
              </a:rPr>
              <a:t>іменників, які не змінюються за числами?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051470" y="549474"/>
            <a:ext cx="10009113" cy="7782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000" b="1" dirty="0">
                <a:solidFill>
                  <a:schemeClr val="bg1"/>
                </a:solidFill>
              </a:rPr>
              <a:t>Підсумок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51470" y="5446018"/>
            <a:ext cx="10009113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>
                <a:hlinkClick r:id="rId2"/>
              </a:rPr>
              <a:t>Діагностична робота "</a:t>
            </a:r>
            <a:r>
              <a:rPr lang="ru-RU" sz="2800" dirty="0" err="1">
                <a:hlinkClick r:id="rId2"/>
              </a:rPr>
              <a:t>Іменник</a:t>
            </a:r>
            <a:r>
              <a:rPr lang="ru-RU" sz="2800" dirty="0">
                <a:hlinkClick r:id="rId2"/>
              </a:rPr>
              <a:t>" | Тест з української мови – «На Урок»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0420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24124" y="505531"/>
            <a:ext cx="10050319" cy="7472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30884" y="4238080"/>
            <a:ext cx="18051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800" b="1" dirty="0" smtClean="0">
                <a:solidFill>
                  <a:schemeClr val="bg1"/>
                </a:solidFill>
              </a:rPr>
              <a:t>Відчуваю успіх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97900" y="4244987"/>
            <a:ext cx="179160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800" b="1" dirty="0" smtClean="0">
                <a:solidFill>
                  <a:schemeClr val="bg1"/>
                </a:solidFill>
              </a:rPr>
              <a:t>Все було легко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27022" y="4248713"/>
            <a:ext cx="196053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800" b="1" dirty="0" smtClean="0">
                <a:solidFill>
                  <a:schemeClr val="bg1"/>
                </a:solidFill>
              </a:rPr>
              <a:t>Маю цікаві знання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174067" y="4244987"/>
            <a:ext cx="1830024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800" b="1" dirty="0" smtClean="0">
                <a:solidFill>
                  <a:schemeClr val="bg1"/>
                </a:solidFill>
              </a:rPr>
              <a:t>Урок здивував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5" name="Picture 2" descr="Зимние смайлики только для участников группы  https://www.facebook.com/groups/vihovatelyu/ Не забудьте поделиться с  коллегами! #зима #картинки #смайл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50" y="1562197"/>
            <a:ext cx="2010456" cy="2299694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5" t="11058" r="8921" b="4174"/>
          <a:stretch/>
        </p:blipFill>
        <p:spPr bwMode="auto">
          <a:xfrm>
            <a:off x="8895624" y="1634156"/>
            <a:ext cx="2178819" cy="2299694"/>
          </a:xfrm>
          <a:prstGeom prst="round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4" t="17182" r="14228" b="18692"/>
          <a:stretch/>
        </p:blipFill>
        <p:spPr bwMode="auto">
          <a:xfrm>
            <a:off x="6308055" y="1630311"/>
            <a:ext cx="2167574" cy="2183550"/>
          </a:xfrm>
          <a:prstGeom prst="round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7" descr="РАДУГА ИДЕЙ ДЛЯ ДЕТЕЙ — СМАЙЛИКИ, ЭМОЦИИ | OK.R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127" y="1608882"/>
            <a:ext cx="2303393" cy="2305427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95342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1699544" y="1383765"/>
            <a:ext cx="7618514" cy="908704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rgbClr val="0070C0"/>
                </a:solidFill>
              </a:rPr>
              <a:t>Розгляньте </a:t>
            </a:r>
            <a:r>
              <a:rPr lang="uk-UA" sz="2800" b="1" dirty="0" err="1" smtClean="0">
                <a:solidFill>
                  <a:srgbClr val="0070C0"/>
                </a:solidFill>
              </a:rPr>
              <a:t>смайлики</a:t>
            </a:r>
            <a:r>
              <a:rPr lang="uk-UA" sz="2800" b="1" dirty="0" smtClean="0">
                <a:solidFill>
                  <a:srgbClr val="0070C0"/>
                </a:solidFill>
              </a:rPr>
              <a:t>. </a:t>
            </a:r>
          </a:p>
          <a:p>
            <a:r>
              <a:rPr lang="uk-UA" sz="2800" b="1" dirty="0" smtClean="0">
                <a:solidFill>
                  <a:srgbClr val="0070C0"/>
                </a:solidFill>
              </a:rPr>
              <a:t>Який з них передає ваші очікування від уроку?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1262335" y="511748"/>
            <a:ext cx="9714913" cy="7573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Налаштування на урок </a:t>
            </a:r>
          </a:p>
        </p:txBody>
      </p:sp>
      <p:pic>
        <p:nvPicPr>
          <p:cNvPr id="4" name="Picture 2" descr="Зимние смайлики только для участников группы  https://www.facebook.com/groups/vihovatelyu/ Не забудьте поделиться с  коллегами! #зима #картинки #смайл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229" y="2437842"/>
            <a:ext cx="2080474" cy="228653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5" t="11058" r="8921" b="4174"/>
          <a:stretch/>
        </p:blipFill>
        <p:spPr bwMode="auto">
          <a:xfrm>
            <a:off x="9079901" y="2437841"/>
            <a:ext cx="2098243" cy="2214647"/>
          </a:xfrm>
          <a:prstGeom prst="round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4" t="17182" r="14228" b="18692"/>
          <a:stretch/>
        </p:blipFill>
        <p:spPr bwMode="auto">
          <a:xfrm>
            <a:off x="6166917" y="2437841"/>
            <a:ext cx="2451630" cy="2290209"/>
          </a:xfrm>
          <a:prstGeom prst="round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 descr="РАДУГА ИДЕЙ ДЛЯ ДЕТЕЙ — СМАЙЛИКИ, ЭМОЦИИ | OK.R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108" y="2438057"/>
            <a:ext cx="2284298" cy="2286315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277821" y="4950389"/>
            <a:ext cx="1599919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800" b="1" dirty="0" smtClean="0">
                <a:solidFill>
                  <a:schemeClr val="bg1"/>
                </a:solidFill>
              </a:rPr>
              <a:t>Відчую успіх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202748" y="4935642"/>
            <a:ext cx="2451630" cy="1384995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800" b="1" dirty="0" smtClean="0">
                <a:solidFill>
                  <a:schemeClr val="bg1"/>
                </a:solidFill>
              </a:rPr>
              <a:t>Легко впораюсь із завданнями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42939" y="4935641"/>
            <a:ext cx="228429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800" b="1" dirty="0" smtClean="0">
                <a:solidFill>
                  <a:schemeClr val="bg1"/>
                </a:solidFill>
              </a:rPr>
              <a:t>Отримаю цікаві знання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318057" y="4950388"/>
            <a:ext cx="1621931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800" b="1" dirty="0" smtClean="0">
                <a:solidFill>
                  <a:schemeClr val="bg1"/>
                </a:solidFill>
              </a:rPr>
              <a:t>Буде важко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0335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055227" y="621482"/>
            <a:ext cx="9825667" cy="7357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Перевіримо домашнє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pic>
        <p:nvPicPr>
          <p:cNvPr id="7" name="Picture 2" descr="D:\3 клас\01 УКР МОВА\1 Пономарьова\04 Іменник\№064- Іменники, які не змінюються за числами\2026-01-22_2206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05" y="1485578"/>
            <a:ext cx="1021050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197" y="3357786"/>
            <a:ext cx="2423390" cy="242339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801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84703" y="494644"/>
            <a:ext cx="10114330" cy="6308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Розгляньте </a:t>
            </a:r>
            <a:r>
              <a:rPr lang="uk-UA" sz="4000" b="1" dirty="0">
                <a:solidFill>
                  <a:schemeClr val="bg1"/>
                </a:solidFill>
              </a:rPr>
              <a:t>схему знань </a:t>
            </a:r>
            <a:r>
              <a:rPr lang="uk-UA" sz="4000" b="1" dirty="0" smtClean="0">
                <a:solidFill>
                  <a:schemeClr val="bg1"/>
                </a:solidFill>
              </a:rPr>
              <a:t>про іменник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22192" y="1222393"/>
            <a:ext cx="5806143" cy="47920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pPr lvl="0"/>
            <a:r>
              <a:rPr lang="uk-UA" sz="2400" b="1" dirty="0" smtClean="0">
                <a:solidFill>
                  <a:srgbClr val="0070C0"/>
                </a:solidFill>
              </a:rPr>
              <a:t>Опиши </a:t>
            </a:r>
            <a:r>
              <a:rPr lang="uk-UA" sz="2400" b="1" dirty="0">
                <a:solidFill>
                  <a:srgbClr val="0070C0"/>
                </a:solidFill>
              </a:rPr>
              <a:t>за схемою «портрет» іменника.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30156" y="1845618"/>
            <a:ext cx="2639504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ІМЕННИКИ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23479" y="2451991"/>
            <a:ext cx="2639504" cy="10498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Називають предмети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98855" y="3309905"/>
            <a:ext cx="3052816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Істоти (хто?)</a:t>
            </a:r>
          </a:p>
          <a:p>
            <a:pPr algn="ctr"/>
            <a:r>
              <a:rPr lang="uk-UA" sz="3200" b="1" dirty="0" smtClean="0"/>
              <a:t>Неістоти (що?)</a:t>
            </a:r>
            <a:endParaRPr lang="ru-RU" sz="3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946864" y="2455679"/>
            <a:ext cx="3052816" cy="104981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Бувають власні та загальні</a:t>
            </a:r>
            <a:endParaRPr lang="ru-RU" sz="3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87975" y="4483685"/>
            <a:ext cx="3959584" cy="16104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>
                <a:solidFill>
                  <a:schemeClr val="bg1"/>
                </a:solidFill>
              </a:rPr>
              <a:t>Мають </a:t>
            </a:r>
            <a:r>
              <a:rPr lang="uk-UA" sz="3200" b="1" dirty="0" smtClean="0">
                <a:solidFill>
                  <a:schemeClr val="bg1"/>
                </a:solidFill>
              </a:rPr>
              <a:t>рід: </a:t>
            </a:r>
          </a:p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чоловічий, жіночий, середній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48115" y="4483686"/>
            <a:ext cx="3960439" cy="15117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>
                <a:solidFill>
                  <a:schemeClr val="bg1"/>
                </a:solidFill>
              </a:rPr>
              <a:t>Змінюються за </a:t>
            </a:r>
            <a:r>
              <a:rPr lang="uk-UA" sz="3200" b="1" dirty="0" smtClean="0">
                <a:solidFill>
                  <a:schemeClr val="bg1"/>
                </a:solidFill>
              </a:rPr>
              <a:t>числами: </a:t>
            </a:r>
          </a:p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однина-множина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2707655" y="1845618"/>
            <a:ext cx="1910926" cy="606372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8" idx="0"/>
          </p:cNvCxnSpPr>
          <p:nvPr/>
        </p:nvCxnSpPr>
        <p:spPr>
          <a:xfrm>
            <a:off x="7269660" y="1875145"/>
            <a:ext cx="2203612" cy="580534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963469" y="2829999"/>
            <a:ext cx="0" cy="479906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9" idx="0"/>
          </p:cNvCxnSpPr>
          <p:nvPr/>
        </p:nvCxnSpPr>
        <p:spPr>
          <a:xfrm flipH="1">
            <a:off x="3167767" y="2804287"/>
            <a:ext cx="1462389" cy="1679398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7269159" y="2804287"/>
            <a:ext cx="1558675" cy="168384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6277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D:\3 клас\01 УКР МОВА\2026-01-04_194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62" y="1342615"/>
            <a:ext cx="9554261" cy="390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8" t="46386" r="18023" b="33452"/>
          <a:stretch/>
        </p:blipFill>
        <p:spPr>
          <a:xfrm>
            <a:off x="3211711" y="1773610"/>
            <a:ext cx="4536000" cy="108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145854" y="1246402"/>
            <a:ext cx="578025" cy="72176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0917" y="-726347"/>
            <a:ext cx="578025" cy="7217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041227" y="-676484"/>
            <a:ext cx="578025" cy="7217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474" y="-712868"/>
            <a:ext cx="578025" cy="72176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296" y="-726347"/>
            <a:ext cx="578025" cy="7217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2803" y="-705329"/>
            <a:ext cx="578025" cy="7217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4611601" y="1277318"/>
            <a:ext cx="534586" cy="67972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04335" y="-703475"/>
            <a:ext cx="578025" cy="72176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348867" y="-818678"/>
            <a:ext cx="578025" cy="72176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888361" y="-726347"/>
            <a:ext cx="578025" cy="72176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9E8A9A30-5C26-4290-862D-4CEF810841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917" y="1277318"/>
            <a:ext cx="1771405" cy="756617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945590" y="538848"/>
            <a:ext cx="10245941" cy="7075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Хвилинка каліграфії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7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407" y="1348286"/>
            <a:ext cx="1715124" cy="243137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177373" y="-726347"/>
            <a:ext cx="578025" cy="7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90740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9503" y="549474"/>
            <a:ext cx="9505056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</a:t>
            </a:r>
            <a:r>
              <a:rPr lang="uk-UA" sz="4000" b="1" dirty="0" smtClean="0">
                <a:solidFill>
                  <a:schemeClr val="bg1"/>
                </a:solidFill>
              </a:rPr>
              <a:t>уроку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99943" y="1371151"/>
            <a:ext cx="5537734" cy="206210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Ґаджик</a:t>
            </a:r>
            <a:r>
              <a:rPr lang="uk-UA" sz="3200" b="1" dirty="0">
                <a:solidFill>
                  <a:srgbClr val="0070C0"/>
                </a:solidFill>
              </a:rPr>
              <a:t>, Родзинка, </a:t>
            </a:r>
            <a:r>
              <a:rPr lang="uk-UA" sz="3200" b="1" dirty="0" err="1">
                <a:solidFill>
                  <a:srgbClr val="0070C0"/>
                </a:solidFill>
              </a:rPr>
              <a:t>Читалочка</a:t>
            </a:r>
            <a:r>
              <a:rPr lang="uk-UA" sz="3200" b="1" dirty="0">
                <a:solidFill>
                  <a:srgbClr val="0070C0"/>
                </a:solidFill>
              </a:rPr>
              <a:t> і Щебетунчик цікавляться, що ти знаєш про іменники. Виконай їх завдання.</a:t>
            </a:r>
          </a:p>
        </p:txBody>
      </p:sp>
      <p:pic>
        <p:nvPicPr>
          <p:cNvPr id="4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" b="1690"/>
          <a:stretch/>
        </p:blipFill>
        <p:spPr bwMode="auto">
          <a:xfrm>
            <a:off x="1315982" y="1341562"/>
            <a:ext cx="3533225" cy="340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4785" r="4765"/>
          <a:stretch/>
        </p:blipFill>
        <p:spPr>
          <a:xfrm>
            <a:off x="6596087" y="3559454"/>
            <a:ext cx="3195464" cy="278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4832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5467" y="549474"/>
            <a:ext cx="10153128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Перевіряю свої досягнення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5107" y="1989634"/>
            <a:ext cx="5724635" cy="304698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3200" b="1" dirty="0">
                <a:solidFill>
                  <a:srgbClr val="7030A0"/>
                </a:solidFill>
              </a:rPr>
              <a:t>Тріщав сильний мороз. Івась повісив на березі сало. І зразу підлетіли синички, горобці, снігурі. Але червоногруді пташки полетіли геть. Вони їдять тільки зерно й насіння.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1015467" y="1269554"/>
            <a:ext cx="10153128" cy="668370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0000"/>
                </a:solidFill>
              </a:rPr>
              <a:t>Завдання 1</a:t>
            </a:r>
            <a:r>
              <a:rPr lang="uk-UA" sz="3200" b="1" dirty="0" smtClean="0">
                <a:solidFill>
                  <a:srgbClr val="FF0000"/>
                </a:solidFill>
              </a:rPr>
              <a:t>.</a:t>
            </a:r>
            <a:r>
              <a:rPr lang="uk-UA" sz="3200" b="1" dirty="0">
                <a:solidFill>
                  <a:srgbClr val="0070C0"/>
                </a:solidFill>
              </a:rPr>
              <a:t> </a:t>
            </a:r>
            <a:r>
              <a:rPr lang="uk-UA" sz="3200" b="1" dirty="0" smtClean="0">
                <a:solidFill>
                  <a:srgbClr val="0070C0"/>
                </a:solidFill>
              </a:rPr>
              <a:t>Випишіть </a:t>
            </a:r>
            <a:r>
              <a:rPr lang="uk-UA" sz="3200" b="1" dirty="0">
                <a:solidFill>
                  <a:srgbClr val="0070C0"/>
                </a:solidFill>
              </a:rPr>
              <a:t>з тексту іменники у дві колонки.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94868" y="2492270"/>
            <a:ext cx="6643468" cy="584775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uk-UA" sz="3200" b="1" dirty="0"/>
              <a:t>  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85489" y="1989634"/>
            <a:ext cx="2262225" cy="298543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НАЗВИ </a:t>
            </a:r>
            <a:r>
              <a:rPr lang="uk-UA" sz="2800" b="1" dirty="0" smtClean="0">
                <a:solidFill>
                  <a:schemeClr val="bg1"/>
                </a:solidFill>
              </a:rPr>
              <a:t>ІСТОТ</a:t>
            </a:r>
          </a:p>
          <a:p>
            <a:pPr algn="ctr"/>
            <a:r>
              <a:rPr lang="uk-UA" sz="3200" b="1" dirty="0"/>
              <a:t>Івась</a:t>
            </a:r>
          </a:p>
          <a:p>
            <a:pPr algn="ctr"/>
            <a:r>
              <a:rPr lang="uk-UA" sz="3200" b="1" dirty="0"/>
              <a:t>синички</a:t>
            </a:r>
          </a:p>
          <a:p>
            <a:pPr algn="ctr"/>
            <a:r>
              <a:rPr lang="uk-UA" sz="3200" b="1" dirty="0"/>
              <a:t>горобці</a:t>
            </a:r>
          </a:p>
          <a:p>
            <a:pPr algn="ctr"/>
            <a:r>
              <a:rPr lang="uk-UA" sz="3200" b="1" dirty="0"/>
              <a:t>снігурі</a:t>
            </a:r>
          </a:p>
          <a:p>
            <a:pPr algn="ctr"/>
            <a:r>
              <a:rPr lang="uk-UA" sz="3200" b="1" dirty="0" smtClean="0"/>
              <a:t>пташки</a:t>
            </a:r>
            <a:endParaRPr lang="uk-UA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897028" y="1989634"/>
            <a:ext cx="2574188" cy="298543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НАЗВИ </a:t>
            </a:r>
            <a:r>
              <a:rPr lang="uk-UA" sz="2800" b="1" dirty="0" smtClean="0">
                <a:solidFill>
                  <a:schemeClr val="bg1"/>
                </a:solidFill>
              </a:rPr>
              <a:t>НЕІСТОТ</a:t>
            </a:r>
          </a:p>
          <a:p>
            <a:pPr algn="ctr"/>
            <a:r>
              <a:rPr lang="uk-UA" sz="3200" b="1" dirty="0"/>
              <a:t>мороз</a:t>
            </a:r>
          </a:p>
          <a:p>
            <a:pPr algn="ctr"/>
            <a:r>
              <a:rPr lang="uk-UA" sz="3200" b="1" dirty="0"/>
              <a:t>береза</a:t>
            </a:r>
          </a:p>
          <a:p>
            <a:pPr algn="ctr"/>
            <a:r>
              <a:rPr lang="uk-UA" sz="3200" b="1" dirty="0"/>
              <a:t>сало</a:t>
            </a:r>
          </a:p>
          <a:p>
            <a:pPr algn="ctr"/>
            <a:r>
              <a:rPr lang="uk-UA" sz="3200" b="1" dirty="0"/>
              <a:t>зерно</a:t>
            </a:r>
          </a:p>
          <a:p>
            <a:pPr algn="ctr"/>
            <a:r>
              <a:rPr lang="uk-UA" sz="3200" b="1" dirty="0" smtClean="0"/>
              <a:t>насіння</a:t>
            </a:r>
            <a:endParaRPr lang="uk-UA" sz="3200" b="1" dirty="0"/>
          </a:p>
        </p:txBody>
      </p:sp>
      <p:pic>
        <p:nvPicPr>
          <p:cNvPr id="6146" name="Picture 2" descr="пташки. годівниця.. | Борова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2" t="8171" r="17958" b="5890"/>
          <a:stretch/>
        </p:blipFill>
        <p:spPr bwMode="auto">
          <a:xfrm>
            <a:off x="2635647" y="4963210"/>
            <a:ext cx="2448272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07846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5467" y="549474"/>
            <a:ext cx="10153128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Перевіряю свої досягнення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1015467" y="1341562"/>
            <a:ext cx="10153128" cy="1008112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0000"/>
                </a:solidFill>
              </a:rPr>
              <a:t>Завдання </a:t>
            </a:r>
            <a:r>
              <a:rPr lang="uk-UA" sz="3200" b="1" dirty="0" smtClean="0">
                <a:solidFill>
                  <a:srgbClr val="FF0000"/>
                </a:solidFill>
              </a:rPr>
              <a:t>2.</a:t>
            </a:r>
            <a:r>
              <a:rPr lang="uk-UA" sz="3200" b="1" dirty="0" smtClean="0">
                <a:solidFill>
                  <a:srgbClr val="0070C0"/>
                </a:solidFill>
              </a:rPr>
              <a:t> </a:t>
            </a:r>
            <a:r>
              <a:rPr lang="uk-UA" sz="3200" b="1" dirty="0" err="1" smtClean="0">
                <a:solidFill>
                  <a:srgbClr val="0070C0"/>
                </a:solidFill>
              </a:rPr>
              <a:t>Утворіть</a:t>
            </a:r>
            <a:r>
              <a:rPr lang="uk-UA" sz="3200" b="1" dirty="0" smtClean="0">
                <a:solidFill>
                  <a:srgbClr val="0070C0"/>
                </a:solidFill>
              </a:rPr>
              <a:t> </a:t>
            </a:r>
            <a:r>
              <a:rPr lang="uk-UA" sz="3200" b="1" dirty="0">
                <a:solidFill>
                  <a:srgbClr val="0070C0"/>
                </a:solidFill>
              </a:rPr>
              <a:t>назви неістот від поданих іменників і </a:t>
            </a:r>
            <a:r>
              <a:rPr lang="uk-UA" sz="3200" b="1" dirty="0" smtClean="0">
                <a:solidFill>
                  <a:srgbClr val="0070C0"/>
                </a:solidFill>
              </a:rPr>
              <a:t>запишіть дві пари.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94868" y="2492270"/>
            <a:ext cx="6643468" cy="584775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uk-UA" sz="3200" b="1" dirty="0"/>
              <a:t>  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49360" y="2365903"/>
            <a:ext cx="2972292" cy="33547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u="sng" dirty="0">
                <a:solidFill>
                  <a:schemeClr val="bg1"/>
                </a:solidFill>
              </a:rPr>
              <a:t>НАЗВИ </a:t>
            </a:r>
            <a:r>
              <a:rPr lang="uk-UA" sz="3200" b="1" u="sng" dirty="0" smtClean="0">
                <a:solidFill>
                  <a:schemeClr val="bg1"/>
                </a:solidFill>
              </a:rPr>
              <a:t>ІСТОТ</a:t>
            </a:r>
          </a:p>
          <a:p>
            <a:r>
              <a:rPr lang="uk-UA" sz="3600" b="1" dirty="0" smtClean="0"/>
              <a:t>школярка </a:t>
            </a:r>
            <a:r>
              <a:rPr lang="uk-UA" sz="3600" b="1" dirty="0"/>
              <a:t>–</a:t>
            </a:r>
          </a:p>
          <a:p>
            <a:r>
              <a:rPr lang="uk-UA" sz="3600" b="1" dirty="0" smtClean="0"/>
              <a:t>підводник </a:t>
            </a:r>
            <a:r>
              <a:rPr lang="uk-UA" sz="3600" b="1" dirty="0"/>
              <a:t>– </a:t>
            </a:r>
          </a:p>
          <a:p>
            <a:r>
              <a:rPr lang="uk-UA" sz="3600" b="1" dirty="0" smtClean="0"/>
              <a:t>лікар </a:t>
            </a:r>
            <a:r>
              <a:rPr lang="uk-UA" sz="3600" b="1" dirty="0"/>
              <a:t>– </a:t>
            </a:r>
          </a:p>
          <a:p>
            <a:r>
              <a:rPr lang="uk-UA" sz="3600" b="1" dirty="0"/>
              <a:t>аптекарка </a:t>
            </a:r>
            <a:r>
              <a:rPr lang="uk-UA" sz="3600" b="1" dirty="0" smtClean="0"/>
              <a:t>–</a:t>
            </a:r>
            <a:endParaRPr lang="uk-UA" sz="3600" b="1" dirty="0"/>
          </a:p>
          <a:p>
            <a:r>
              <a:rPr lang="uk-UA" sz="3600" b="1" dirty="0" smtClean="0"/>
              <a:t>спортсмен – </a:t>
            </a:r>
            <a:endParaRPr lang="uk-UA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021652" y="2365903"/>
            <a:ext cx="2924378" cy="33547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u="sng" dirty="0">
                <a:solidFill>
                  <a:schemeClr val="bg1"/>
                </a:solidFill>
              </a:rPr>
              <a:t>НАЗВИ </a:t>
            </a:r>
            <a:r>
              <a:rPr lang="uk-UA" sz="3200" b="1" u="sng" dirty="0" smtClean="0">
                <a:solidFill>
                  <a:schemeClr val="bg1"/>
                </a:solidFill>
              </a:rPr>
              <a:t>НЕІСТОТ</a:t>
            </a:r>
          </a:p>
          <a:p>
            <a:pPr algn="ctr"/>
            <a:r>
              <a:rPr lang="uk-UA" sz="3600" b="1" dirty="0" smtClean="0"/>
              <a:t>школа</a:t>
            </a:r>
            <a:endParaRPr lang="uk-UA" sz="3600" b="1" dirty="0"/>
          </a:p>
          <a:p>
            <a:pPr algn="ctr"/>
            <a:r>
              <a:rPr lang="uk-UA" sz="3600" b="1" dirty="0" smtClean="0"/>
              <a:t>вода</a:t>
            </a:r>
            <a:endParaRPr lang="uk-UA" sz="3600" b="1" dirty="0"/>
          </a:p>
          <a:p>
            <a:pPr algn="ctr"/>
            <a:r>
              <a:rPr lang="uk-UA" sz="3600" b="1" dirty="0" smtClean="0"/>
              <a:t>ліки</a:t>
            </a:r>
            <a:endParaRPr lang="uk-UA" sz="3600" b="1" dirty="0"/>
          </a:p>
          <a:p>
            <a:pPr algn="ctr"/>
            <a:r>
              <a:rPr lang="uk-UA" sz="3600" b="1" dirty="0" smtClean="0"/>
              <a:t>аптека</a:t>
            </a:r>
            <a:endParaRPr lang="uk-UA" sz="3600" b="1" dirty="0"/>
          </a:p>
          <a:p>
            <a:pPr algn="ctr"/>
            <a:r>
              <a:rPr lang="uk-UA" sz="3600" b="1" dirty="0" smtClean="0"/>
              <a:t>спорт</a:t>
            </a:r>
            <a:endParaRPr lang="uk-UA" sz="36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287" y="2404404"/>
            <a:ext cx="2765940" cy="1967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135" y="3590074"/>
            <a:ext cx="2412011" cy="156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Віршики для дітей про спорт та фізкультуру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140" y="4967717"/>
            <a:ext cx="2765940" cy="150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3776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5467" y="549474"/>
            <a:ext cx="10153128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Перевіряю свої досягнення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1015467" y="1341562"/>
            <a:ext cx="10153128" cy="1008112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0000"/>
                </a:solidFill>
              </a:rPr>
              <a:t>Завдання </a:t>
            </a:r>
            <a:r>
              <a:rPr lang="uk-UA" sz="3200" b="1" dirty="0" smtClean="0">
                <a:solidFill>
                  <a:srgbClr val="FF0000"/>
                </a:solidFill>
              </a:rPr>
              <a:t>3. </a:t>
            </a:r>
            <a:r>
              <a:rPr lang="uk-UA" sz="3200" b="1" dirty="0" err="1" smtClean="0">
                <a:solidFill>
                  <a:srgbClr val="0070C0"/>
                </a:solidFill>
              </a:rPr>
              <a:t>Спишіть</a:t>
            </a:r>
            <a:r>
              <a:rPr lang="uk-UA" sz="3200" b="1" dirty="0" smtClean="0">
                <a:solidFill>
                  <a:srgbClr val="0070C0"/>
                </a:solidFill>
              </a:rPr>
              <a:t> </a:t>
            </a:r>
            <a:r>
              <a:rPr lang="uk-UA" sz="3200" b="1" dirty="0">
                <a:solidFill>
                  <a:srgbClr val="0070C0"/>
                </a:solidFill>
              </a:rPr>
              <a:t>речення. </a:t>
            </a:r>
            <a:r>
              <a:rPr lang="uk-UA" sz="3200" b="1" dirty="0" smtClean="0">
                <a:solidFill>
                  <a:srgbClr val="0070C0"/>
                </a:solidFill>
              </a:rPr>
              <a:t>Виберіть </a:t>
            </a:r>
            <a:r>
              <a:rPr lang="uk-UA" sz="3200" b="1" dirty="0">
                <a:solidFill>
                  <a:srgbClr val="0070C0"/>
                </a:solidFill>
              </a:rPr>
              <a:t>з дужок потрібні букви. </a:t>
            </a:r>
            <a:r>
              <a:rPr lang="uk-UA" sz="3200" b="1" dirty="0" smtClean="0">
                <a:solidFill>
                  <a:srgbClr val="0070C0"/>
                </a:solidFill>
              </a:rPr>
              <a:t>Підкресліть </a:t>
            </a:r>
            <a:r>
              <a:rPr lang="uk-UA" sz="3200" b="1" dirty="0">
                <a:solidFill>
                  <a:srgbClr val="0070C0"/>
                </a:solidFill>
              </a:rPr>
              <a:t>власні назви</a:t>
            </a:r>
            <a:r>
              <a:rPr lang="uk-UA" sz="3200" b="1" dirty="0" smtClean="0">
                <a:solidFill>
                  <a:srgbClr val="0070C0"/>
                </a:solidFill>
              </a:rPr>
              <a:t>.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94868" y="2492270"/>
            <a:ext cx="6643468" cy="584775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uk-UA" sz="3200" b="1" dirty="0"/>
              <a:t>  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43659" y="2492270"/>
            <a:ext cx="4536503" cy="286232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/>
              <a:t>На (</a:t>
            </a:r>
            <a:r>
              <a:rPr lang="uk-UA" sz="3600" b="1" dirty="0" err="1"/>
              <a:t>Ч,ч</a:t>
            </a:r>
            <a:r>
              <a:rPr lang="uk-UA" sz="3600" b="1" dirty="0"/>
              <a:t>)</a:t>
            </a:r>
            <a:r>
              <a:rPr lang="uk-UA" sz="3600" b="1" dirty="0" err="1"/>
              <a:t>еркащині</a:t>
            </a:r>
            <a:r>
              <a:rPr lang="uk-UA" sz="3600" b="1" dirty="0"/>
              <a:t> в (</a:t>
            </a:r>
            <a:r>
              <a:rPr lang="uk-UA" sz="3600" b="1" dirty="0" err="1"/>
              <a:t>С,с</a:t>
            </a:r>
            <a:r>
              <a:rPr lang="uk-UA" sz="3600" b="1" dirty="0"/>
              <a:t>)елі (</a:t>
            </a:r>
            <a:r>
              <a:rPr lang="uk-UA" sz="3600" b="1" dirty="0" err="1"/>
              <a:t>К,к</a:t>
            </a:r>
            <a:r>
              <a:rPr lang="uk-UA" sz="3600" b="1" dirty="0"/>
              <a:t>)</a:t>
            </a:r>
            <a:r>
              <a:rPr lang="uk-UA" sz="3600" b="1" dirty="0" err="1"/>
              <a:t>расенівка</a:t>
            </a:r>
            <a:r>
              <a:rPr lang="uk-UA" sz="3600" b="1" dirty="0"/>
              <a:t> стоїть пам'ятник (</a:t>
            </a:r>
            <a:r>
              <a:rPr lang="uk-UA" sz="3600" b="1" dirty="0" err="1"/>
              <a:t>С,с</a:t>
            </a:r>
            <a:r>
              <a:rPr lang="uk-UA" sz="3600" b="1" dirty="0"/>
              <a:t>)</a:t>
            </a:r>
            <a:r>
              <a:rPr lang="uk-UA" sz="3600" b="1" dirty="0" err="1"/>
              <a:t>илачеві</a:t>
            </a:r>
            <a:r>
              <a:rPr lang="uk-UA" sz="3600" b="1" dirty="0"/>
              <a:t> (</a:t>
            </a:r>
            <a:r>
              <a:rPr lang="uk-UA" sz="3600" b="1" dirty="0" err="1"/>
              <a:t>І,і</a:t>
            </a:r>
            <a:r>
              <a:rPr lang="uk-UA" sz="3600" b="1" dirty="0"/>
              <a:t>)</a:t>
            </a:r>
            <a:r>
              <a:rPr lang="uk-UA" sz="3600" b="1" dirty="0" err="1"/>
              <a:t>вану</a:t>
            </a:r>
            <a:r>
              <a:rPr lang="uk-UA" sz="3600" b="1" dirty="0"/>
              <a:t> (</a:t>
            </a:r>
            <a:r>
              <a:rPr lang="uk-UA" sz="3600" b="1" dirty="0" err="1"/>
              <a:t>П,п</a:t>
            </a:r>
            <a:r>
              <a:rPr lang="uk-UA" sz="3600" b="1" dirty="0"/>
              <a:t>)</a:t>
            </a:r>
            <a:r>
              <a:rPr lang="uk-UA" sz="3600" b="1" dirty="0" err="1"/>
              <a:t>іддубному</a:t>
            </a:r>
            <a:r>
              <a:rPr lang="uk-UA" sz="3600" b="1" dirty="0"/>
              <a:t>.</a:t>
            </a:r>
          </a:p>
        </p:txBody>
      </p:sp>
      <p:pic>
        <p:nvPicPr>
          <p:cNvPr id="10" name="Picture 2" descr="Богатир із Красенівки - Останні та актуальні новини України та світу,  новини дня онлайн - Україна Молод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29"/>
          <a:stretch/>
        </p:blipFill>
        <p:spPr bwMode="auto">
          <a:xfrm>
            <a:off x="8036247" y="2492269"/>
            <a:ext cx="2727692" cy="412570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501133" y="3073870"/>
            <a:ext cx="27363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394868" y="3646432"/>
            <a:ext cx="27212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410699" y="4726694"/>
            <a:ext cx="13626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894581" y="5229994"/>
            <a:ext cx="30005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42004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8329</TotalTime>
  <Words>574</Words>
  <Application>Microsoft Office PowerPoint</Application>
  <PresentationFormat>Произвольный</PresentationFormat>
  <Paragraphs>153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Узагальнення знань про іменники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666</cp:revision>
  <dcterms:created xsi:type="dcterms:W3CDTF">2025-08-27T14:01:18Z</dcterms:created>
  <dcterms:modified xsi:type="dcterms:W3CDTF">2026-01-27T10:37:00Z</dcterms:modified>
</cp:coreProperties>
</file>