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2" r:id="rId2"/>
    <p:sldId id="516" r:id="rId3"/>
    <p:sldId id="571" r:id="rId4"/>
    <p:sldId id="552" r:id="rId5"/>
    <p:sldId id="570" r:id="rId6"/>
    <p:sldId id="326" r:id="rId7"/>
    <p:sldId id="566" r:id="rId8"/>
    <p:sldId id="503" r:id="rId9"/>
    <p:sldId id="556" r:id="rId10"/>
    <p:sldId id="561" r:id="rId11"/>
    <p:sldId id="562" r:id="rId12"/>
    <p:sldId id="563" r:id="rId13"/>
    <p:sldId id="565" r:id="rId14"/>
    <p:sldId id="564" r:id="rId15"/>
    <p:sldId id="567" r:id="rId16"/>
    <p:sldId id="545" r:id="rId17"/>
    <p:sldId id="546" r:id="rId18"/>
    <p:sldId id="547" r:id="rId19"/>
    <p:sldId id="569" r:id="rId20"/>
    <p:sldId id="550" r:id="rId21"/>
    <p:sldId id="536" r:id="rId22"/>
    <p:sldId id="517" r:id="rId23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4.png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microsoft.com/office/2007/relationships/hdphoto" Target="../media/hdphoto4.wdp"/><Relationship Id="rId5" Type="http://schemas.openxmlformats.org/officeDocument/2006/relationships/image" Target="../media/image7.jpeg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3.gif"/><Relationship Id="rId9" Type="http://schemas.openxmlformats.org/officeDocument/2006/relationships/image" Target="../media/image17.jpe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909514"/>
            <a:ext cx="9289032" cy="146423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  <a:t>Чарівні казки. Поміркуємо над казкою. </a:t>
            </a: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4000" b="1" dirty="0" err="1">
                <a:solidFill>
                  <a:schemeClr val="accent6">
                    <a:lumMod val="75000"/>
                  </a:schemeClr>
                </a:solidFill>
              </a:rPr>
              <a:t>Дімаров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 «Для чого людині серце»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76207" y="4016464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66-67</a:t>
            </a:r>
          </a:p>
        </p:txBody>
      </p:sp>
      <p:pic>
        <p:nvPicPr>
          <p:cNvPr id="7" name="Picture 2" descr="D:\3 клас\02 ЧИТАННЯ\1 Савченко уроки\6 Літер казки байки\№065-В.Бичко. Казка-вигадка. А.Дімаров. Для чого людині серце\Для чого людині серце\Дерев чолові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1" y="3839129"/>
            <a:ext cx="2683519" cy="191398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05457"/>
            <a:ext cx="10441160" cy="1051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Казка Анатолія </a:t>
            </a:r>
            <a:r>
              <a:rPr lang="uk-UA" sz="3600" b="1" dirty="0" err="1" smtClean="0">
                <a:solidFill>
                  <a:schemeClr val="bg1"/>
                </a:solidFill>
              </a:rPr>
              <a:t>Дімарова</a:t>
            </a:r>
            <a:r>
              <a:rPr lang="uk-UA" sz="3600" b="1" dirty="0" smtClean="0">
                <a:solidFill>
                  <a:schemeClr val="bg1"/>
                </a:solidFill>
              </a:rPr>
              <a:t> «Для чого людині серце</a:t>
            </a:r>
            <a:r>
              <a:rPr lang="uk-UA" sz="3600" b="1" dirty="0">
                <a:solidFill>
                  <a:schemeClr val="bg1"/>
                </a:solidFill>
              </a:rPr>
              <a:t>» </a:t>
            </a:r>
            <a:r>
              <a:rPr lang="uk-UA" sz="3200" b="1" dirty="0" smtClean="0">
                <a:solidFill>
                  <a:schemeClr val="bg1"/>
                </a:solidFill>
              </a:rPr>
              <a:t>ІІ </a:t>
            </a:r>
            <a:r>
              <a:rPr lang="uk-UA" sz="3200" b="1" dirty="0">
                <a:solidFill>
                  <a:schemeClr val="bg1"/>
                </a:solidFill>
              </a:rPr>
              <a:t>частина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231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83" y="1557586"/>
            <a:ext cx="766394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Дерев'яні Чоловічки - мультфільми українською мовою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34" r="7389"/>
          <a:stretch/>
        </p:blipFill>
        <p:spPr bwMode="auto">
          <a:xfrm flipH="1">
            <a:off x="907455" y="1564788"/>
            <a:ext cx="2842904" cy="400464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8" y="405457"/>
            <a:ext cx="10585177" cy="1051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Казка Анатолія </a:t>
            </a:r>
            <a:r>
              <a:rPr lang="uk-UA" sz="3600" b="1" dirty="0" err="1" smtClean="0">
                <a:solidFill>
                  <a:schemeClr val="bg1"/>
                </a:solidFill>
              </a:rPr>
              <a:t>Дімарова</a:t>
            </a:r>
            <a:r>
              <a:rPr lang="uk-UA" sz="3600" b="1" dirty="0" smtClean="0">
                <a:solidFill>
                  <a:schemeClr val="bg1"/>
                </a:solidFill>
              </a:rPr>
              <a:t> «Для чого людині серце</a:t>
            </a:r>
            <a:r>
              <a:rPr lang="uk-UA" sz="3600" b="1" dirty="0">
                <a:solidFill>
                  <a:schemeClr val="bg1"/>
                </a:solidFill>
              </a:rPr>
              <a:t>» </a:t>
            </a:r>
            <a:r>
              <a:rPr lang="uk-UA" sz="3200" b="1" dirty="0" smtClean="0">
                <a:solidFill>
                  <a:schemeClr val="bg1"/>
                </a:solidFill>
              </a:rPr>
              <a:t>ІІ, ІІІ </a:t>
            </a:r>
            <a:r>
              <a:rPr lang="uk-UA" sz="3200" b="1" dirty="0">
                <a:solidFill>
                  <a:schemeClr val="bg1"/>
                </a:solidFill>
              </a:rPr>
              <a:t>частина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231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38" y="1485578"/>
            <a:ext cx="74390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05391" y="4535946"/>
            <a:ext cx="2952328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змінилось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життя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чоловічка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після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отримання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серця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497" y="3914453"/>
            <a:ext cx="727086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Як ви </a:t>
            </a:r>
            <a:r>
              <a:rPr lang="ru-RU" sz="2400" b="1" dirty="0" err="1" smtClean="0">
                <a:solidFill>
                  <a:schemeClr val="bg1"/>
                </a:solidFill>
              </a:rPr>
              <a:t>зрозуміли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слова </a:t>
            </a:r>
            <a:r>
              <a:rPr lang="ru-RU" sz="2400" b="1" dirty="0" err="1">
                <a:solidFill>
                  <a:schemeClr val="bg1"/>
                </a:solidFill>
              </a:rPr>
              <a:t>лікаря</a:t>
            </a:r>
            <a:r>
              <a:rPr lang="ru-RU" sz="2400" b="1" dirty="0">
                <a:solidFill>
                  <a:schemeClr val="bg1"/>
                </a:solidFill>
              </a:rPr>
              <a:t> про те, що люди мають різні </a:t>
            </a:r>
            <a:r>
              <a:rPr lang="ru-RU" sz="2400" b="1" dirty="0" err="1">
                <a:solidFill>
                  <a:schemeClr val="bg1"/>
                </a:solidFill>
              </a:rPr>
              <a:t>серця</a:t>
            </a:r>
            <a:r>
              <a:rPr lang="ru-RU" sz="2400" b="1" dirty="0">
                <a:solidFill>
                  <a:schemeClr val="bg1"/>
                </a:solidFill>
              </a:rPr>
              <a:t>? Прочитай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Чому лікар посміхнувся схвально?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Чоловічок вагався. Що завадило його вибору? Чому не обрав дивовижне серце?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Як могло поміститись велике і світле серце у грудях дерев'яного чоловічка?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Для чого людині серце&quot;, казка (Анатолій Дімаров) - Мала Сторін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4812" r="1676" b="5369"/>
          <a:stretch/>
        </p:blipFill>
        <p:spPr bwMode="auto">
          <a:xfrm>
            <a:off x="8515019" y="1512952"/>
            <a:ext cx="2257531" cy="29371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5918" y="464732"/>
            <a:ext cx="3239420" cy="27363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Казка Анатолія </a:t>
            </a:r>
            <a:r>
              <a:rPr lang="uk-UA" sz="3600" b="1" dirty="0" err="1" smtClean="0">
                <a:solidFill>
                  <a:schemeClr val="bg1"/>
                </a:solidFill>
              </a:rPr>
              <a:t>Дімарова</a:t>
            </a:r>
            <a:r>
              <a:rPr lang="uk-UA" sz="3600" b="1" dirty="0" smtClean="0">
                <a:solidFill>
                  <a:schemeClr val="bg1"/>
                </a:solidFill>
              </a:rPr>
              <a:t> «Для чого людині серце</a:t>
            </a:r>
            <a:r>
              <a:rPr lang="uk-UA" sz="3600" b="1" dirty="0">
                <a:solidFill>
                  <a:schemeClr val="bg1"/>
                </a:solidFill>
              </a:rPr>
              <a:t>» </a:t>
            </a:r>
            <a:r>
              <a:rPr lang="uk-UA" sz="3200" b="1" dirty="0" smtClean="0">
                <a:solidFill>
                  <a:schemeClr val="bg1"/>
                </a:solidFill>
              </a:rPr>
              <a:t>ІІІ </a:t>
            </a:r>
            <a:r>
              <a:rPr lang="uk-UA" sz="3200" b="1" dirty="0">
                <a:solidFill>
                  <a:schemeClr val="bg1"/>
                </a:solidFill>
              </a:rPr>
              <a:t>частина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232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39" y="1917626"/>
            <a:ext cx="7683009" cy="45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3 клас\02 ЧИТАННЯ\1 Савченко уроки\6 Літер казки байки\№065-В.Бичко. Казка-вигадка. А.Дімаров. Для чого людині серце\Для чого людині серце\2026-01-26_2317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41" y="477466"/>
            <a:ext cx="7683007" cy="143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Для чого людині серце&quot;, казка (Анатолій Дімаров) - Мала Сторінк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6" r="3189" b="1494"/>
          <a:stretch/>
        </p:blipFill>
        <p:spPr bwMode="auto">
          <a:xfrm>
            <a:off x="1123479" y="3342874"/>
            <a:ext cx="2148429" cy="31097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05457"/>
            <a:ext cx="10441160" cy="1051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Казка Анатолія </a:t>
            </a:r>
            <a:r>
              <a:rPr lang="uk-UA" sz="3600" b="1" dirty="0" err="1" smtClean="0">
                <a:solidFill>
                  <a:schemeClr val="bg1"/>
                </a:solidFill>
              </a:rPr>
              <a:t>Дімарова</a:t>
            </a:r>
            <a:r>
              <a:rPr lang="uk-UA" sz="3600" b="1" dirty="0" smtClean="0">
                <a:solidFill>
                  <a:schemeClr val="bg1"/>
                </a:solidFill>
              </a:rPr>
              <a:t> «Для чого людині серце</a:t>
            </a:r>
            <a:r>
              <a:rPr lang="uk-UA" sz="3600" b="1" dirty="0">
                <a:solidFill>
                  <a:schemeClr val="bg1"/>
                </a:solidFill>
              </a:rPr>
              <a:t>» </a:t>
            </a:r>
            <a:r>
              <a:rPr lang="uk-UA" sz="3200" b="1" dirty="0" smtClean="0">
                <a:solidFill>
                  <a:schemeClr val="bg1"/>
                </a:solidFill>
              </a:rPr>
              <a:t>ІІІ </a:t>
            </a:r>
            <a:r>
              <a:rPr lang="uk-UA" sz="3200" b="1" dirty="0">
                <a:solidFill>
                  <a:schemeClr val="bg1"/>
                </a:solidFill>
              </a:rPr>
              <a:t>частина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12" descr="Для чого людині серце&quot;, казка (Анатолій Дімаров) - Мала Сторін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6" r="3189" b="1494"/>
          <a:stretch/>
        </p:blipFill>
        <p:spPr bwMode="auto">
          <a:xfrm>
            <a:off x="835447" y="1574416"/>
            <a:ext cx="2912753" cy="42161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2323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1" y="1574416"/>
            <a:ext cx="74866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6" y="494644"/>
            <a:ext cx="1033202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303" y="1269554"/>
            <a:ext cx="5833799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ви вважаєте, чи правильно вчинив дерев'яний чоловічок?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 Чи можна вважати його героєм?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 Яка тема цієї казки?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 Чого вчить </a:t>
            </a:r>
            <a:r>
              <a:rPr lang="uk-UA" sz="2800" b="1" dirty="0" smtClean="0">
                <a:solidFill>
                  <a:schemeClr val="bg1"/>
                </a:solidFill>
              </a:rPr>
              <a:t>казка? Яка </a:t>
            </a:r>
            <a:r>
              <a:rPr lang="uk-UA" sz="2800" b="1" dirty="0">
                <a:solidFill>
                  <a:schemeClr val="bg1"/>
                </a:solidFill>
              </a:rPr>
              <a:t>її головна думка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Чи можна цю казку назвати чарівною? Доведіть свою </a:t>
            </a:r>
            <a:r>
              <a:rPr lang="uk-UA" sz="2800" b="1" dirty="0" smtClean="0">
                <a:solidFill>
                  <a:schemeClr val="bg1"/>
                </a:solidFill>
              </a:rPr>
              <a:t>думку.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змінилося життя дерев’яного чоловічка, коли лікар вставив йому серце доброї людини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Конспект уроку з літературного читання, 3 клас. Казка &quot;Для чого людині  серце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53" y="1269554"/>
            <a:ext cx="4355355" cy="29259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84119" y="4581922"/>
            <a:ext cx="441558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Прочитайте діалог лікаря з дерев’яним чоловічком у другій частині казки</a:t>
            </a:r>
          </a:p>
        </p:txBody>
      </p:sp>
    </p:spTree>
    <p:extLst>
      <p:ext uri="{BB962C8B-B14F-4D97-AF65-F5344CB8AC3E}">
        <p14:creationId xmlns:p14="http://schemas.microsoft.com/office/powerpoint/2010/main" val="28549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ackground, wood | Текстура древесины, Резиновые полы, Фото декор сте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67"/>
          <a:stretch/>
        </p:blipFill>
        <p:spPr bwMode="auto">
          <a:xfrm>
            <a:off x="108214" y="1197546"/>
            <a:ext cx="11971579" cy="535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1471" y="417783"/>
            <a:ext cx="9937104" cy="5939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«Визнач характер героя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ᐈ Картинки сообщений фотографии, картинки сообщение | скачать на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00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832">
            <a:off x="1422" y="1304324"/>
            <a:ext cx="3173079" cy="31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ни были роботы, они заполонили всю планету – IMG! Картинки из интернета |  Деревянные игрушки, Небольшие изделия из дерева, Новые поделки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100000" l="9944" r="89869">
                        <a14:foregroundMark x1="41088" y1="64375" x2="41088" y2="64375"/>
                        <a14:backgroundMark x1="43902" y1="61625" x2="43902" y2="61625"/>
                        <a14:backgroundMark x1="44841" y1="56875" x2="44841" y2="56875"/>
                        <a14:backgroundMark x1="53846" y1="76750" x2="53846" y2="76750"/>
                        <a14:backgroundMark x1="52908" y1="67000" x2="52908" y2="67000"/>
                        <a14:backgroundMark x1="53846" y1="72375" x2="53846" y2="72375"/>
                        <a14:backgroundMark x1="55159" y1="79250" x2="55159" y2="79250"/>
                        <a14:backgroundMark x1="55722" y1="90000" x2="55722" y2="90000"/>
                        <a14:backgroundMark x1="52345" y1="92875" x2="52345" y2="92875"/>
                        <a14:backgroundMark x1="51407" y1="95375" x2="51407" y2="95375"/>
                        <a14:backgroundMark x1="29644" y1="95375" x2="29644" y2="95375"/>
                        <a14:backgroundMark x1="22139" y1="97875" x2="22139" y2="97875"/>
                        <a14:backgroundMark x1="15947" y1="98500" x2="15947" y2="98500"/>
                        <a14:backgroundMark x1="34334" y1="97000" x2="34334" y2="97000"/>
                        <a14:backgroundMark x1="38086" y1="97625" x2="38086" y2="97625"/>
                        <a14:backgroundMark x1="38086" y1="98500" x2="38086" y2="98500"/>
                        <a14:backgroundMark x1="74109" y1="97875" x2="74109" y2="97875"/>
                        <a14:backgroundMark x1="58161" y1="98250" x2="58161" y2="9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18" y="1216156"/>
            <a:ext cx="4252617" cy="45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20143119">
            <a:off x="611519" y="2426416"/>
            <a:ext cx="179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жорстокий</a:t>
            </a:r>
          </a:p>
        </p:txBody>
      </p:sp>
      <p:sp>
        <p:nvSpPr>
          <p:cNvPr id="15" name="TextBox 14"/>
          <p:cNvSpPr txBox="1"/>
          <p:nvPr/>
        </p:nvSpPr>
        <p:spPr>
          <a:xfrm rot="20227259">
            <a:off x="766835" y="2847938"/>
            <a:ext cx="179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злий</a:t>
            </a:r>
          </a:p>
        </p:txBody>
      </p:sp>
      <p:sp>
        <p:nvSpPr>
          <p:cNvPr id="16" name="TextBox 15"/>
          <p:cNvSpPr txBox="1"/>
          <p:nvPr/>
        </p:nvSpPr>
        <p:spPr>
          <a:xfrm rot="20169047">
            <a:off x="951223" y="3281124"/>
            <a:ext cx="179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байдужий</a:t>
            </a:r>
          </a:p>
        </p:txBody>
      </p:sp>
      <p:pic>
        <p:nvPicPr>
          <p:cNvPr id="42" name="Picture 2" descr="ᐈ Картинки сообщений фотографии, картинки сообщение | скачать на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00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832">
            <a:off x="2494654" y="1360734"/>
            <a:ext cx="3173079" cy="31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ᐈ Картинки сообщений фотографии, картинки сообщение | скачать на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00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832">
            <a:off x="871106" y="3502014"/>
            <a:ext cx="3173079" cy="31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ᐈ Картинки сообщений фотографии, картинки сообщение | скачать на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00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537">
            <a:off x="6578729" y="1289760"/>
            <a:ext cx="3173079" cy="31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ᐈ Картинки сообщений фотографии, картинки сообщение | скачать на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00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889">
            <a:off x="8990241" y="1385559"/>
            <a:ext cx="3173079" cy="31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ᐈ Картинки сообщений фотографии, картинки сообщение | скачать на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00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654">
            <a:off x="8140947" y="3500178"/>
            <a:ext cx="3173079" cy="31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 rot="20101395">
            <a:off x="1279826" y="4551513"/>
            <a:ext cx="22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безсердечний</a:t>
            </a:r>
          </a:p>
        </p:txBody>
      </p:sp>
      <p:sp>
        <p:nvSpPr>
          <p:cNvPr id="23" name="TextBox 22"/>
          <p:cNvSpPr txBox="1"/>
          <p:nvPr/>
        </p:nvSpPr>
        <p:spPr>
          <a:xfrm rot="20088323">
            <a:off x="1644713" y="4970644"/>
            <a:ext cx="179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агресивний</a:t>
            </a:r>
          </a:p>
        </p:txBody>
      </p:sp>
      <p:sp>
        <p:nvSpPr>
          <p:cNvPr id="24" name="TextBox 23"/>
          <p:cNvSpPr txBox="1"/>
          <p:nvPr/>
        </p:nvSpPr>
        <p:spPr>
          <a:xfrm rot="20158124">
            <a:off x="1711058" y="5396900"/>
            <a:ext cx="206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безсоромний</a:t>
            </a:r>
          </a:p>
        </p:txBody>
      </p:sp>
      <p:sp>
        <p:nvSpPr>
          <p:cNvPr id="18" name="TextBox 17"/>
          <p:cNvSpPr txBox="1"/>
          <p:nvPr/>
        </p:nvSpPr>
        <p:spPr>
          <a:xfrm rot="20124581">
            <a:off x="2958905" y="2426982"/>
            <a:ext cx="210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нахабний</a:t>
            </a:r>
          </a:p>
        </p:txBody>
      </p:sp>
      <p:sp>
        <p:nvSpPr>
          <p:cNvPr id="19" name="TextBox 18"/>
          <p:cNvSpPr txBox="1"/>
          <p:nvPr/>
        </p:nvSpPr>
        <p:spPr>
          <a:xfrm rot="20134324">
            <a:off x="3165831" y="2816044"/>
            <a:ext cx="210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хитрий</a:t>
            </a:r>
          </a:p>
        </p:txBody>
      </p:sp>
      <p:sp>
        <p:nvSpPr>
          <p:cNvPr id="20" name="TextBox 19"/>
          <p:cNvSpPr txBox="1"/>
          <p:nvPr/>
        </p:nvSpPr>
        <p:spPr>
          <a:xfrm rot="20132515">
            <a:off x="3260115" y="3212742"/>
            <a:ext cx="229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заздрісний</a:t>
            </a:r>
          </a:p>
        </p:txBody>
      </p:sp>
      <p:sp>
        <p:nvSpPr>
          <p:cNvPr id="26" name="TextBox 25"/>
          <p:cNvSpPr txBox="1"/>
          <p:nvPr/>
        </p:nvSpPr>
        <p:spPr>
          <a:xfrm rot="1380302">
            <a:off x="7295098" y="2346697"/>
            <a:ext cx="215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милосердний</a:t>
            </a:r>
          </a:p>
        </p:txBody>
      </p:sp>
      <p:sp>
        <p:nvSpPr>
          <p:cNvPr id="27" name="TextBox 26"/>
          <p:cNvSpPr txBox="1"/>
          <p:nvPr/>
        </p:nvSpPr>
        <p:spPr>
          <a:xfrm rot="1353892">
            <a:off x="7185633" y="2705141"/>
            <a:ext cx="185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добрий</a:t>
            </a:r>
          </a:p>
        </p:txBody>
      </p:sp>
      <p:sp>
        <p:nvSpPr>
          <p:cNvPr id="28" name="TextBox 27"/>
          <p:cNvSpPr txBox="1"/>
          <p:nvPr/>
        </p:nvSpPr>
        <p:spPr>
          <a:xfrm rot="1390235">
            <a:off x="6888121" y="3102531"/>
            <a:ext cx="211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сердечний</a:t>
            </a:r>
          </a:p>
        </p:txBody>
      </p:sp>
      <p:sp>
        <p:nvSpPr>
          <p:cNvPr id="34" name="TextBox 33"/>
          <p:cNvSpPr txBox="1"/>
          <p:nvPr/>
        </p:nvSpPr>
        <p:spPr>
          <a:xfrm rot="1277128">
            <a:off x="8672689" y="4519932"/>
            <a:ext cx="2173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здатен на самопожертву</a:t>
            </a:r>
          </a:p>
        </p:txBody>
      </p:sp>
      <p:sp>
        <p:nvSpPr>
          <p:cNvPr id="36" name="TextBox 35"/>
          <p:cNvSpPr txBox="1"/>
          <p:nvPr/>
        </p:nvSpPr>
        <p:spPr>
          <a:xfrm rot="1318831">
            <a:off x="8559237" y="5263422"/>
            <a:ext cx="2087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небайдужий</a:t>
            </a:r>
          </a:p>
        </p:txBody>
      </p:sp>
      <p:sp>
        <p:nvSpPr>
          <p:cNvPr id="40" name="TextBox 39"/>
          <p:cNvSpPr txBox="1"/>
          <p:nvPr/>
        </p:nvSpPr>
        <p:spPr>
          <a:xfrm rot="1220084">
            <a:off x="9741173" y="2511622"/>
            <a:ext cx="197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розсудливий</a:t>
            </a:r>
          </a:p>
        </p:txBody>
      </p:sp>
      <p:sp>
        <p:nvSpPr>
          <p:cNvPr id="41" name="TextBox 40"/>
          <p:cNvSpPr txBox="1"/>
          <p:nvPr/>
        </p:nvSpPr>
        <p:spPr>
          <a:xfrm rot="1189961">
            <a:off x="9416048" y="2912634"/>
            <a:ext cx="222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безкорисливий</a:t>
            </a:r>
          </a:p>
        </p:txBody>
      </p:sp>
      <p:sp>
        <p:nvSpPr>
          <p:cNvPr id="39" name="TextBox 38"/>
          <p:cNvSpPr txBox="1"/>
          <p:nvPr/>
        </p:nvSpPr>
        <p:spPr>
          <a:xfrm rot="1208864">
            <a:off x="9434576" y="3367089"/>
            <a:ext cx="195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співчутливий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87774" y="5764201"/>
            <a:ext cx="4950045" cy="8311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 хочу мати добре серце.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 можу і хочу допомагати іншим.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51471" y="1092626"/>
            <a:ext cx="9937104" cy="68098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Виберіть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риси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характеру, які на вашу думку, підходять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до чоловічка з казки.</a:t>
            </a:r>
          </a:p>
        </p:txBody>
      </p:sp>
    </p:spTree>
    <p:extLst>
      <p:ext uri="{BB962C8B-B14F-4D97-AF65-F5344CB8AC3E}">
        <p14:creationId xmlns:p14="http://schemas.microsoft.com/office/powerpoint/2010/main" val="26419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069" y="477466"/>
            <a:ext cx="9881506" cy="72008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tabLst>
                <a:tab pos="4040188" algn="l"/>
              </a:tabLst>
            </a:pPr>
            <a:r>
              <a:rPr lang="ru-RU" altLang="ru-RU" sz="4000" b="1" dirty="0" smtClean="0">
                <a:solidFill>
                  <a:schemeClr val="bg1"/>
                </a:solidFill>
              </a:rPr>
              <a:t>«Кому </a:t>
            </a:r>
            <a:r>
              <a:rPr lang="ru-RU" altLang="ru-RU" sz="4000" b="1" dirty="0">
                <a:solidFill>
                  <a:schemeClr val="bg1"/>
                </a:solidFill>
              </a:rPr>
              <a:t>належать ці </a:t>
            </a:r>
            <a:r>
              <a:rPr lang="ru-RU" altLang="ru-RU" sz="4000" b="1" dirty="0" smtClean="0">
                <a:solidFill>
                  <a:schemeClr val="bg1"/>
                </a:solidFill>
              </a:rPr>
              <a:t>слова </a:t>
            </a:r>
            <a:r>
              <a:rPr lang="ru-RU" altLang="ru-RU" sz="4000" b="1" dirty="0" err="1" smtClean="0">
                <a:solidFill>
                  <a:schemeClr val="bg1"/>
                </a:solidFill>
              </a:rPr>
              <a:t>казки</a:t>
            </a:r>
            <a:r>
              <a:rPr lang="ru-RU" altLang="ru-RU" sz="4000" b="1" dirty="0" smtClean="0">
                <a:solidFill>
                  <a:schemeClr val="bg1"/>
                </a:solidFill>
              </a:rPr>
              <a:t>?»</a:t>
            </a:r>
            <a:r>
              <a:rPr lang="ru-RU" altLang="ru-RU" sz="4000" dirty="0" smtClean="0">
                <a:solidFill>
                  <a:schemeClr val="bg1"/>
                </a:solidFill>
              </a:rPr>
              <a:t> 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818" y="1310486"/>
            <a:ext cx="5616624" cy="68595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600" b="1" dirty="0" err="1">
                <a:solidFill>
                  <a:schemeClr val="bg1"/>
                </a:solidFill>
              </a:rPr>
              <a:t>Ти</a:t>
            </a:r>
            <a:r>
              <a:rPr lang="ru-RU" altLang="ru-RU" sz="3600" b="1" dirty="0">
                <a:solidFill>
                  <a:schemeClr val="bg1"/>
                </a:solidFill>
              </a:rPr>
              <a:t> </a:t>
            </a:r>
            <a:r>
              <a:rPr lang="ru-RU" altLang="ru-RU" sz="3600" b="1" dirty="0" err="1">
                <a:solidFill>
                  <a:schemeClr val="bg1"/>
                </a:solidFill>
              </a:rPr>
              <a:t>хочеш</a:t>
            </a:r>
            <a:r>
              <a:rPr lang="ru-RU" altLang="ru-RU" sz="3600" b="1" dirty="0">
                <a:solidFill>
                  <a:schemeClr val="bg1"/>
                </a:solidFill>
              </a:rPr>
              <a:t> </a:t>
            </a:r>
            <a:r>
              <a:rPr lang="ru-RU" altLang="ru-RU" sz="3600" b="1" dirty="0" err="1">
                <a:solidFill>
                  <a:schemeClr val="bg1"/>
                </a:solidFill>
              </a:rPr>
              <a:t>вибратися</a:t>
            </a:r>
            <a:r>
              <a:rPr lang="ru-RU" altLang="ru-RU" sz="3600" b="1" dirty="0">
                <a:solidFill>
                  <a:schemeClr val="bg1"/>
                </a:solidFill>
              </a:rPr>
              <a:t> з </a:t>
            </a:r>
            <a:r>
              <a:rPr lang="ru-RU" altLang="ru-RU" sz="3600" b="1" dirty="0" err="1">
                <a:solidFill>
                  <a:schemeClr val="bg1"/>
                </a:solidFill>
              </a:rPr>
              <a:t>лісу</a:t>
            </a:r>
            <a:r>
              <a:rPr lang="ru-RU" altLang="ru-RU" sz="36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487" name="Picture 7" descr="yonlendirme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60" y="1310486"/>
            <a:ext cx="2063335" cy="184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image-403-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r="13591"/>
          <a:stretch>
            <a:fillRect/>
          </a:stretch>
        </p:blipFill>
        <p:spPr bwMode="auto">
          <a:xfrm>
            <a:off x="859526" y="1866909"/>
            <a:ext cx="1872208" cy="16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yonlendirme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431" y="3573810"/>
            <a:ext cx="2119414" cy="18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%D0%B1%D1%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59" y="4162130"/>
            <a:ext cx="1481075" cy="19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67963" y="3857874"/>
            <a:ext cx="4712032" cy="63511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altLang="ru-RU" sz="3600" b="1" kern="0" dirty="0">
                <a:solidFill>
                  <a:schemeClr val="bg1"/>
                </a:solidFill>
              </a:rPr>
              <a:t>Я хочу </a:t>
            </a:r>
            <a:r>
              <a:rPr lang="ru-RU" altLang="ru-RU" sz="3600" b="1" kern="0" dirty="0" err="1">
                <a:solidFill>
                  <a:schemeClr val="bg1"/>
                </a:solidFill>
              </a:rPr>
              <a:t>мати</a:t>
            </a:r>
            <a:r>
              <a:rPr lang="ru-RU" altLang="ru-RU" sz="3600" b="1" kern="0" dirty="0">
                <a:solidFill>
                  <a:schemeClr val="bg1"/>
                </a:solidFill>
              </a:rPr>
              <a:t> </a:t>
            </a:r>
            <a:r>
              <a:rPr lang="ru-RU" altLang="ru-RU" sz="3600" b="1" kern="0" dirty="0" err="1">
                <a:solidFill>
                  <a:schemeClr val="bg1"/>
                </a:solidFill>
              </a:rPr>
              <a:t>це</a:t>
            </a:r>
            <a:r>
              <a:rPr lang="ru-RU" altLang="ru-RU" sz="3600" b="1" kern="0" dirty="0">
                <a:solidFill>
                  <a:schemeClr val="bg1"/>
                </a:solidFill>
              </a:rPr>
              <a:t> </a:t>
            </a:r>
            <a:r>
              <a:rPr lang="ru-RU" altLang="ru-RU" sz="3600" b="1" kern="0" dirty="0" err="1">
                <a:solidFill>
                  <a:schemeClr val="bg1"/>
                </a:solidFill>
              </a:rPr>
              <a:t>серце</a:t>
            </a:r>
            <a:r>
              <a:rPr lang="ru-RU" altLang="ru-RU" sz="3600" b="1" kern="0" dirty="0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95687" y="2557250"/>
            <a:ext cx="5256584" cy="59705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altLang="ru-RU" sz="3600" b="1" kern="0" dirty="0">
                <a:solidFill>
                  <a:schemeClr val="bg1"/>
                </a:solidFill>
              </a:rPr>
              <a:t>Люди </a:t>
            </a:r>
            <a:r>
              <a:rPr lang="ru-RU" altLang="ru-RU" sz="3600" b="1" kern="0" dirty="0" err="1">
                <a:solidFill>
                  <a:schemeClr val="bg1"/>
                </a:solidFill>
              </a:rPr>
              <a:t>мають</a:t>
            </a:r>
            <a:r>
              <a:rPr lang="ru-RU" altLang="ru-RU" sz="3600" b="1" kern="0" dirty="0">
                <a:solidFill>
                  <a:schemeClr val="bg1"/>
                </a:solidFill>
              </a:rPr>
              <a:t> </a:t>
            </a:r>
            <a:r>
              <a:rPr lang="ru-RU" altLang="ru-RU" sz="3600" b="1" kern="0" dirty="0" err="1">
                <a:solidFill>
                  <a:schemeClr val="bg1"/>
                </a:solidFill>
              </a:rPr>
              <a:t>різні</a:t>
            </a:r>
            <a:r>
              <a:rPr lang="ru-RU" altLang="ru-RU" sz="3600" b="1" kern="0" dirty="0">
                <a:solidFill>
                  <a:schemeClr val="bg1"/>
                </a:solidFill>
              </a:rPr>
              <a:t> </a:t>
            </a:r>
            <a:r>
              <a:rPr lang="ru-RU" altLang="ru-RU" sz="3600" b="1" kern="0" dirty="0" err="1">
                <a:solidFill>
                  <a:schemeClr val="bg1"/>
                </a:solidFill>
              </a:rPr>
              <a:t>серця</a:t>
            </a:r>
            <a:r>
              <a:rPr lang="ru-RU" altLang="ru-RU" sz="3600" b="1" kern="0" dirty="0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59783" y="5147402"/>
            <a:ext cx="2911832" cy="63511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altLang="ru-RU" sz="3600" b="1" kern="0" dirty="0" err="1">
                <a:solidFill>
                  <a:schemeClr val="bg1"/>
                </a:solidFill>
              </a:rPr>
              <a:t>Це</a:t>
            </a:r>
            <a:r>
              <a:rPr lang="ru-RU" altLang="ru-RU" sz="3600" b="1" kern="0" dirty="0">
                <a:solidFill>
                  <a:schemeClr val="bg1"/>
                </a:solidFill>
              </a:rPr>
              <a:t> я плачу…</a:t>
            </a:r>
          </a:p>
        </p:txBody>
      </p:sp>
    </p:spTree>
    <p:extLst>
      <p:ext uri="{BB962C8B-B14F-4D97-AF65-F5344CB8AC3E}">
        <p14:creationId xmlns:p14="http://schemas.microsoft.com/office/powerpoint/2010/main" val="14147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315" y="1295701"/>
            <a:ext cx="10081120" cy="44383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uk-UA" altLang="ru-RU" sz="3800" b="1" dirty="0">
                <a:solidFill>
                  <a:srgbClr val="FF0000"/>
                </a:solidFill>
              </a:rPr>
              <a:t>Серце злої людини</a:t>
            </a:r>
            <a: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uk-UA" alt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uk-UA" altLang="ru-RU" sz="3800" b="1" dirty="0" smtClean="0">
                <a:solidFill>
                  <a:srgbClr val="7030A0"/>
                </a:solidFill>
              </a:rPr>
              <a:t>похмуре</a:t>
            </a:r>
            <a:r>
              <a:rPr lang="uk-UA" altLang="ru-RU" sz="3800" b="1" dirty="0">
                <a:solidFill>
                  <a:srgbClr val="7030A0"/>
                </a:solidFill>
              </a:rPr>
              <a:t>, сіре, важке</a:t>
            </a:r>
            <a: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</a:t>
            </a:r>
            <a:b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altLang="ru-RU" sz="3800" b="1" dirty="0">
                <a:solidFill>
                  <a:srgbClr val="FF0000"/>
                </a:solidFill>
              </a:rPr>
              <a:t>Серце байдужої людини</a:t>
            </a:r>
            <a: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uk-UA" alt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uk-UA" altLang="ru-RU" sz="3800" b="1" dirty="0" smtClean="0">
                <a:solidFill>
                  <a:srgbClr val="7030A0"/>
                </a:solidFill>
              </a:rPr>
              <a:t>велике </a:t>
            </a:r>
            <a:r>
              <a:rPr lang="uk-UA" altLang="ru-RU" sz="3800" b="1" dirty="0">
                <a:solidFill>
                  <a:srgbClr val="7030A0"/>
                </a:solidFill>
              </a:rPr>
              <a:t>та світле </a:t>
            </a:r>
            <a:br>
              <a:rPr lang="uk-UA" altLang="ru-RU" sz="3800" b="1" dirty="0">
                <a:solidFill>
                  <a:srgbClr val="7030A0"/>
                </a:solidFill>
              </a:rPr>
            </a:br>
            <a: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altLang="ru-RU" sz="3800" b="1" dirty="0">
                <a:solidFill>
                  <a:srgbClr val="FF0000"/>
                </a:solidFill>
              </a:rPr>
              <a:t>Серце людини, яка</a:t>
            </a:r>
            <a: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  <a:t>                    </a:t>
            </a:r>
            <a:r>
              <a:rPr lang="uk-UA" alt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uk-UA" altLang="ru-RU" sz="3800" b="1" dirty="0" smtClean="0">
                <a:solidFill>
                  <a:srgbClr val="7030A0"/>
                </a:solidFill>
              </a:rPr>
              <a:t>жовте </a:t>
            </a:r>
            <a:r>
              <a:rPr lang="uk-UA" altLang="ru-RU" sz="3800" b="1" dirty="0">
                <a:solidFill>
                  <a:srgbClr val="7030A0"/>
                </a:solidFill>
              </a:rPr>
              <a:t>та зморщене</a:t>
            </a:r>
            <a:br>
              <a:rPr lang="uk-UA" altLang="ru-RU" sz="3800" b="1" dirty="0">
                <a:solidFill>
                  <a:srgbClr val="7030A0"/>
                </a:solidFill>
              </a:rPr>
            </a:br>
            <a:r>
              <a:rPr lang="uk-UA" altLang="ru-RU" sz="3800" b="1" dirty="0">
                <a:solidFill>
                  <a:srgbClr val="FF0000"/>
                </a:solidFill>
              </a:rPr>
              <a:t>дбає тільки про </a:t>
            </a:r>
            <a:r>
              <a:rPr lang="uk-UA" altLang="ru-RU" sz="3800" b="1" dirty="0" smtClean="0">
                <a:solidFill>
                  <a:srgbClr val="FF0000"/>
                </a:solidFill>
              </a:rPr>
              <a:t>себе</a:t>
            </a:r>
            <a:r>
              <a:rPr lang="uk-UA" altLang="ru-RU" sz="3800" b="1" dirty="0">
                <a:solidFill>
                  <a:srgbClr val="FF0000"/>
                </a:solidFill>
              </a:rPr>
              <a:t/>
            </a:r>
            <a:br>
              <a:rPr lang="uk-UA" altLang="ru-RU" sz="3800" b="1" dirty="0">
                <a:solidFill>
                  <a:srgbClr val="FF0000"/>
                </a:solidFill>
              </a:rPr>
            </a:br>
            <a: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altLang="ru-RU" sz="3800" b="1" dirty="0">
                <a:solidFill>
                  <a:srgbClr val="FF0000"/>
                </a:solidFill>
              </a:rPr>
              <a:t>Серце доброї людини  </a:t>
            </a:r>
            <a:r>
              <a:rPr lang="uk-UA" altLang="ru-RU" sz="3800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uk-UA" alt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uk-UA" altLang="ru-RU" sz="3800" b="1" dirty="0" smtClean="0">
                <a:solidFill>
                  <a:srgbClr val="7030A0"/>
                </a:solidFill>
              </a:rPr>
              <a:t>блискуче та світле  </a:t>
            </a:r>
            <a:r>
              <a:rPr lang="uk-UA" alt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</a:t>
            </a:r>
            <a:endParaRPr lang="ru-RU" altLang="ru-RU" sz="3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838197" y="2845101"/>
            <a:ext cx="973914" cy="26009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14" tIns="54407" rIns="108814" bIns="54407"/>
          <a:lstStyle/>
          <a:p>
            <a:endParaRPr lang="ru-R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102606" y="1917624"/>
            <a:ext cx="1853521" cy="19442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14" tIns="54407" rIns="108814" bIns="54407"/>
          <a:lstStyle/>
          <a:p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5102606" y="1917625"/>
            <a:ext cx="1853522" cy="229825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14" tIns="54407" rIns="108814" bIns="54407"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371951" y="2861756"/>
            <a:ext cx="1538287" cy="2584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14" tIns="54407" rIns="108814" bIns="54407"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99351" y="405458"/>
            <a:ext cx="9433048" cy="67421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altLang="ru-RU" sz="4000" b="1" kern="0" dirty="0">
                <a:solidFill>
                  <a:schemeClr val="bg1"/>
                </a:solidFill>
              </a:rPr>
              <a:t>З’єднай назву серця з його описом </a:t>
            </a:r>
            <a:endParaRPr lang="ru-RU" altLang="ru-RU" sz="4000" b="1" kern="0" dirty="0">
              <a:solidFill>
                <a:schemeClr val="bg1"/>
              </a:solidFill>
            </a:endParaRPr>
          </a:p>
        </p:txBody>
      </p:sp>
      <p:pic>
        <p:nvPicPr>
          <p:cNvPr id="8" name="Picture 26" descr="Heart A-Blaze | Fire heart, Heart wallpaper, Heart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196" y="4797946"/>
            <a:ext cx="1490378" cy="17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471" y="477467"/>
            <a:ext cx="10009112" cy="7920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altLang="ru-RU" sz="4000" b="1" dirty="0">
                <a:solidFill>
                  <a:schemeClr val="bg1"/>
                </a:solidFill>
              </a:rPr>
              <a:t>Вправа </a:t>
            </a:r>
            <a:r>
              <a:rPr lang="uk-UA" altLang="ru-RU" sz="4000" b="1" dirty="0" smtClean="0">
                <a:solidFill>
                  <a:schemeClr val="bg1"/>
                </a:solidFill>
              </a:rPr>
              <a:t>«Порушена </a:t>
            </a:r>
            <a:r>
              <a:rPr lang="uk-UA" altLang="ru-RU" sz="4000" b="1" dirty="0">
                <a:solidFill>
                  <a:schemeClr val="bg1"/>
                </a:solidFill>
              </a:rPr>
              <a:t>послідовність»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63" y="1413570"/>
            <a:ext cx="7704856" cy="39633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altLang="ru-RU" sz="4300" b="1" dirty="0" smtClean="0">
                <a:solidFill>
                  <a:srgbClr val="7030A0"/>
                </a:solidFill>
              </a:rPr>
              <a:t>__</a:t>
            </a:r>
            <a:r>
              <a:rPr lang="uk-UA" altLang="ru-RU" sz="4300" dirty="0" smtClean="0">
                <a:solidFill>
                  <a:srgbClr val="7030A0"/>
                </a:solidFill>
              </a:rPr>
              <a:t> </a:t>
            </a:r>
            <a:r>
              <a:rPr lang="uk-UA" altLang="ru-RU" sz="4300" b="1" dirty="0" smtClean="0">
                <a:solidFill>
                  <a:srgbClr val="7030A0"/>
                </a:solidFill>
              </a:rPr>
              <a:t>Лікар</a:t>
            </a:r>
            <a:r>
              <a:rPr lang="uk-UA" altLang="ru-RU" sz="4300" b="1" dirty="0">
                <a:solidFill>
                  <a:srgbClr val="7030A0"/>
                </a:solidFill>
              </a:rPr>
              <a:t>, що міняє серця </a:t>
            </a:r>
          </a:p>
          <a:p>
            <a:pPr marL="0" indent="0">
              <a:buNone/>
            </a:pPr>
            <a:r>
              <a:rPr lang="uk-UA" altLang="ru-RU" sz="4300" b="1" dirty="0" smtClean="0">
                <a:solidFill>
                  <a:srgbClr val="7030A0"/>
                </a:solidFill>
              </a:rPr>
              <a:t>__ Плем’я  </a:t>
            </a:r>
            <a:r>
              <a:rPr lang="uk-UA" altLang="ru-RU" sz="4300" b="1" dirty="0">
                <a:solidFill>
                  <a:srgbClr val="7030A0"/>
                </a:solidFill>
              </a:rPr>
              <a:t>дерев’яних чоловічків</a:t>
            </a:r>
          </a:p>
          <a:p>
            <a:pPr marL="0" indent="0">
              <a:buNone/>
            </a:pPr>
            <a:r>
              <a:rPr lang="uk-UA" altLang="ru-RU" sz="4300" b="1" dirty="0" smtClean="0">
                <a:solidFill>
                  <a:srgbClr val="7030A0"/>
                </a:solidFill>
              </a:rPr>
              <a:t>__ Нелегкий </a:t>
            </a:r>
            <a:r>
              <a:rPr lang="uk-UA" altLang="ru-RU" sz="4300" b="1" dirty="0">
                <a:solidFill>
                  <a:srgbClr val="7030A0"/>
                </a:solidFill>
              </a:rPr>
              <a:t>вибір</a:t>
            </a:r>
          </a:p>
          <a:p>
            <a:pPr marL="0" indent="0">
              <a:buNone/>
            </a:pPr>
            <a:r>
              <a:rPr lang="uk-UA" altLang="ru-RU" sz="4300" b="1" dirty="0" smtClean="0">
                <a:solidFill>
                  <a:srgbClr val="7030A0"/>
                </a:solidFill>
              </a:rPr>
              <a:t>__ Незвичайна </a:t>
            </a:r>
            <a:r>
              <a:rPr lang="uk-UA" altLang="ru-RU" sz="4300" b="1" dirty="0">
                <a:solidFill>
                  <a:srgbClr val="7030A0"/>
                </a:solidFill>
              </a:rPr>
              <a:t>гостя</a:t>
            </a:r>
          </a:p>
          <a:p>
            <a:pPr marL="0" indent="0">
              <a:buNone/>
            </a:pPr>
            <a:r>
              <a:rPr lang="uk-UA" altLang="ru-RU" sz="4300" b="1" dirty="0" smtClean="0">
                <a:solidFill>
                  <a:srgbClr val="7030A0"/>
                </a:solidFill>
              </a:rPr>
              <a:t>__ Спасіння </a:t>
            </a:r>
            <a:r>
              <a:rPr lang="uk-UA" altLang="ru-RU" sz="4300" b="1" dirty="0">
                <a:solidFill>
                  <a:srgbClr val="7030A0"/>
                </a:solidFill>
              </a:rPr>
              <a:t>хлопчика</a:t>
            </a:r>
          </a:p>
          <a:p>
            <a:pPr marL="0" indent="0">
              <a:buNone/>
            </a:pPr>
            <a:r>
              <a:rPr lang="uk-UA" altLang="ru-RU" sz="4300" b="1" dirty="0" smtClean="0">
                <a:solidFill>
                  <a:srgbClr val="7030A0"/>
                </a:solidFill>
              </a:rPr>
              <a:t>__ Життя </a:t>
            </a:r>
            <a:r>
              <a:rPr lang="uk-UA" altLang="ru-RU" sz="4300" b="1" dirty="0">
                <a:solidFill>
                  <a:srgbClr val="7030A0"/>
                </a:solidFill>
              </a:rPr>
              <a:t>чоловічка з серцем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3479" y="1845618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4000" b="1" dirty="0">
                <a:solidFill>
                  <a:srgbClr val="FF0000"/>
                </a:solidFill>
              </a:rPr>
              <a:t>1.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3479" y="3069754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4000" b="1" dirty="0" smtClean="0">
                <a:solidFill>
                  <a:srgbClr val="FF0000"/>
                </a:solidFill>
              </a:rPr>
              <a:t>2.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3479" y="1269554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4000" b="1" dirty="0" smtClean="0">
                <a:solidFill>
                  <a:srgbClr val="FF0000"/>
                </a:solidFill>
              </a:rPr>
              <a:t>3.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479" y="2493690"/>
            <a:ext cx="641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4000" b="1" dirty="0" smtClean="0">
                <a:solidFill>
                  <a:srgbClr val="FF0000"/>
                </a:solidFill>
              </a:rPr>
              <a:t>4.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2957" y="4293890"/>
            <a:ext cx="641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4000" b="1" dirty="0" smtClean="0">
                <a:solidFill>
                  <a:srgbClr val="FF0000"/>
                </a:solidFill>
              </a:rPr>
              <a:t>5.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3738404"/>
            <a:ext cx="641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4000" b="1" dirty="0" smtClean="0">
                <a:solidFill>
                  <a:srgbClr val="FF0000"/>
                </a:solidFill>
              </a:rPr>
              <a:t>6.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2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Ребенок мальчик думая лицо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r="5845"/>
          <a:stretch/>
        </p:blipFill>
        <p:spPr bwMode="auto">
          <a:xfrm>
            <a:off x="8252271" y="1198636"/>
            <a:ext cx="3005937" cy="27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бенок девочка думает лицо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176539"/>
            <a:ext cx="2993986" cy="24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9463" y="494644"/>
            <a:ext cx="1008112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«Займи позицію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7172" y="4053636"/>
            <a:ext cx="4890578" cy="1816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є в казці відповідь на запитання, що міститься в її назві? Доведи свою думку, звертаючись до тексту.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7587" y="3639577"/>
            <a:ext cx="2670263" cy="25534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Так</a:t>
            </a:r>
            <a:r>
              <a:rPr lang="uk-UA" sz="2800" b="1" dirty="0">
                <a:solidFill>
                  <a:schemeClr val="bg1"/>
                </a:solidFill>
              </a:rPr>
              <a:t>, я знайшов відповідь. У казці…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07750" y="3689096"/>
            <a:ext cx="2648885" cy="25534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Ні</a:t>
            </a:r>
            <a:r>
              <a:rPr lang="uk-UA" sz="2800" b="1" dirty="0">
                <a:solidFill>
                  <a:schemeClr val="bg1"/>
                </a:solidFill>
              </a:rPr>
              <a:t>, я не знайшов відповідь. У казці…</a:t>
            </a:r>
          </a:p>
        </p:txBody>
      </p:sp>
      <p:pic>
        <p:nvPicPr>
          <p:cNvPr id="4104" name="Picture 8" descr="позитив. СМАЙЛИКИ, СТРИКЕРЫ | Смешные смайлики, Счастливые картинки,  Смайли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77" y="1492752"/>
            <a:ext cx="2396132" cy="185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477466"/>
            <a:ext cx="9886706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Картинки Мудрість дня\photo_2025-06-03_19-57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01" y="2272403"/>
            <a:ext cx="2689642" cy="36531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2131591" y="1310307"/>
            <a:ext cx="7855253" cy="8448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Розгляньте зображення. Що їх об’єднує?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Опишіть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ілюстрацію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відгукується з </a:t>
            </a:r>
            <a:r>
              <a:rPr lang="uk-UA" altLang="ru-RU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вашим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серцем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Мудрість дня\photo_2025-06-08_11-09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2261901"/>
            <a:ext cx="2314713" cy="39988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Мудрість дня\photo_2025-08-07_14-14-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1047" r="7072" b="18938"/>
          <a:stretch/>
        </p:blipFill>
        <p:spPr bwMode="auto">
          <a:xfrm>
            <a:off x="3231737" y="2261901"/>
            <a:ext cx="2386355" cy="17439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8-20_22-10-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2272403"/>
            <a:ext cx="2595064" cy="36776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Картинки Мудрість дня\photo_2025-07-11_09-28-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9721" r="253" b="518"/>
          <a:stretch/>
        </p:blipFill>
        <p:spPr bwMode="auto">
          <a:xfrm>
            <a:off x="3231737" y="4104950"/>
            <a:ext cx="2380607" cy="21557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92799" y="1574329"/>
            <a:ext cx="9865096" cy="33905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- Хто з дійових осіб казки вам сподобався? За що? </a:t>
            </a:r>
          </a:p>
          <a:p>
            <a:r>
              <a:rPr lang="uk-UA" sz="3200" b="1" dirty="0">
                <a:solidFill>
                  <a:srgbClr val="002060"/>
                </a:solidFill>
              </a:rPr>
              <a:t>- Чиї вчинки ви не схвалюєте? </a:t>
            </a:r>
          </a:p>
          <a:p>
            <a:r>
              <a:rPr lang="uk-UA" sz="3200" b="1" dirty="0">
                <a:solidFill>
                  <a:srgbClr val="002060"/>
                </a:solidFill>
              </a:rPr>
              <a:t>- Хто вас здивував своєю  поведінкою? Чому? </a:t>
            </a:r>
          </a:p>
          <a:p>
            <a:r>
              <a:rPr lang="uk-UA" sz="3200" b="1" dirty="0">
                <a:solidFill>
                  <a:srgbClr val="002060"/>
                </a:solidFill>
              </a:rPr>
              <a:t>- Кого з героїв вам жаль? 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- Кому </a:t>
            </a:r>
            <a:r>
              <a:rPr lang="uk-UA" sz="3200" b="1" dirty="0">
                <a:solidFill>
                  <a:srgbClr val="002060"/>
                </a:solidFill>
              </a:rPr>
              <a:t>хочете дати пораду? Яку саме</a:t>
            </a:r>
            <a:r>
              <a:rPr lang="uk-UA" sz="32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- Що </a:t>
            </a:r>
            <a:r>
              <a:rPr lang="uk-UA" sz="3200" b="1" dirty="0">
                <a:solidFill>
                  <a:srgbClr val="002060"/>
                </a:solidFill>
              </a:rPr>
              <a:t>у цій казці схвалюється, а що — засуджується</a:t>
            </a:r>
            <a:r>
              <a:rPr lang="uk-UA" sz="3200" b="1" dirty="0" smtClean="0">
                <a:solidFill>
                  <a:srgbClr val="002060"/>
                </a:solidFill>
              </a:rPr>
              <a:t>?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471" y="621482"/>
            <a:ext cx="9793088" cy="79234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Підсумок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5" descr="fitness_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4797946"/>
            <a:ext cx="3046016" cy="17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7775" y="1190731"/>
            <a:ext cx="7277344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Сьогодні я прочитав (ла) про…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Було цікаво дізнатися…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Я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зрозумів(</a:t>
            </a:r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</a:rPr>
              <a:t>ла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), що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16" y="1190731"/>
            <a:ext cx="2251553" cy="277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21079" y="3491022"/>
            <a:ext cx="7277344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Підручник с.95-97. Прочитайте ІІ і </a:t>
            </a:r>
            <a:r>
              <a:rPr lang="uk-UA" sz="3200" b="1" dirty="0">
                <a:solidFill>
                  <a:srgbClr val="002060"/>
                </a:solidFill>
              </a:rPr>
              <a:t>ІІІ </a:t>
            </a:r>
            <a:r>
              <a:rPr lang="uk-UA" sz="3200" b="1" dirty="0" smtClean="0">
                <a:solidFill>
                  <a:srgbClr val="002060"/>
                </a:solidFill>
              </a:rPr>
              <a:t>частини казки А</a:t>
            </a:r>
            <a:r>
              <a:rPr lang="uk-UA" sz="3200" b="1" dirty="0">
                <a:solidFill>
                  <a:srgbClr val="002060"/>
                </a:solidFill>
              </a:rPr>
              <a:t>. </a:t>
            </a:r>
            <a:r>
              <a:rPr lang="uk-UA" sz="3200" b="1" dirty="0" err="1">
                <a:solidFill>
                  <a:srgbClr val="002060"/>
                </a:solidFill>
              </a:rPr>
              <a:t>Дімарова</a:t>
            </a:r>
            <a:r>
              <a:rPr lang="uk-UA" sz="3200" b="1" dirty="0">
                <a:solidFill>
                  <a:srgbClr val="002060"/>
                </a:solidFill>
              </a:rPr>
              <a:t> «Для чого людині серце»</a:t>
            </a:r>
            <a:r>
              <a:rPr lang="uk-UA" sz="3200" b="1" dirty="0" smtClean="0">
                <a:solidFill>
                  <a:srgbClr val="002060"/>
                </a:solidFill>
              </a:rPr>
              <a:t>. </a:t>
            </a:r>
            <a:r>
              <a:rPr lang="uk-UA" sz="3200" b="1" dirty="0">
                <a:solidFill>
                  <a:srgbClr val="002060"/>
                </a:solidFill>
              </a:rPr>
              <a:t>Навчіться читати діалог </a:t>
            </a:r>
            <a:r>
              <a:rPr lang="uk-UA" sz="3200" b="1" dirty="0" smtClean="0">
                <a:solidFill>
                  <a:srgbClr val="002060"/>
                </a:solidFill>
              </a:rPr>
              <a:t>лікаря і </a:t>
            </a:r>
            <a:r>
              <a:rPr lang="uk-UA" sz="3200" b="1" dirty="0">
                <a:solidFill>
                  <a:srgbClr val="002060"/>
                </a:solidFill>
              </a:rPr>
              <a:t>дерев’яного чоловічка, передаючи голосом </a:t>
            </a:r>
            <a:r>
              <a:rPr lang="uk-UA" sz="3200" b="1" dirty="0" smtClean="0">
                <a:solidFill>
                  <a:srgbClr val="002060"/>
                </a:solidFill>
              </a:rPr>
              <a:t>емоції мовців</a:t>
            </a:r>
            <a:r>
              <a:rPr lang="uk-UA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937" y="4084219"/>
            <a:ext cx="2808312" cy="1368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666495" y="4285537"/>
            <a:ext cx="2747861" cy="167500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Ці знання непотрібні, незрозумілі</a:t>
            </a:r>
            <a:endParaRPr lang="ru-RU" sz="32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469980" y="4285537"/>
            <a:ext cx="2590603" cy="1675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Доопрацюю здобуті знання</a:t>
            </a:r>
            <a:endParaRPr lang="ru-RU" sz="32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21243" y="4364290"/>
            <a:ext cx="2694524" cy="15962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Всі завдання були зрозумілими</a:t>
            </a:r>
            <a:endParaRPr lang="ru-RU" sz="32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1679505"/>
            <a:ext cx="2304256" cy="245570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628466"/>
            <a:ext cx="2636734" cy="25918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8454864" y="1596463"/>
            <a:ext cx="2605719" cy="25387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79462" y="477467"/>
            <a:ext cx="10081121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1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910" y="491028"/>
            <a:ext cx="10261682" cy="639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93-95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909" y="1269553"/>
            <a:ext cx="666128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Вправа «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Хвилина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запитань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відповідей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5487" y="5750021"/>
            <a:ext cx="62292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Чи </a:t>
            </a:r>
            <a:r>
              <a:rPr lang="ru-RU" sz="2800" b="1" dirty="0"/>
              <a:t>буває серце «чорним»?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0939" y="1792773"/>
            <a:ext cx="70833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Куди </a:t>
            </a:r>
            <a:r>
              <a:rPr lang="ru-RU" sz="2800" b="1" dirty="0" err="1"/>
              <a:t>вирішили</a:t>
            </a:r>
            <a:r>
              <a:rPr lang="ru-RU" sz="2800" b="1" dirty="0"/>
              <a:t> йти дівчинка і </a:t>
            </a:r>
            <a:r>
              <a:rPr lang="ru-RU" sz="2800" b="1" dirty="0" err="1"/>
              <a:t>чоловічок</a:t>
            </a:r>
            <a:r>
              <a:rPr lang="ru-RU" sz="2800" b="1" dirty="0"/>
              <a:t>? Якою була мета </a:t>
            </a:r>
            <a:r>
              <a:rPr lang="ru-RU" sz="2800" b="1" dirty="0" err="1"/>
              <a:t>їхнього</a:t>
            </a:r>
            <a:r>
              <a:rPr lang="ru-RU" sz="2800" b="1" dirty="0"/>
              <a:t> </a:t>
            </a:r>
            <a:r>
              <a:rPr lang="ru-RU" sz="2800" b="1" dirty="0" err="1"/>
              <a:t>візиту</a:t>
            </a:r>
            <a:r>
              <a:rPr lang="ru-RU" sz="2800" b="1" dirty="0"/>
              <a:t>? </a:t>
            </a:r>
            <a:r>
              <a:rPr lang="ru-RU" sz="2800" b="1" dirty="0" smtClean="0"/>
              <a:t>Як називають </a:t>
            </a:r>
            <a:r>
              <a:rPr lang="ru-RU" sz="2800" b="1" dirty="0" err="1" smtClean="0"/>
              <a:t>лікаря</a:t>
            </a:r>
            <a:r>
              <a:rPr lang="ru-RU" sz="2800" b="1" dirty="0" smtClean="0"/>
              <a:t>, що </a:t>
            </a:r>
            <a:r>
              <a:rPr lang="ru-RU" sz="2800" b="1" dirty="0" err="1" smtClean="0"/>
              <a:t>лікує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серця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7903" y="3177768"/>
            <a:ext cx="625224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Це </a:t>
            </a:r>
            <a:r>
              <a:rPr lang="ru-RU" sz="2800" b="1" dirty="0" err="1"/>
              <a:t>лікар-кардіолог</a:t>
            </a:r>
            <a:r>
              <a:rPr lang="ru-RU" sz="2800" b="1" dirty="0"/>
              <a:t>. (Серце </a:t>
            </a:r>
            <a:r>
              <a:rPr lang="ru-RU" sz="2800" b="1" dirty="0" err="1"/>
              <a:t>латинською</a:t>
            </a:r>
            <a:r>
              <a:rPr lang="ru-RU" sz="2800" b="1" dirty="0"/>
              <a:t> «</a:t>
            </a:r>
            <a:r>
              <a:rPr lang="en-US" sz="2800" b="1" dirty="0"/>
              <a:t>COR», </a:t>
            </a:r>
            <a:r>
              <a:rPr lang="ru-RU" sz="2800" b="1" dirty="0"/>
              <a:t>а </a:t>
            </a:r>
            <a:r>
              <a:rPr lang="ru-RU" sz="2800" b="1" dirty="0" err="1"/>
              <a:t>грецькою</a:t>
            </a:r>
            <a:r>
              <a:rPr lang="ru-RU" sz="2800" b="1" dirty="0"/>
              <a:t> — «</a:t>
            </a:r>
            <a:r>
              <a:rPr lang="en-US" sz="2800" b="1" dirty="0"/>
              <a:t>KARDIA</a:t>
            </a:r>
            <a:r>
              <a:rPr lang="en-US" sz="2800" b="1" dirty="0" smtClean="0"/>
              <a:t>».</a:t>
            </a:r>
            <a:r>
              <a:rPr lang="uk-UA" sz="2800" b="1" dirty="0" smtClean="0"/>
              <a:t>)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7904" y="4131875"/>
            <a:ext cx="711633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На вашу думку, чи </a:t>
            </a:r>
            <a:r>
              <a:rPr lang="ru-RU" sz="2800" b="1" dirty="0" err="1"/>
              <a:t>зміниться</a:t>
            </a:r>
            <a:r>
              <a:rPr lang="ru-RU" sz="2800" b="1" dirty="0"/>
              <a:t> життя </a:t>
            </a:r>
            <a:r>
              <a:rPr lang="ru-RU" sz="2800" b="1" dirty="0" err="1"/>
              <a:t>дерев’яного</a:t>
            </a:r>
            <a:r>
              <a:rPr lang="ru-RU" sz="2800" b="1" dirty="0"/>
              <a:t> </a:t>
            </a:r>
            <a:r>
              <a:rPr lang="ru-RU" sz="2800" b="1" dirty="0" err="1"/>
              <a:t>чоловічка</a:t>
            </a:r>
            <a:r>
              <a:rPr lang="ru-RU" sz="2800" b="1" dirty="0"/>
              <a:t> з </a:t>
            </a:r>
            <a:r>
              <a:rPr lang="ru-RU" sz="2800" b="1" dirty="0" err="1"/>
              <a:t>добрим</a:t>
            </a:r>
            <a:r>
              <a:rPr lang="ru-RU" sz="2800" b="1" dirty="0"/>
              <a:t> серцем? </a:t>
            </a:r>
            <a:endParaRPr lang="ru-RU" sz="28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883887" y="5124853"/>
            <a:ext cx="70803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А </a:t>
            </a:r>
            <a:r>
              <a:rPr lang="ru-RU" sz="2800" b="1" dirty="0"/>
              <a:t>яке серце у тварин? </a:t>
            </a:r>
            <a:r>
              <a:rPr lang="ru-RU" sz="2800" b="1" dirty="0" err="1"/>
              <a:t>Ваші</a:t>
            </a:r>
            <a:r>
              <a:rPr lang="ru-RU" sz="2800" b="1" dirty="0"/>
              <a:t> припущення?</a:t>
            </a:r>
          </a:p>
        </p:txBody>
      </p:sp>
      <p:pic>
        <p:nvPicPr>
          <p:cNvPr id="11" name="Picture 2" descr="Coração em flor | Сердце обои, Карта,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1156895"/>
            <a:ext cx="2677077" cy="26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Turn My Heart Of Stone To A Heart Of Flesh | Turn to stone, Stone heart,  St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17586"/>
          <a:stretch/>
        </p:blipFill>
        <p:spPr bwMode="auto">
          <a:xfrm>
            <a:off x="8612311" y="3836336"/>
            <a:ext cx="2808896" cy="24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3418" y="405459"/>
            <a:ext cx="10286826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Послухайте твір </a:t>
            </a:r>
            <a:r>
              <a:rPr lang="ru-RU" sz="3600" b="1" dirty="0" smtClean="0"/>
              <a:t>М. </a:t>
            </a:r>
            <a:r>
              <a:rPr lang="ru-RU" sz="3600" b="1" dirty="0" err="1" smtClean="0"/>
              <a:t>Андріянова</a:t>
            </a:r>
            <a:r>
              <a:rPr lang="ru-RU" sz="3600" b="1" dirty="0" smtClean="0"/>
              <a:t> «</a:t>
            </a:r>
            <a:r>
              <a:rPr lang="ru-RU" sz="3600" b="1" dirty="0" err="1" smtClean="0"/>
              <a:t>Чорне</a:t>
            </a:r>
            <a:r>
              <a:rPr lang="ru-RU" sz="3600" b="1" dirty="0" smtClean="0"/>
              <a:t> серце»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407" y="1053530"/>
            <a:ext cx="11089231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     </a:t>
            </a:r>
            <a:r>
              <a:rPr lang="ru-RU" sz="2400" b="1" dirty="0" err="1" smtClean="0"/>
              <a:t>Несподівано</a:t>
            </a:r>
            <a:r>
              <a:rPr lang="ru-RU" sz="2400" b="1" dirty="0" smtClean="0"/>
              <a:t> </a:t>
            </a:r>
            <a:r>
              <a:rPr lang="ru-RU" sz="2400" b="1" dirty="0" err="1"/>
              <a:t>вітер</a:t>
            </a:r>
            <a:r>
              <a:rPr lang="ru-RU" sz="2400" b="1" dirty="0"/>
              <a:t> пригнав великі хмари, і </a:t>
            </a:r>
            <a:r>
              <a:rPr lang="ru-RU" sz="2400" b="1" dirty="0" err="1"/>
              <a:t>почалась</a:t>
            </a:r>
            <a:r>
              <a:rPr lang="ru-RU" sz="2400" b="1" dirty="0"/>
              <a:t> гроза. </a:t>
            </a:r>
            <a:r>
              <a:rPr lang="ru-RU" sz="2400" b="1" dirty="0" err="1"/>
              <a:t>Маленьке</a:t>
            </a:r>
            <a:r>
              <a:rPr lang="ru-RU" sz="2400" b="1" dirty="0"/>
              <a:t> руде </a:t>
            </a:r>
            <a:r>
              <a:rPr lang="ru-RU" sz="2400" b="1" dirty="0" err="1"/>
              <a:t>кошенятко</a:t>
            </a:r>
            <a:r>
              <a:rPr lang="ru-RU" sz="2400" b="1" dirty="0"/>
              <a:t> </a:t>
            </a:r>
            <a:r>
              <a:rPr lang="ru-RU" sz="2400" b="1" dirty="0" err="1"/>
              <a:t>заховалось</a:t>
            </a:r>
            <a:r>
              <a:rPr lang="ru-RU" sz="2400" b="1" dirty="0"/>
              <a:t> від </a:t>
            </a:r>
            <a:r>
              <a:rPr lang="ru-RU" sz="2400" b="1" dirty="0" err="1"/>
              <a:t>дощу</a:t>
            </a:r>
            <a:r>
              <a:rPr lang="ru-RU" sz="2400" b="1" dirty="0"/>
              <a:t> під машиною. Воно промокло і </a:t>
            </a:r>
            <a:r>
              <a:rPr lang="ru-RU" sz="2400" b="1" dirty="0" err="1"/>
              <a:t>тремтіло</a:t>
            </a:r>
            <a:r>
              <a:rPr lang="ru-RU" sz="2400" b="1" dirty="0"/>
              <a:t>, а щоб </a:t>
            </a:r>
            <a:r>
              <a:rPr lang="ru-RU" sz="2400" b="1" dirty="0" err="1"/>
              <a:t>вітер</a:t>
            </a:r>
            <a:r>
              <a:rPr lang="ru-RU" sz="2400" b="1" dirty="0"/>
              <a:t> не обдував його з усіх сторін, </a:t>
            </a:r>
            <a:r>
              <a:rPr lang="ru-RU" sz="2400" b="1" dirty="0" err="1" smtClean="0"/>
              <a:t>притиснулося</a:t>
            </a:r>
            <a:r>
              <a:rPr lang="ru-RU" sz="2400" b="1" dirty="0" smtClean="0"/>
              <a:t> </a:t>
            </a:r>
            <a:r>
              <a:rPr lang="ru-RU" sz="2400" b="1" dirty="0"/>
              <a:t>до </a:t>
            </a:r>
            <a:r>
              <a:rPr lang="ru-RU" sz="2400" b="1" dirty="0" err="1"/>
              <a:t>заднього</a:t>
            </a:r>
            <a:r>
              <a:rPr lang="ru-RU" sz="2400" b="1" dirty="0"/>
              <a:t> колеса </a:t>
            </a:r>
            <a:r>
              <a:rPr lang="ru-RU" sz="2400" b="1" dirty="0" err="1"/>
              <a:t>машини</a:t>
            </a:r>
            <a:r>
              <a:rPr lang="ru-RU" sz="2400" b="1" dirty="0"/>
              <a:t>. </a:t>
            </a:r>
            <a:r>
              <a:rPr lang="ru-RU" sz="2400" b="1" dirty="0" err="1"/>
              <a:t>Кошеня</a:t>
            </a:r>
            <a:r>
              <a:rPr lang="ru-RU" sz="2400" b="1" dirty="0"/>
              <a:t> було ще зовсім </a:t>
            </a:r>
            <a:r>
              <a:rPr lang="ru-RU" sz="2400" b="1" dirty="0" err="1"/>
              <a:t>маленьке</a:t>
            </a:r>
            <a:r>
              <a:rPr lang="ru-RU" sz="2400" b="1" dirty="0"/>
              <a:t> і </a:t>
            </a:r>
            <a:r>
              <a:rPr lang="ru-RU" sz="2400" b="1" dirty="0" err="1"/>
              <a:t>нерозумне</a:t>
            </a:r>
            <a:r>
              <a:rPr lang="ru-RU" sz="2400" b="1" dirty="0"/>
              <a:t>, тому коли в машину </a:t>
            </a:r>
            <a:r>
              <a:rPr lang="ru-RU" sz="2400" b="1" dirty="0" err="1"/>
              <a:t>сіла</a:t>
            </a:r>
            <a:r>
              <a:rPr lang="ru-RU" sz="2400" b="1" dirty="0"/>
              <a:t> людина і почала її </a:t>
            </a:r>
            <a:r>
              <a:rPr lang="ru-RU" sz="2400" b="1" dirty="0" err="1"/>
              <a:t>заводити</a:t>
            </a:r>
            <a:r>
              <a:rPr lang="ru-RU" sz="2400" b="1" dirty="0"/>
              <a:t>, воно навіть не </a:t>
            </a:r>
            <a:r>
              <a:rPr lang="ru-RU" sz="2400" b="1" dirty="0" err="1"/>
              <a:t>зрозуміло</a:t>
            </a:r>
            <a:r>
              <a:rPr lang="ru-RU" sz="2400" b="1" dirty="0"/>
              <a:t>, яка смертельна </a:t>
            </a:r>
            <a:r>
              <a:rPr lang="ru-RU" sz="2400" b="1" dirty="0" err="1"/>
              <a:t>небезпека</a:t>
            </a:r>
            <a:r>
              <a:rPr lang="ru-RU" sz="2400" b="1" dirty="0"/>
              <a:t> йому </a:t>
            </a:r>
            <a:r>
              <a:rPr lang="ru-RU" sz="2400" b="1" dirty="0" err="1"/>
              <a:t>загрожує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У </a:t>
            </a:r>
            <a:r>
              <a:rPr lang="ru-RU" sz="2400" b="1" dirty="0"/>
              <a:t>цей час </a:t>
            </a:r>
            <a:r>
              <a:rPr lang="ru-RU" sz="2400" b="1" dirty="0" err="1"/>
              <a:t>повз</a:t>
            </a:r>
            <a:r>
              <a:rPr lang="ru-RU" sz="2400" b="1" dirty="0"/>
              <a:t> машину </a:t>
            </a:r>
            <a:r>
              <a:rPr lang="ru-RU" sz="2400" b="1" dirty="0" err="1"/>
              <a:t>йшов</a:t>
            </a:r>
            <a:r>
              <a:rPr lang="ru-RU" sz="2400" b="1" dirty="0"/>
              <a:t> до школи </a:t>
            </a:r>
            <a:r>
              <a:rPr lang="ru-RU" sz="2400" b="1" dirty="0" err="1"/>
              <a:t>хлопчина</a:t>
            </a:r>
            <a:r>
              <a:rPr lang="ru-RU" sz="2400" b="1" dirty="0"/>
              <a:t>. Замість того, щоб </a:t>
            </a:r>
            <a:r>
              <a:rPr lang="ru-RU" sz="2400" b="1" dirty="0" err="1"/>
              <a:t>поспішати</a:t>
            </a:r>
            <a:r>
              <a:rPr lang="ru-RU" sz="2400" b="1" dirty="0"/>
              <a:t> на урок, він </a:t>
            </a:r>
            <a:r>
              <a:rPr lang="ru-RU" sz="2400" b="1" dirty="0" err="1"/>
              <a:t>раптом</a:t>
            </a:r>
            <a:r>
              <a:rPr lang="ru-RU" sz="2400" b="1" dirty="0"/>
              <a:t> </a:t>
            </a:r>
            <a:r>
              <a:rPr lang="ru-RU" sz="2400" b="1" dirty="0" err="1"/>
              <a:t>зупинився</a:t>
            </a:r>
            <a:r>
              <a:rPr lang="ru-RU" sz="2400" b="1" dirty="0"/>
              <a:t>. </a:t>
            </a:r>
            <a:r>
              <a:rPr lang="ru-RU" sz="2400" b="1" dirty="0" err="1"/>
              <a:t>Цілу</a:t>
            </a:r>
            <a:r>
              <a:rPr lang="ru-RU" sz="2400" b="1" dirty="0"/>
              <a:t> хвилину стояв під </a:t>
            </a:r>
            <a:r>
              <a:rPr lang="ru-RU" sz="2400" b="1" dirty="0" err="1"/>
              <a:t>дощем</a:t>
            </a:r>
            <a:r>
              <a:rPr lang="ru-RU" sz="2400" b="1" dirty="0"/>
              <a:t> і все </a:t>
            </a:r>
            <a:r>
              <a:rPr lang="ru-RU" sz="2400" b="1" dirty="0" err="1"/>
              <a:t>дивився</a:t>
            </a:r>
            <a:r>
              <a:rPr lang="ru-RU" sz="2400" b="1" dirty="0"/>
              <a:t> на машину.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 err="1"/>
              <a:t>Цікаво</a:t>
            </a:r>
            <a:r>
              <a:rPr lang="ru-RU" sz="2400" b="1" dirty="0"/>
              <a:t>, </a:t>
            </a:r>
            <a:r>
              <a:rPr lang="ru-RU" sz="2400" b="1" dirty="0" err="1"/>
              <a:t>якщо</a:t>
            </a:r>
            <a:r>
              <a:rPr lang="ru-RU" sz="2400" b="1" dirty="0"/>
              <a:t> машина </a:t>
            </a:r>
            <a:r>
              <a:rPr lang="ru-RU" sz="2400" b="1" dirty="0" err="1"/>
              <a:t>поїде</a:t>
            </a:r>
            <a:r>
              <a:rPr lang="ru-RU" sz="2400" b="1" dirty="0"/>
              <a:t>, задавить чи ні </a:t>
            </a:r>
            <a:r>
              <a:rPr lang="ru-RU" sz="2400" b="1" dirty="0" err="1"/>
              <a:t>маленьке</a:t>
            </a:r>
            <a:r>
              <a:rPr lang="ru-RU" sz="2400" b="1" dirty="0"/>
              <a:t> </a:t>
            </a:r>
            <a:r>
              <a:rPr lang="ru-RU" sz="2400" b="1" dirty="0" err="1"/>
              <a:t>кошеня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     </a:t>
            </a:r>
            <a:r>
              <a:rPr lang="ru-RU" sz="2400" b="1" dirty="0" err="1" smtClean="0"/>
              <a:t>Невдовзі</a:t>
            </a:r>
            <a:r>
              <a:rPr lang="ru-RU" sz="2400" b="1" dirty="0" smtClean="0"/>
              <a:t> </a:t>
            </a:r>
            <a:r>
              <a:rPr lang="ru-RU" sz="2400" b="1" dirty="0"/>
              <a:t>машина </a:t>
            </a:r>
            <a:r>
              <a:rPr lang="ru-RU" sz="2400" b="1" dirty="0" err="1"/>
              <a:t>зрушила</a:t>
            </a:r>
            <a:r>
              <a:rPr lang="ru-RU" sz="2400" b="1" dirty="0"/>
              <a:t> з місця і </a:t>
            </a:r>
            <a:r>
              <a:rPr lang="ru-RU" sz="2400" b="1" dirty="0" err="1"/>
              <a:t>поїхала</a:t>
            </a:r>
            <a:r>
              <a:rPr lang="ru-RU" sz="2400" b="1" dirty="0"/>
              <a:t>, а </a:t>
            </a:r>
            <a:r>
              <a:rPr lang="ru-RU" sz="2400" b="1" dirty="0" err="1"/>
              <a:t>кошеня</a:t>
            </a:r>
            <a:r>
              <a:rPr lang="ru-RU" sz="2400" b="1" dirty="0"/>
              <a:t> </a:t>
            </a:r>
            <a:r>
              <a:rPr lang="ru-RU" sz="2400" b="1" dirty="0" err="1"/>
              <a:t>залишилось</a:t>
            </a:r>
            <a:r>
              <a:rPr lang="ru-RU" sz="2400" b="1" dirty="0"/>
              <a:t> </a:t>
            </a:r>
            <a:r>
              <a:rPr lang="ru-RU" sz="2400" b="1" dirty="0" err="1"/>
              <a:t>лежати</a:t>
            </a:r>
            <a:r>
              <a:rPr lang="ru-RU" sz="2400" b="1" dirty="0"/>
              <a:t> на місці.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 err="1"/>
              <a:t>Пощастило</a:t>
            </a:r>
            <a:r>
              <a:rPr lang="ru-RU" sz="2400" b="1" dirty="0"/>
              <a:t> тобі, </a:t>
            </a:r>
            <a:r>
              <a:rPr lang="ru-RU" sz="2400" b="1" dirty="0" err="1"/>
              <a:t>Рудий</a:t>
            </a:r>
            <a:r>
              <a:rPr lang="ru-RU" sz="2400" b="1" dirty="0"/>
              <a:t>, живи і </a:t>
            </a:r>
            <a:r>
              <a:rPr lang="ru-RU" sz="2400" b="1" dirty="0" err="1"/>
              <a:t>радій</a:t>
            </a:r>
            <a:r>
              <a:rPr lang="ru-RU" sz="2400" b="1" dirty="0"/>
              <a:t>, що не задавили,— сказав </a:t>
            </a:r>
            <a:r>
              <a:rPr lang="ru-RU" sz="2400" b="1" dirty="0" err="1"/>
              <a:t>хлопчина</a:t>
            </a:r>
            <a:r>
              <a:rPr lang="ru-RU" sz="2400" b="1" dirty="0"/>
              <a:t> </a:t>
            </a:r>
            <a:r>
              <a:rPr lang="ru-RU" sz="2400" b="1" dirty="0" err="1"/>
              <a:t>кошеняті</a:t>
            </a:r>
            <a:r>
              <a:rPr lang="ru-RU" sz="2400" b="1" dirty="0"/>
              <a:t> та </a:t>
            </a:r>
            <a:r>
              <a:rPr lang="ru-RU" sz="2400" b="1" dirty="0" err="1"/>
              <a:t>байдуже</a:t>
            </a:r>
            <a:r>
              <a:rPr lang="ru-RU" sz="2400" b="1" dirty="0"/>
              <a:t> </a:t>
            </a:r>
            <a:r>
              <a:rPr lang="ru-RU" sz="2400" b="1" dirty="0" err="1"/>
              <a:t>пішов</a:t>
            </a:r>
            <a:r>
              <a:rPr lang="ru-RU" sz="2400" b="1" dirty="0"/>
              <a:t> </a:t>
            </a:r>
            <a:r>
              <a:rPr lang="ru-RU" sz="2400" b="1" dirty="0" err="1"/>
              <a:t>своєю</a:t>
            </a:r>
            <a:r>
              <a:rPr lang="ru-RU" sz="2400" b="1" dirty="0"/>
              <a:t> дорогою.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Зображення: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2" y="405458"/>
            <a:ext cx="10030781" cy="735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Поміркуйте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5983" y="1269741"/>
            <a:ext cx="5143413" cy="17805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— Чому в хлопчика було </a:t>
            </a:r>
            <a:r>
              <a:rPr lang="ru-RU" sz="2800" b="1" dirty="0" err="1">
                <a:solidFill>
                  <a:schemeClr val="bg1"/>
                </a:solidFill>
              </a:rPr>
              <a:t>чорне</a:t>
            </a:r>
            <a:r>
              <a:rPr lang="ru-RU" sz="2800" b="1" dirty="0">
                <a:solidFill>
                  <a:schemeClr val="bg1"/>
                </a:solidFill>
              </a:rPr>
              <a:t> серце, адже він </a:t>
            </a:r>
            <a:r>
              <a:rPr lang="ru-RU" sz="2800" b="1" dirty="0" err="1">
                <a:solidFill>
                  <a:schemeClr val="bg1"/>
                </a:solidFill>
              </a:rPr>
              <a:t>нічого</a:t>
            </a:r>
            <a:r>
              <a:rPr lang="ru-RU" sz="2800" b="1" dirty="0">
                <a:solidFill>
                  <a:schemeClr val="bg1"/>
                </a:solidFill>
              </a:rPr>
              <a:t> поганого не зробив?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— </a:t>
            </a:r>
            <a:r>
              <a:rPr lang="ru-RU" sz="2800" b="1" dirty="0">
                <a:solidFill>
                  <a:schemeClr val="bg1"/>
                </a:solidFill>
              </a:rPr>
              <a:t>Яка риса жила у </a:t>
            </a:r>
            <a:r>
              <a:rPr lang="ru-RU" sz="2800" b="1" dirty="0" err="1">
                <a:solidFill>
                  <a:schemeClr val="bg1"/>
                </a:solidFill>
              </a:rPr>
              <a:t>серці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D:\Картинки до тестів\Тварини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36" y="1269741"/>
            <a:ext cx="4911216" cy="41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64039" y="3213770"/>
            <a:ext cx="2060279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Байдужість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5982" y="4293890"/>
            <a:ext cx="5143413" cy="15317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— </a:t>
            </a:r>
            <a:r>
              <a:rPr lang="ru-RU" sz="2800" b="1" dirty="0">
                <a:solidFill>
                  <a:schemeClr val="bg1"/>
                </a:solidFill>
              </a:rPr>
              <a:t>Чи хотіли б мати таке серце?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Уявіть</a:t>
            </a:r>
            <a:r>
              <a:rPr lang="ru-RU" sz="2800" b="1" dirty="0">
                <a:solidFill>
                  <a:schemeClr val="bg1"/>
                </a:solidFill>
              </a:rPr>
              <a:t>, що герой оповідання — це ви. Ваше </a:t>
            </a:r>
            <a:r>
              <a:rPr lang="ru-RU" sz="2800" b="1" dirty="0" err="1">
                <a:solidFill>
                  <a:schemeClr val="bg1"/>
                </a:solidFill>
              </a:rPr>
              <a:t>рішення</a:t>
            </a:r>
            <a:r>
              <a:rPr lang="ru-RU" sz="2800" b="1" dirty="0">
                <a:solidFill>
                  <a:schemeClr val="bg1"/>
                </a:solidFill>
              </a:rPr>
              <a:t>, які дії?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34" descr="Turn My Heart Of Stone To A Heart Of Flesh | Turn to stone, Stone heart,  St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17586"/>
          <a:stretch/>
        </p:blipFill>
        <p:spPr bwMode="auto">
          <a:xfrm rot="1633290">
            <a:off x="10001814" y="2721622"/>
            <a:ext cx="1660015" cy="14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6" y="1325301"/>
            <a:ext cx="3635507" cy="36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9863" y="1307485"/>
            <a:ext cx="662473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продовжуємо читати і досліджувати другу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третю частини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казки Анатолія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Дімарова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«Для чого людині серце».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Конспект уроку з літературного читання, 3 клас. Казка &quot;Для чого людині  серце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52" y="3501802"/>
            <a:ext cx="4188155" cy="28135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6" descr="Heart A-Blaze | Fire heart, Heart wallpaper, Heart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5" y="1197546"/>
            <a:ext cx="1794087" cy="21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ердечки. Анимированный gif » Страница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24" y="1780923"/>
            <a:ext cx="201957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9463" y="477466"/>
            <a:ext cx="10210524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Колаж «Земля сердець»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oração em flor | Сердце обои, Карта, Карти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18" y="3962480"/>
            <a:ext cx="1988880" cy="19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d and evil sides — Stock Vector © cidepix #38913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3417" r="12578" b="2000"/>
          <a:stretch/>
        </p:blipFill>
        <p:spPr bwMode="auto">
          <a:xfrm>
            <a:off x="770201" y="1784019"/>
            <a:ext cx="1944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Здоровое сердце – долгая жизнь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1" y="4064549"/>
            <a:ext cx="2311228" cy="19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омплексная Программа &quot;ЗДОРОВОЕ СЕРДЦЕ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5612" r="13433" b="8383"/>
          <a:stretch/>
        </p:blipFill>
        <p:spPr bwMode="auto">
          <a:xfrm>
            <a:off x="3026729" y="1780923"/>
            <a:ext cx="1944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Здоровое сердце – Краснополье. Новости Краснопольского района. Газета  Чырвоны сцяг. Краснаполле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2737"/>
          <a:stretch/>
        </p:blipFill>
        <p:spPr bwMode="auto">
          <a:xfrm>
            <a:off x="7423435" y="1780923"/>
            <a:ext cx="1945962" cy="12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злое сердце, черное перо, черное png | PNGEg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1" b="74324" l="6889" r="91778"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05" y="3182425"/>
            <a:ext cx="3155225" cy="25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сердце, сердце, красный png | PNGEg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2889" y1="36582" x2="32889" y2="36582"/>
                        <a14:foregroundMark x1="41556" y1="39430" x2="41556" y2="39430"/>
                        <a14:foregroundMark x1="49222" y1="40330" x2="49222" y2="40330"/>
                        <a14:foregroundMark x1="53778" y1="40630" x2="53778" y2="40630"/>
                        <a14:foregroundMark x1="58556" y1="40630" x2="58556" y2="40630"/>
                        <a14:foregroundMark x1="65333" y1="39730" x2="65333" y2="39730"/>
                        <a14:foregroundMark x1="64444" y1="55622" x2="64444" y2="55622"/>
                        <a14:foregroundMark x1="49222" y1="52324" x2="49222" y2="52324"/>
                        <a14:foregroundMark x1="40444" y1="49775" x2="40444" y2="49775"/>
                        <a14:foregroundMark x1="52222" y1="35682" x2="52222" y2="35682"/>
                        <a14:foregroundMark x1="65111" y1="43628" x2="65111" y2="43628"/>
                        <a14:foregroundMark x1="32444" y1="41529" x2="32444" y2="41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12" y="4212445"/>
            <a:ext cx="3057997" cy="22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Turn My Heart Of Stone To A Heart Of Flesh | Turn to stone, Stone heart,  Ston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17586"/>
          <a:stretch/>
        </p:blipFill>
        <p:spPr bwMode="auto">
          <a:xfrm>
            <a:off x="3218916" y="3519626"/>
            <a:ext cx="2241281" cy="19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79463" y="1197546"/>
            <a:ext cx="6720189" cy="4858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Розкажіть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яка людина має таке серце?</a:t>
            </a:r>
          </a:p>
        </p:txBody>
      </p:sp>
    </p:spTree>
    <p:extLst>
      <p:ext uri="{BB962C8B-B14F-4D97-AF65-F5344CB8AC3E}">
        <p14:creationId xmlns:p14="http://schemas.microsoft.com/office/powerpoint/2010/main" val="23527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3945" y="549474"/>
            <a:ext cx="10158646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808364" y="1409529"/>
            <a:ext cx="2931739" cy="414002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нуться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пластм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сова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наск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льки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пост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яв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ваг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ючись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зм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рщене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дивов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жне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2941883" cy="415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0103" y="2421682"/>
            <a:ext cx="43924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Ринуться</a:t>
            </a:r>
            <a:r>
              <a:rPr lang="uk-UA" sz="3200" b="1" i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/>
              <a:t>–тут:</a:t>
            </a:r>
            <a:r>
              <a:rPr lang="ru-RU" sz="3200" b="1" dirty="0" smtClean="0"/>
              <a:t> </a:t>
            </a:r>
            <a:r>
              <a:rPr lang="ru-RU" sz="3200" b="1" dirty="0" err="1"/>
              <a:t>сунути</a:t>
            </a:r>
            <a:r>
              <a:rPr lang="ru-RU" sz="3200" b="1" dirty="0"/>
              <a:t> </a:t>
            </a:r>
            <a:r>
              <a:rPr lang="ru-RU" sz="3200" b="1" dirty="0" err="1"/>
              <a:t>нав</a:t>
            </a:r>
            <a:r>
              <a:rPr lang="ru-RU" sz="3200" b="1" dirty="0" err="1">
                <a:solidFill>
                  <a:srgbClr val="FFFF00"/>
                </a:solidFill>
              </a:rPr>
              <a:t>а</a:t>
            </a:r>
            <a:r>
              <a:rPr lang="ru-RU" sz="3200" b="1" dirty="0" err="1"/>
              <a:t>лою</a:t>
            </a:r>
            <a:r>
              <a:rPr lang="ru-RU" sz="3200" b="1" dirty="0"/>
              <a:t> в одному </a:t>
            </a:r>
            <a:r>
              <a:rPr lang="ru-RU" sz="3200" b="1" dirty="0" err="1"/>
              <a:t>напрямку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05457"/>
            <a:ext cx="10441160" cy="1051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Казка Анатолія </a:t>
            </a:r>
            <a:r>
              <a:rPr lang="uk-UA" sz="3600" b="1" dirty="0" err="1" smtClean="0">
                <a:solidFill>
                  <a:schemeClr val="bg1"/>
                </a:solidFill>
              </a:rPr>
              <a:t>Дімарова</a:t>
            </a:r>
            <a:r>
              <a:rPr lang="uk-UA" sz="3600" b="1" dirty="0" smtClean="0">
                <a:solidFill>
                  <a:schemeClr val="bg1"/>
                </a:solidFill>
              </a:rPr>
              <a:t> «Для чого людині серце</a:t>
            </a:r>
            <a:r>
              <a:rPr lang="uk-UA" sz="3600" b="1" dirty="0">
                <a:solidFill>
                  <a:schemeClr val="bg1"/>
                </a:solidFill>
              </a:rPr>
              <a:t>» </a:t>
            </a:r>
            <a:r>
              <a:rPr lang="uk-UA" sz="3200" b="1" dirty="0" smtClean="0">
                <a:solidFill>
                  <a:schemeClr val="bg1"/>
                </a:solidFill>
              </a:rPr>
              <a:t>ІІ </a:t>
            </a:r>
            <a:r>
              <a:rPr lang="uk-UA" sz="3200" b="1" dirty="0">
                <a:solidFill>
                  <a:schemeClr val="bg1"/>
                </a:solidFill>
              </a:rPr>
              <a:t>частина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7" descr="1_Dla-chogo-ludyni-serce_Anatolij_Dim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70" y="1629594"/>
            <a:ext cx="2086289" cy="27586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2 ЧИТАННЯ\1 Савченко уроки\6 Літер казки байки\№065-В.Бичко. Казка-вигадка. А.Дімаров. Для чого людині серце\Для чого людині серце\2026-01-26_230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15" y="1491552"/>
            <a:ext cx="74771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2 ЧИТАННЯ\1 Савченко уроки\6 Літер казки байки\№065-В.Бичко. Казка-вигадка. А.Дімаров. Для чого людині серце\Для чого людині серце\2026-01-26_2302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15" y="4263327"/>
            <a:ext cx="746262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006" y="4451505"/>
            <a:ext cx="361811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— Чому не було названо </a:t>
            </a:r>
            <a:r>
              <a:rPr lang="ru-RU" sz="2400" b="1" dirty="0" err="1"/>
              <a:t>адреси</a:t>
            </a:r>
            <a:r>
              <a:rPr lang="ru-RU" sz="2400" b="1" dirty="0"/>
              <a:t> </a:t>
            </a:r>
            <a:r>
              <a:rPr lang="ru-RU" sz="2400" b="1" dirty="0" err="1"/>
              <a:t>лікаря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Яку </a:t>
            </a:r>
            <a:r>
              <a:rPr lang="ru-RU" sz="2400" b="1" dirty="0" err="1"/>
              <a:t>важливу</a:t>
            </a:r>
            <a:r>
              <a:rPr lang="ru-RU" sz="2400" b="1" dirty="0"/>
              <a:t> </a:t>
            </a:r>
            <a:r>
              <a:rPr lang="ru-RU" sz="2400" b="1" dirty="0" err="1"/>
              <a:t>наукову</a:t>
            </a:r>
            <a:r>
              <a:rPr lang="ru-RU" sz="2400" b="1" dirty="0"/>
              <a:t> роботу </a:t>
            </a:r>
            <a:r>
              <a:rPr lang="ru-RU" sz="2400" b="1" dirty="0" err="1"/>
              <a:t>виконував</a:t>
            </a:r>
            <a:r>
              <a:rPr lang="ru-RU" sz="2400" b="1" dirty="0"/>
              <a:t> </a:t>
            </a:r>
            <a:r>
              <a:rPr lang="ru-RU" sz="2400" b="1" dirty="0" err="1"/>
              <a:t>лікар</a:t>
            </a:r>
            <a:r>
              <a:rPr lang="ru-RU" sz="2400" b="1" dirty="0"/>
              <a:t>? 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565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3362</TotalTime>
  <Words>958</Words>
  <Application>Microsoft Office PowerPoint</Application>
  <PresentationFormat>Произвольный</PresentationFormat>
  <Paragraphs>154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«Кому належать ці слова казки?» </vt:lpstr>
      <vt:lpstr>Серце злої людини                       похмуре, сіре, важке                                                    Серце байдужої людини            велике та світле   Серце людини, яка                       жовте та зморщене дбає тільки про себе  Серце доброї людини                 блискуче та світле                                               </vt:lpstr>
      <vt:lpstr>Вправа «Порушена послідовність»</vt:lpstr>
      <vt:lpstr>Презентация PowerPoint</vt:lpstr>
      <vt:lpstr>Підсумок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240</cp:revision>
  <dcterms:created xsi:type="dcterms:W3CDTF">2025-08-27T14:01:18Z</dcterms:created>
  <dcterms:modified xsi:type="dcterms:W3CDTF">2026-01-30T08:20:39Z</dcterms:modified>
</cp:coreProperties>
</file>