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394" r:id="rId3"/>
    <p:sldId id="363" r:id="rId4"/>
    <p:sldId id="386" r:id="rId5"/>
    <p:sldId id="385" r:id="rId6"/>
    <p:sldId id="364" r:id="rId7"/>
    <p:sldId id="388" r:id="rId8"/>
    <p:sldId id="389" r:id="rId9"/>
    <p:sldId id="381" r:id="rId10"/>
    <p:sldId id="390" r:id="rId11"/>
    <p:sldId id="392" r:id="rId12"/>
    <p:sldId id="393" r:id="rId13"/>
    <p:sldId id="366" r:id="rId14"/>
    <p:sldId id="354" r:id="rId15"/>
    <p:sldId id="395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2B2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8730" y="1125538"/>
            <a:ext cx="9145016" cy="160043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Розвиток зв'язного мовлення. </a:t>
            </a:r>
          </a:p>
          <a:p>
            <a:pPr algn="ctr"/>
            <a:r>
              <a:rPr lang="uk-UA" sz="4400" b="1" dirty="0">
                <a:solidFill>
                  <a:srgbClr val="0070C0"/>
                </a:solidFill>
              </a:rPr>
              <a:t>Переказую текст «Віщуни </a:t>
            </a:r>
            <a:r>
              <a:rPr lang="uk-UA" sz="4400" b="1" dirty="0" smtClean="0">
                <a:solidFill>
                  <a:srgbClr val="0070C0"/>
                </a:solidFill>
              </a:rPr>
              <a:t>погоди</a:t>
            </a:r>
            <a:r>
              <a:rPr lang="uk-UA" sz="4400" b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2348" y="4287977"/>
            <a:ext cx="2671397" cy="13280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uk-UA" sz="2400" b="1" i="1" dirty="0" smtClean="0">
                <a:solidFill>
                  <a:srgbClr val="0070C0"/>
                </a:solidFill>
              </a:rPr>
              <a:t> клас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67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Обои ветка, зима, птица, клюв, ягоды для рабочего стола #1918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30" y="3861842"/>
            <a:ext cx="3096344" cy="194037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1"/>
            <a:ext cx="10153128" cy="11652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 відомі вам ще якісь прикмети, пов'язані з поведінкою птахів?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9862" y="1969799"/>
            <a:ext cx="6627459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0070C0"/>
                </a:solidFill>
              </a:rPr>
              <a:t>Голуби воркочуть – буде тепло.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0070C0"/>
                </a:solidFill>
              </a:rPr>
              <a:t>Горобці дружно зимою цвірінькають – на відлигу.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0070C0"/>
                </a:solidFill>
              </a:rPr>
              <a:t>Соловей </a:t>
            </a:r>
            <a:r>
              <a:rPr lang="uk-UA" sz="3200" b="1" dirty="0" smtClean="0">
                <a:solidFill>
                  <a:srgbClr val="0070C0"/>
                </a:solidFill>
              </a:rPr>
              <a:t>заспівав – вода на спад пішла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0070C0"/>
                </a:solidFill>
              </a:rPr>
              <a:t>Птахи примовкли – очікуй грому.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0070C0"/>
                </a:solidFill>
              </a:rPr>
              <a:t>Кури бродять під дощем – він буде довго йти.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НАРОДНІ ПРИКМЕТИ, ПРИСЛІВ'Я ТА ПРИКАЗКИ ПРО ЗИМУ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2" y="1969798"/>
            <a:ext cx="4098092" cy="2972163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4049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12464"/>
            <a:ext cx="10081120" cy="685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плану 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4049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№6-7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01 УКР МОВА\1 Пономарьова\04 Іменник\№067-Розвиток звязного мовлення. Переказую текст «Віщуни природи»\2026-01-23_2305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9"/>
          <a:stretch/>
        </p:blipFill>
        <p:spPr bwMode="auto">
          <a:xfrm>
            <a:off x="3181808" y="1329127"/>
            <a:ext cx="8334796" cy="46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9027" y="1424006"/>
            <a:ext cx="2554872" cy="23658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Визначте, </a:t>
            </a:r>
            <a:r>
              <a:rPr lang="uk-UA" sz="2400" b="1" dirty="0">
                <a:solidFill>
                  <a:srgbClr val="0070C0"/>
                </a:solidFill>
              </a:rPr>
              <a:t>скільки частин він має.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Поставте запитання до кожної частини і запишіть.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6" name="Picture 2" descr="29 грудня: це цікаво знати - Дзеркало Закарпа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7" y="3907987"/>
            <a:ext cx="2519939" cy="16305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003800" y="1701602"/>
            <a:ext cx="64304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-361950">
              <a:buAutoNum type="arabicPeriod"/>
            </a:pPr>
            <a:r>
              <a:rPr lang="uk-UA" sz="3200" b="1" dirty="0" smtClean="0">
                <a:solidFill>
                  <a:srgbClr val="0070C0"/>
                </a:solidFill>
              </a:rPr>
              <a:t>Які птахи передбачають погоду?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5086" y="2606920"/>
            <a:ext cx="636920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2. Як синиці і горобці сигналізують про мороз? 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0698" y="4293890"/>
            <a:ext cx="636885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3. Як ворони віщують про зміни погоди? 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1849" y="1148064"/>
            <a:ext cx="3001179" cy="439628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79462" y="405458"/>
            <a:ext cx="10297145" cy="685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Перекажіть </a:t>
            </a:r>
            <a:r>
              <a:rPr lang="uk-UA" sz="4000" b="1" dirty="0">
                <a:solidFill>
                  <a:schemeClr val="bg1"/>
                </a:solidFill>
              </a:rPr>
              <a:t>текст </a:t>
            </a:r>
            <a:r>
              <a:rPr lang="uk-UA" sz="4000" b="1" dirty="0" smtClean="0">
                <a:solidFill>
                  <a:schemeClr val="bg1"/>
                </a:solidFill>
              </a:rPr>
              <a:t>усно за складеним планом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4049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8-9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9038" y="1197546"/>
            <a:ext cx="9334482" cy="5914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Скористайтеся </a:t>
            </a:r>
            <a:r>
              <a:rPr lang="uk-UA" sz="2800" b="1" dirty="0">
                <a:solidFill>
                  <a:srgbClr val="0070C0"/>
                </a:solidFill>
              </a:rPr>
              <a:t>записаними запитаннями і словами.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64608" y="1870906"/>
            <a:ext cx="561662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План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marL="361950" indent="-361950">
              <a:buAutoNum type="arabicPeriod"/>
            </a:pPr>
            <a:r>
              <a:rPr lang="uk-UA" sz="2800" b="1" dirty="0">
                <a:solidFill>
                  <a:srgbClr val="0070C0"/>
                </a:solidFill>
              </a:rPr>
              <a:t>Які птахи передбачають погоду?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2. Як </a:t>
            </a:r>
            <a:r>
              <a:rPr lang="uk-UA" sz="2800" b="1" dirty="0">
                <a:solidFill>
                  <a:srgbClr val="0070C0"/>
                </a:solidFill>
              </a:rPr>
              <a:t>синиці і горобці сигналізують про мороз?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3. Як </a:t>
            </a:r>
            <a:r>
              <a:rPr lang="uk-UA" sz="2800" b="1" dirty="0">
                <a:solidFill>
                  <a:srgbClr val="0070C0"/>
                </a:solidFill>
              </a:rPr>
              <a:t>ворони віщують про зміни погоди?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608" y="4797946"/>
            <a:ext cx="1041599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Словникова скарбниця</a:t>
            </a:r>
          </a:p>
          <a:p>
            <a:pPr algn="ctr"/>
            <a:r>
              <a:rPr lang="uk-UA" sz="3200" b="1" dirty="0"/>
              <a:t>Ч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/>
              <a:t>мало, п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uk-UA" sz="3200" b="1" dirty="0"/>
              <a:t>р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uk-UA" sz="3200" b="1" dirty="0"/>
              <a:t>дбачає, пр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/>
              <a:t>д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/>
              <a:t>віться, с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/>
              <a:t>ниці, горо</a:t>
            </a:r>
            <a:r>
              <a:rPr lang="uk-UA" sz="3200" b="1" dirty="0">
                <a:solidFill>
                  <a:srgbClr val="FFFF00"/>
                </a:solidFill>
              </a:rPr>
              <a:t>б</a:t>
            </a:r>
            <a:r>
              <a:rPr lang="uk-UA" sz="3200" b="1" dirty="0"/>
              <a:t>ці, </a:t>
            </a:r>
            <a:r>
              <a:rPr lang="uk-UA" sz="3200" b="1" dirty="0">
                <a:solidFill>
                  <a:srgbClr val="FFFF00"/>
                </a:solidFill>
              </a:rPr>
              <a:t>у</a:t>
            </a:r>
            <a:r>
              <a:rPr lang="uk-UA" sz="3200" b="1" dirty="0"/>
              <a:t>зимку, </a:t>
            </a:r>
            <a:r>
              <a:rPr lang="uk-UA" sz="3200" b="1" dirty="0">
                <a:solidFill>
                  <a:srgbClr val="FFFF00"/>
                </a:solidFill>
              </a:rPr>
              <a:t>в</a:t>
            </a:r>
            <a:r>
              <a:rPr lang="uk-UA" sz="3200" b="1" dirty="0"/>
              <a:t>ранці, н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uk-UA" sz="3200" b="1" dirty="0"/>
              <a:t>вдовзі, посил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/>
              <a:t>ться, посил</a:t>
            </a:r>
            <a:r>
              <a:rPr lang="uk-UA" sz="3200" b="1" dirty="0">
                <a:solidFill>
                  <a:srgbClr val="FFFF00"/>
                </a:solidFill>
              </a:rPr>
              <a:t>енн</a:t>
            </a:r>
            <a:r>
              <a:rPr lang="uk-UA" sz="3200" b="1" dirty="0"/>
              <a:t>я.</a:t>
            </a:r>
          </a:p>
        </p:txBody>
      </p:sp>
    </p:spTree>
    <p:extLst>
      <p:ext uri="{BB962C8B-B14F-4D97-AF65-F5344CB8AC3E}">
        <p14:creationId xmlns:p14="http://schemas.microsoft.com/office/powerpoint/2010/main" val="31359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10153128" cy="815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Приготуйтеся </a:t>
            </a:r>
            <a:r>
              <a:rPr lang="uk-UA" sz="3600" b="1" dirty="0">
                <a:solidFill>
                  <a:schemeClr val="bg1"/>
                </a:solidFill>
              </a:rPr>
              <a:t>записати переказ </a:t>
            </a:r>
            <a:r>
              <a:rPr lang="uk-UA" sz="3600" b="1" dirty="0" smtClean="0">
                <a:solidFill>
                  <a:schemeClr val="bg1"/>
                </a:solidFill>
              </a:rPr>
              <a:t>тексту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02013"/>
            <a:ext cx="1308058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33-34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9463" y="1466414"/>
            <a:ext cx="8136904" cy="5952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переказ тексту. Розпочніть із заголовка.  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1471" y="2997746"/>
            <a:ext cx="634788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600" b="1" i="1" dirty="0" smtClean="0">
                <a:solidFill>
                  <a:srgbClr val="0070C0"/>
                </a:solidFill>
              </a:rPr>
              <a:t>Запам'ятайте!</a:t>
            </a:r>
            <a:r>
              <a:rPr lang="uk-UA" sz="2600" b="1" dirty="0" smtClean="0">
                <a:solidFill>
                  <a:srgbClr val="0070C0"/>
                </a:solidFill>
              </a:rPr>
              <a:t> Кожну частину тексту починайте писати з нового рядка.</a:t>
            </a:r>
            <a:endParaRPr lang="uk-UA" sz="26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3639" y="2224214"/>
            <a:ext cx="36724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Віщуни погоди</a:t>
            </a:r>
            <a:endParaRPr lang="uk-U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Анимация | neonfo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2253357"/>
            <a:ext cx="2503890" cy="37635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273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102760" cy="6337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32125" y="1460382"/>
            <a:ext cx="563596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Прочитайте свій переказ. Якщо знайдете </a:t>
            </a:r>
            <a:r>
              <a:rPr lang="uk-UA" sz="3200" b="1" dirty="0">
                <a:solidFill>
                  <a:srgbClr val="0070C0"/>
                </a:solidFill>
              </a:rPr>
              <a:t>помилки – </a:t>
            </a:r>
            <a:r>
              <a:rPr lang="uk-UA" sz="3200" b="1" dirty="0" err="1" smtClean="0">
                <a:solidFill>
                  <a:srgbClr val="0070C0"/>
                </a:solidFill>
              </a:rPr>
              <a:t>виправте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rgbClr val="0070C0"/>
                </a:solidFill>
              </a:rPr>
              <a:t>їх.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8650" y="5734049"/>
            <a:ext cx="1152129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2124" y="3085432"/>
            <a:ext cx="5635969" cy="24554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Якщо бажаєте,  прочитайте у кріслі автора свій твір для однокласників і однокласниць.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4257" y="759496"/>
            <a:ext cx="2504303" cy="36684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713839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124" y="505531"/>
            <a:ext cx="10050319" cy="747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0884" y="4238080"/>
            <a:ext cx="18051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Відчуваю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7900" y="4244987"/>
            <a:ext cx="179160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Все 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7022" y="4248713"/>
            <a:ext cx="196053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Маю цікаві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74067" y="4244987"/>
            <a:ext cx="183002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Урок здивував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50" y="1562197"/>
            <a:ext cx="2010456" cy="229969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8895624" y="1634156"/>
            <a:ext cx="2178819" cy="2299694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6308055" y="1630311"/>
            <a:ext cx="2167574" cy="218355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27" y="1608882"/>
            <a:ext cx="2303393" cy="23054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264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699544" y="1383765"/>
            <a:ext cx="7618514" cy="90870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Розгляньте </a:t>
            </a:r>
            <a:r>
              <a:rPr lang="uk-UA" sz="2800" b="1" dirty="0" err="1" smtClean="0">
                <a:solidFill>
                  <a:srgbClr val="0070C0"/>
                </a:solidFill>
              </a:rPr>
              <a:t>смайлики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Який з них передає ваші очікування від уроку?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262335" y="511748"/>
            <a:ext cx="9714913" cy="757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</a:p>
        </p:txBody>
      </p:sp>
      <p:pic>
        <p:nvPicPr>
          <p:cNvPr id="4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29" y="2437842"/>
            <a:ext cx="2080474" cy="228653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9079901" y="2437841"/>
            <a:ext cx="2098243" cy="2214647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6166917" y="2437841"/>
            <a:ext cx="2451630" cy="229020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08" y="2438057"/>
            <a:ext cx="2284298" cy="228631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77821" y="4950389"/>
            <a:ext cx="15999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02748" y="4935642"/>
            <a:ext cx="2451630" cy="138499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Легко впораюсь із завданнями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2939" y="4935641"/>
            <a:ext cx="228429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Отримаю цікаві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18057" y="4950388"/>
            <a:ext cx="162193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Буде 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004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621482"/>
            <a:ext cx="10225136" cy="804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Відгадайте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6699" y="1586910"/>
            <a:ext cx="4752528" cy="267765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Хто це каже: «Кар-кар-кар»?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Хто літає поміж хмар?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Це дзьобата горда пані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Ходить в сірому жупані.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Як зоветься ця матрона?</a:t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>Знають всі, що це</a:t>
            </a:r>
            <a:r>
              <a:rPr lang="ru-RU" sz="2800" b="1" dirty="0">
                <a:solidFill>
                  <a:schemeClr val="bg1"/>
                </a:solidFill>
              </a:rPr>
              <a:t>…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103043" y="3775125"/>
            <a:ext cx="1656184" cy="48944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ворона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68096" y="1599297"/>
            <a:ext cx="453650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лебідонька кружляє,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доріжці стелиться,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 собою замітає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Снігова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044359" y="2925735"/>
            <a:ext cx="1972005" cy="4894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метелиця</a:t>
            </a:r>
            <a:endParaRPr lang="ru-RU" sz="2800" b="1" dirty="0"/>
          </a:p>
        </p:txBody>
      </p:sp>
      <p:pic>
        <p:nvPicPr>
          <p:cNvPr id="13" name="Picture 4" descr="Зимующие птицы — какие птицы зимуют в России, подборка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67" y="4581922"/>
            <a:ext cx="2775699" cy="17304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8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д Хуртій - Янко Горта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0" y="1701602"/>
            <a:ext cx="5573683" cy="44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0480" y="549474"/>
            <a:ext cx="9979773" cy="6866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Складіть павутинку до слова «погода</a:t>
            </a:r>
            <a:r>
              <a:rPr lang="uk-UA" sz="3600" b="1" dirty="0" smtClean="0">
                <a:solidFill>
                  <a:schemeClr val="bg1"/>
                </a:solidFill>
              </a:rPr>
              <a:t>» (зимова)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639250" y="3239486"/>
            <a:ext cx="2517341" cy="123880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8828335" y="4257876"/>
            <a:ext cx="1312036" cy="44082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9091193" y="3114626"/>
            <a:ext cx="1095849" cy="43046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" idx="0"/>
            <a:endCxn id="32" idx="4"/>
          </p:cNvCxnSpPr>
          <p:nvPr/>
        </p:nvCxnSpPr>
        <p:spPr>
          <a:xfrm flipV="1">
            <a:off x="7897921" y="2566892"/>
            <a:ext cx="0" cy="67259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6173942" y="3000095"/>
            <a:ext cx="908146" cy="47878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944692" y="4257876"/>
            <a:ext cx="1017694" cy="46537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839417" y="4478290"/>
            <a:ext cx="0" cy="96772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4795887" y="2061642"/>
            <a:ext cx="1832128" cy="1075249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731370" y="1425302"/>
            <a:ext cx="2333102" cy="1141590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метелиця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885743" y="4614649"/>
            <a:ext cx="1717433" cy="13735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Заві-</a:t>
            </a:r>
            <a:r>
              <a:rPr lang="uk-U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рюха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812110" y="5301436"/>
            <a:ext cx="2016225" cy="115269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Сніго-пад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9515085" y="2061642"/>
            <a:ext cx="2116391" cy="1018547"/>
          </a:xfrm>
          <a:prstGeom prst="ellips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9515086" y="4698704"/>
            <a:ext cx="1992360" cy="119084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відлига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9351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9793088" cy="804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1911" y="1583994"/>
            <a:ext cx="5976664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ви будете продовжувати вчитись переказувати текст письмово за планом.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Пригадаєте, з яких частин складається текст, дізнаєтесь багато цікавого.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226596" y="1557586"/>
            <a:ext cx="3641299" cy="35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Про свято Новий рі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437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3 клас\01 УКР МОВА\1 Пономарьова\04 Іменник\№067-Розвиток звязного мовлення. Переказую текст «Віщуни природи»\2026-01-23_230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63" y="1138833"/>
            <a:ext cx="3570187" cy="24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1431" y="477466"/>
            <a:ext cx="1080120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 за Алевтиною </a:t>
            </a:r>
            <a:r>
              <a:rPr lang="uk-UA" sz="4000" b="1" dirty="0" err="1" smtClean="0">
                <a:solidFill>
                  <a:schemeClr val="bg1"/>
                </a:solidFill>
              </a:rPr>
              <a:t>Волковою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4049"/>
            <a:ext cx="1195487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04 Іменник\№067-Розвиток звязного мовлення. Переказую текст «Віщуни природи»\2026-01-23_2305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9"/>
          <a:stretch/>
        </p:blipFill>
        <p:spPr bwMode="auto">
          <a:xfrm>
            <a:off x="691431" y="1680115"/>
            <a:ext cx="8228196" cy="45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6629" y="1125538"/>
            <a:ext cx="392251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Віщуни</a:t>
            </a:r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погоди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775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6" y="477466"/>
            <a:ext cx="10397876" cy="763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Поміркуйте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4049"/>
            <a:ext cx="1195487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73378" y="1390064"/>
            <a:ext cx="3922510" cy="175169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rgbClr val="0070C0"/>
                </a:solidFill>
              </a:rPr>
              <a:t>Поясніть, </a:t>
            </a:r>
            <a:r>
              <a:rPr lang="uk-UA" sz="3200" b="1" dirty="0">
                <a:solidFill>
                  <a:srgbClr val="0070C0"/>
                </a:solidFill>
              </a:rPr>
              <a:t>як </a:t>
            </a:r>
            <a:r>
              <a:rPr lang="uk-UA" sz="3200" b="1" dirty="0" smtClean="0">
                <a:solidFill>
                  <a:srgbClr val="0070C0"/>
                </a:solidFill>
              </a:rPr>
              <a:t>ви розумієте </a:t>
            </a:r>
            <a:r>
              <a:rPr lang="uk-UA" sz="3200" b="1" dirty="0">
                <a:solidFill>
                  <a:srgbClr val="0070C0"/>
                </a:solidFill>
              </a:rPr>
              <a:t>значення поданих слів. </a:t>
            </a:r>
          </a:p>
        </p:txBody>
      </p:sp>
      <p:pic>
        <p:nvPicPr>
          <p:cNvPr id="2050" name="Picture 2" descr="D:\3 клас\01 УКР МОВА\1 Пономарьова\04 Іменник\№067-Розвиток звязного мовлення. Переказую текст «Віщуни природи»\2026-01-23_230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03" y="1380506"/>
            <a:ext cx="6365429" cy="42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7456" y="3285778"/>
            <a:ext cx="3922511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Віщуни, чимало, передбачати, хмиз, відлига.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499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26650"/>
            <a:ext cx="7056784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Словникова робота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5487" y="1269554"/>
            <a:ext cx="6176440" cy="10774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Віщ</a:t>
            </a:r>
            <a:r>
              <a:rPr lang="uk-UA" sz="3200" b="1" dirty="0" smtClean="0">
                <a:solidFill>
                  <a:srgbClr val="FFFF00"/>
                </a:solidFill>
              </a:rPr>
              <a:t>у</a:t>
            </a:r>
            <a:r>
              <a:rPr lang="uk-UA" sz="3200" b="1" dirty="0" smtClean="0">
                <a:solidFill>
                  <a:schemeClr val="bg1"/>
                </a:solidFill>
              </a:rPr>
              <a:t>н </a:t>
            </a:r>
            <a:r>
              <a:rPr lang="uk-UA" sz="3200" b="1" dirty="0" smtClean="0"/>
              <a:t>– той, хто віщує, пророкує, передбачає події наперед.</a:t>
            </a:r>
            <a:endParaRPr lang="uk-UA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95487" y="2349674"/>
            <a:ext cx="72008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Передбач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>
                <a:solidFill>
                  <a:schemeClr val="bg1"/>
                </a:solidFill>
              </a:rPr>
              <a:t>ти – бачити, припускати що-небудь заздалегідь; чекати чогось.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хмиз 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58"/>
          <a:stretch/>
        </p:blipFill>
        <p:spPr bwMode="auto">
          <a:xfrm>
            <a:off x="9075241" y="506137"/>
            <a:ext cx="1897581" cy="22035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84943" y="3429794"/>
            <a:ext cx="618698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Чим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>
                <a:solidFill>
                  <a:schemeClr val="bg1"/>
                </a:solidFill>
              </a:rPr>
              <a:t>ло – немало, досить багато (про кількість чого-небудь).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4943" y="4530939"/>
            <a:ext cx="680914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Відл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>
                <a:solidFill>
                  <a:schemeClr val="bg1"/>
                </a:solidFill>
              </a:rPr>
              <a:t>га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/>
              <a:t>– значне потепління взимку або ранньою весною, що викликає часткове розтавання снігу, льоду.</a:t>
            </a:r>
            <a:endParaRPr lang="uk-UA" sz="4000" b="1" dirty="0"/>
          </a:p>
        </p:txBody>
      </p:sp>
      <p:pic>
        <p:nvPicPr>
          <p:cNvPr id="18" name="Picture 2" descr="В Україну йде відлига, – синоптик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91" y="4357048"/>
            <a:ext cx="3168352" cy="197442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96287" y="2286490"/>
            <a:ext cx="316835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Хмиз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/>
              <a:t>– невеликі тонкі гілки, відділені від дерева.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2391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937104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Дайте </a:t>
            </a:r>
            <a:r>
              <a:rPr lang="uk-UA" sz="3600" b="1" dirty="0">
                <a:solidFill>
                  <a:schemeClr val="bg1"/>
                </a:solidFill>
              </a:rPr>
              <a:t>відповіді на подані </a:t>
            </a:r>
            <a:r>
              <a:rPr lang="uk-UA" sz="3600" b="1" dirty="0" smtClean="0">
                <a:solidFill>
                  <a:schemeClr val="bg1"/>
                </a:solidFill>
              </a:rPr>
              <a:t>запитання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4049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№3-4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27655" y="1494017"/>
            <a:ext cx="7056784" cy="2700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l">
              <a:buAutoNum type="arabicPeriod"/>
            </a:pPr>
            <a:r>
              <a:rPr lang="uk-UA" sz="2800" b="1" dirty="0"/>
              <a:t>Яких птахів називають віщунами погоди?</a:t>
            </a:r>
          </a:p>
          <a:p>
            <a:pPr marL="361950" indent="-361950" algn="l">
              <a:buAutoNum type="arabicPeriod"/>
            </a:pPr>
            <a:r>
              <a:rPr lang="uk-UA" sz="2800" b="1" dirty="0"/>
              <a:t>Як поводять себе синиці й горобці перед посиленням морозу?</a:t>
            </a:r>
          </a:p>
          <a:p>
            <a:pPr marL="361950" indent="-361950" algn="l">
              <a:buAutoNum type="arabicPeriod"/>
            </a:pPr>
            <a:r>
              <a:rPr lang="uk-UA" sz="2800" b="1" dirty="0"/>
              <a:t>Що роблять ворони перед завірюхою?</a:t>
            </a:r>
          </a:p>
          <a:p>
            <a:pPr marL="361950" indent="-361950" algn="l">
              <a:buAutoNum type="arabicPeriod"/>
            </a:pPr>
            <a:r>
              <a:rPr lang="uk-UA" sz="2800" b="1" dirty="0"/>
              <a:t>Коли очікувати </a:t>
            </a:r>
            <a:r>
              <a:rPr lang="uk-UA" sz="2800" b="1" dirty="0" smtClean="0"/>
              <a:t>посилення </a:t>
            </a:r>
            <a:r>
              <a:rPr lang="uk-UA" sz="2800" b="1" dirty="0"/>
              <a:t>вітру?</a:t>
            </a:r>
          </a:p>
          <a:p>
            <a:pPr marL="361950" indent="-361950" algn="l">
              <a:buAutoNum type="arabicPeriod"/>
            </a:pPr>
            <a:r>
              <a:rPr lang="uk-UA" sz="2800" b="1" dirty="0"/>
              <a:t>Як ведуть себе ворони перед відлигою?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7397" y="866394"/>
            <a:ext cx="2700301" cy="395554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88043" y="4229831"/>
            <a:ext cx="8268283" cy="13681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Розгляньте малюнок до тексту. Розкажіть, що зображене на ньому. Яку погоду віщують </a:t>
            </a:r>
            <a:r>
              <a:rPr lang="uk-UA" sz="2800" b="1" dirty="0">
                <a:solidFill>
                  <a:srgbClr val="0070C0"/>
                </a:solidFill>
              </a:rPr>
              <a:t>зображені птахи? </a:t>
            </a:r>
            <a:r>
              <a:rPr lang="uk-UA" sz="2800" b="1" dirty="0" smtClean="0">
                <a:solidFill>
                  <a:srgbClr val="0070C0"/>
                </a:solidFill>
              </a:rPr>
              <a:t>Поясніть, </a:t>
            </a:r>
            <a:r>
              <a:rPr lang="uk-UA" sz="2800" b="1" dirty="0">
                <a:solidFill>
                  <a:srgbClr val="0070C0"/>
                </a:solidFill>
              </a:rPr>
              <a:t>чому </a:t>
            </a:r>
            <a:r>
              <a:rPr lang="uk-UA" sz="2800" b="1" dirty="0" smtClean="0">
                <a:solidFill>
                  <a:srgbClr val="0070C0"/>
                </a:solidFill>
              </a:rPr>
              <a:t>ви </a:t>
            </a:r>
            <a:r>
              <a:rPr lang="uk-UA" sz="2800" b="1" dirty="0">
                <a:solidFill>
                  <a:srgbClr val="0070C0"/>
                </a:solidFill>
              </a:rPr>
              <a:t>так </a:t>
            </a:r>
            <a:r>
              <a:rPr lang="uk-UA" sz="2800" b="1" dirty="0" smtClean="0">
                <a:solidFill>
                  <a:srgbClr val="0070C0"/>
                </a:solidFill>
              </a:rPr>
              <a:t>думаєте.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74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488</Words>
  <Application>Microsoft Office PowerPoint</Application>
  <PresentationFormat>Произвольный</PresentationFormat>
  <Paragraphs>103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125</cp:revision>
  <dcterms:created xsi:type="dcterms:W3CDTF">2025-08-27T14:01:18Z</dcterms:created>
  <dcterms:modified xsi:type="dcterms:W3CDTF">2026-01-28T18:04:58Z</dcterms:modified>
</cp:coreProperties>
</file>