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865" r:id="rId3"/>
    <p:sldId id="286" r:id="rId4"/>
    <p:sldId id="855" r:id="rId5"/>
    <p:sldId id="857" r:id="rId6"/>
    <p:sldId id="828" r:id="rId7"/>
    <p:sldId id="856" r:id="rId8"/>
    <p:sldId id="858" r:id="rId9"/>
    <p:sldId id="859" r:id="rId10"/>
    <p:sldId id="860" r:id="rId11"/>
    <p:sldId id="861" r:id="rId12"/>
    <p:sldId id="853" r:id="rId13"/>
    <p:sldId id="862" r:id="rId14"/>
    <p:sldId id="863" r:id="rId15"/>
    <p:sldId id="313" r:id="rId16"/>
    <p:sldId id="866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маси покупки за малюнком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Розряди</a:t>
          </a:r>
          <a:r>
            <a:rPr lang="ru-RU" sz="3200" b="1" dirty="0" smtClean="0">
              <a:solidFill>
                <a:schemeClr val="bg1"/>
              </a:solidFill>
            </a:rPr>
            <a:t>  </a:t>
          </a:r>
          <a:r>
            <a:rPr lang="ru-RU" sz="3200" b="1" dirty="0" err="1" smtClean="0">
              <a:solidFill>
                <a:schemeClr val="bg1"/>
              </a:solidFill>
            </a:rPr>
            <a:t>трицифро-вих</a:t>
          </a:r>
          <a:r>
            <a:rPr lang="ru-RU" sz="3200" b="1" dirty="0" smtClean="0">
              <a:solidFill>
                <a:schemeClr val="bg1"/>
              </a:solidFill>
            </a:rPr>
            <a:t>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Визначення величин </a:t>
          </a:r>
          <a:r>
            <a:rPr lang="ru-RU" sz="3200" b="1" dirty="0" err="1" smtClean="0">
              <a:solidFill>
                <a:schemeClr val="bg1"/>
              </a:solidFill>
            </a:rPr>
            <a:t>довжини</a:t>
          </a:r>
          <a:r>
            <a:rPr lang="ru-RU" sz="3200" b="1" dirty="0" smtClean="0">
              <a:solidFill>
                <a:schemeClr val="bg1"/>
              </a:solidFill>
            </a:rPr>
            <a:t> за малюнком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5095" custLinFactX="404079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4219" custLinFactX="-136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3923" custLinFactX="-13455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8365" custLinFactX="-13497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75832" y="874933"/>
          <a:ext cx="4273486" cy="252361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Визначення величин </a:t>
          </a:r>
          <a:r>
            <a:rPr lang="ru-RU" sz="3200" b="1" kern="1200" dirty="0" err="1" smtClean="0">
              <a:solidFill>
                <a:schemeClr val="bg1"/>
              </a:solidFill>
            </a:rPr>
            <a:t>довжини</a:t>
          </a:r>
          <a:r>
            <a:rPr lang="ru-RU" sz="3200" b="1" kern="1200" dirty="0" smtClean="0">
              <a:solidFill>
                <a:schemeClr val="bg1"/>
              </a:solidFill>
            </a:rPr>
            <a:t> за малюнком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50765" y="854697"/>
        <a:ext cx="252361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89713" y="789713"/>
          <a:ext cx="4273486" cy="269405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Розряди</a:t>
          </a:r>
          <a:r>
            <a:rPr lang="ru-RU" sz="3200" b="1" kern="1200" dirty="0" smtClean="0">
              <a:solidFill>
                <a:schemeClr val="bg1"/>
              </a:solidFill>
            </a:rPr>
            <a:t>  </a:t>
          </a:r>
          <a:r>
            <a:rPr lang="ru-RU" sz="3200" b="1" kern="1200" dirty="0" err="1" smtClean="0">
              <a:solidFill>
                <a:schemeClr val="bg1"/>
              </a:solidFill>
            </a:rPr>
            <a:t>трицифро-вих</a:t>
          </a:r>
          <a:r>
            <a:rPr lang="ru-RU" sz="3200" b="1" kern="1200" dirty="0" smtClean="0">
              <a:solidFill>
                <a:schemeClr val="bg1"/>
              </a:solidFill>
            </a:rPr>
            <a:t>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9405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913685" y="792478"/>
          <a:ext cx="4273486" cy="268852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64" y="854696"/>
        <a:ext cx="268852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82484" y="844391"/>
          <a:ext cx="4273486" cy="258470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маси покупки за малюнком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26876" y="854696"/>
        <a:ext cx="258470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Усне додавання і </a:t>
            </a:r>
            <a:r>
              <a:rPr lang="uk-UA" sz="4000" b="1" dirty="0" smtClean="0">
                <a:solidFill>
                  <a:srgbClr val="7030A0"/>
                </a:solidFill>
              </a:rPr>
              <a:t>віднімання</a:t>
            </a:r>
            <a:r>
              <a:rPr lang="uk-UA" sz="4000" b="1" dirty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чисел в </a:t>
            </a:r>
            <a:r>
              <a:rPr lang="uk-UA" sz="4000" b="1" dirty="0" smtClean="0">
                <a:solidFill>
                  <a:srgbClr val="7030A0"/>
                </a:solidFill>
              </a:rPr>
              <a:t>межах 1000. </a:t>
            </a:r>
            <a:r>
              <a:rPr lang="uk-UA" sz="4000" b="1" dirty="0">
                <a:solidFill>
                  <a:srgbClr val="7030A0"/>
                </a:solidFill>
              </a:rPr>
              <a:t>Розв’язування задач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 smtClean="0">
                <a:solidFill>
                  <a:schemeClr val="bg1"/>
                </a:solidFill>
              </a:rPr>
              <a:t>поясненням</a:t>
            </a:r>
            <a:r>
              <a:rPr lang="ru-RU" sz="4000" b="1" dirty="0" smtClean="0">
                <a:solidFill>
                  <a:schemeClr val="bg1"/>
                </a:solidFill>
              </a:rPr>
              <a:t> дії с сотнями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73264" y="1507514"/>
            <a:ext cx="1050309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73264" y="2266719"/>
            <a:ext cx="1202077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91663" y="1515040"/>
            <a:ext cx="230468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100 + 300 =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83519" y="2256675"/>
            <a:ext cx="2312831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800 + 200 = </a:t>
            </a:r>
            <a:endParaRPr lang="ru-RU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807371" y="2199848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815480" y="1485578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03843" y="1499054"/>
            <a:ext cx="220318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700 - 200 =  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29470" y="2266719"/>
            <a:ext cx="223938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– 600 =  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80000" y="3264224"/>
            <a:ext cx="127517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38248" y="3287615"/>
            <a:ext cx="3271469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400 + 600 – 500 = 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33767" y="4022697"/>
            <a:ext cx="3275950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300 – 100 + 800 =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79999" y="3975916"/>
            <a:ext cx="1300264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</a:t>
            </a:r>
            <a:endParaRPr lang="uk-UA" sz="3200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88" y="3197777"/>
            <a:ext cx="361403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 animBg="1"/>
      <p:bldP spid="43" grpId="0" animBg="1"/>
      <p:bldP spid="44" grpId="0" animBg="1"/>
      <p:bldP spid="34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63849" y="1949608"/>
            <a:ext cx="798736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23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63849" y="2708813"/>
            <a:ext cx="80351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25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91663" y="1947088"/>
            <a:ext cx="191922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90 – 67 =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83519" y="2688723"/>
            <a:ext cx="192600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73 – 48 =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5527" y="1322398"/>
            <a:ext cx="91450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Запишіть праву колонку 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11573" y="4388408"/>
            <a:ext cx="765209" cy="553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68813" y="3577645"/>
            <a:ext cx="81040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94210" y="3573810"/>
            <a:ext cx="2293566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 ∙ (25 : 5)</a:t>
            </a:r>
            <a:r>
              <a:rPr lang="ru-RU" sz="3200" b="1" dirty="0" smtClean="0"/>
              <a:t> =  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483519" y="4361183"/>
            <a:ext cx="2293566" cy="5807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 + 25 : </a:t>
            </a:r>
            <a:r>
              <a:rPr lang="ru-RU" sz="3200" b="1" dirty="0" smtClean="0"/>
              <a:t>5 =  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36376" y="1895719"/>
            <a:ext cx="777120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098651" y="1903413"/>
            <a:ext cx="2606933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(35 + 28) : 7 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46819" y="2641941"/>
            <a:ext cx="2610504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35 + 28 : 7 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36375" y="2607411"/>
            <a:ext cx="792411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39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53388" y="4361183"/>
            <a:ext cx="765209" cy="5807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30792" y="3489853"/>
            <a:ext cx="81040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22136" y="3546585"/>
            <a:ext cx="2101111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 ∙ </a:t>
            </a:r>
            <a:r>
              <a:rPr lang="ru-RU" sz="3200" b="1" dirty="0" smtClean="0"/>
              <a:t>5 </a:t>
            </a:r>
            <a:r>
              <a:rPr lang="ru-RU" sz="3200" b="1" dirty="0"/>
              <a:t>∙ 2 </a:t>
            </a:r>
            <a:r>
              <a:rPr lang="ru-RU" sz="3200" b="1" dirty="0" smtClean="0"/>
              <a:t>=  </a:t>
            </a:r>
            <a:endParaRPr lang="ru-RU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22136" y="4360373"/>
            <a:ext cx="2101111" cy="5815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54 : 9 : </a:t>
            </a:r>
            <a:r>
              <a:rPr lang="ru-RU" sz="3200" b="1" dirty="0" smtClean="0"/>
              <a:t>2 =  </a:t>
            </a:r>
            <a:endParaRPr lang="ru-RU" sz="3200" b="1" dirty="0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144" y="4112935"/>
            <a:ext cx="2074655" cy="21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 animBg="1"/>
      <p:bldP spid="43" grpId="0" animBg="1"/>
      <p:bldP spid="44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5 Усне додавання і віднімання в межах 1000\2026-01-02_23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6" y="1531164"/>
            <a:ext cx="8888430" cy="36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459" y="1269554"/>
            <a:ext cx="704699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яка </a:t>
            </a:r>
            <a:r>
              <a:rPr lang="ru-RU" sz="2800" b="1" dirty="0" err="1">
                <a:solidFill>
                  <a:srgbClr val="7030A0"/>
                </a:solidFill>
              </a:rPr>
              <a:t>маса</a:t>
            </a:r>
            <a:r>
              <a:rPr lang="ru-RU" sz="2800" b="1" dirty="0">
                <a:solidFill>
                  <a:srgbClr val="7030A0"/>
                </a:solidFill>
              </a:rPr>
              <a:t> покупки </a:t>
            </a:r>
            <a:r>
              <a:rPr lang="ru-RU" sz="2800" b="1" dirty="0" err="1">
                <a:solidFill>
                  <a:srgbClr val="7030A0"/>
                </a:solidFill>
              </a:rPr>
              <a:t>кожної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дитини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79463" y="510600"/>
            <a:ext cx="1022513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малюнки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8828335" y="3350276"/>
            <a:ext cx="25565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500+200+200</a:t>
            </a:r>
            <a:endParaRPr lang="uk-UA" sz="32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19781" y="5153067"/>
            <a:ext cx="9865097" cy="5651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Добери такі </a:t>
            </a:r>
            <a:r>
              <a:rPr lang="ru-RU" sz="2800" b="1" dirty="0" err="1"/>
              <a:t>товари</a:t>
            </a:r>
            <a:r>
              <a:rPr lang="ru-RU" sz="2800" b="1" dirty="0"/>
              <a:t>, щоб </a:t>
            </a:r>
            <a:r>
              <a:rPr lang="ru-RU" sz="2800" b="1" dirty="0" err="1"/>
              <a:t>їхня</a:t>
            </a:r>
            <a:r>
              <a:rPr lang="ru-RU" sz="2800" b="1" dirty="0"/>
              <a:t> </a:t>
            </a:r>
            <a:r>
              <a:rPr lang="ru-RU" sz="2800" b="1" dirty="0" err="1"/>
              <a:t>маса</a:t>
            </a:r>
            <a:r>
              <a:rPr lang="ru-RU" sz="2800" b="1" dirty="0"/>
              <a:t> становила: </a:t>
            </a:r>
            <a:r>
              <a:rPr lang="ru-RU" sz="2800" b="1" dirty="0" smtClean="0"/>
              <a:t>1кг</a:t>
            </a:r>
            <a:r>
              <a:rPr lang="ru-RU" sz="2800" b="1" dirty="0"/>
              <a:t>, </a:t>
            </a:r>
            <a:r>
              <a:rPr lang="ru-RU" sz="2800" b="1" dirty="0" smtClean="0"/>
              <a:t>600г</a:t>
            </a:r>
            <a:r>
              <a:rPr lang="ru-RU" sz="2800" b="1" dirty="0"/>
              <a:t>, </a:t>
            </a:r>
            <a:r>
              <a:rPr lang="ru-RU" sz="2800" b="1" dirty="0" smtClean="0"/>
              <a:t>800г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476407" y="1257333"/>
            <a:ext cx="2268000" cy="2088000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18189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2725" y="3935051"/>
            <a:ext cx="25565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100+200+300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75431" y="4543825"/>
            <a:ext cx="25565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500 + 400</a:t>
            </a:r>
            <a:endParaRPr lang="uk-UA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26772" y="5779043"/>
            <a:ext cx="1656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1000 г =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15967" y="5779042"/>
            <a:ext cx="1440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г =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76207" y="5733147"/>
            <a:ext cx="14863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800 г =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79464" y="1303021"/>
            <a:ext cx="8136903" cy="23522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— Які </a:t>
            </a:r>
            <a:r>
              <a:rPr lang="ru-RU" sz="2400" b="1" dirty="0" err="1"/>
              <a:t>величини</a:t>
            </a:r>
            <a:r>
              <a:rPr lang="ru-RU" sz="2400" b="1" dirty="0"/>
              <a:t> </a:t>
            </a:r>
            <a:r>
              <a:rPr lang="ru-RU" sz="2400" b="1" dirty="0" err="1"/>
              <a:t>довжини</a:t>
            </a:r>
            <a:r>
              <a:rPr lang="ru-RU" sz="2400" b="1" dirty="0"/>
              <a:t> ви знаєте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Яка </a:t>
            </a:r>
            <a:r>
              <a:rPr lang="ru-RU" sz="2400" b="1" dirty="0" err="1"/>
              <a:t>найменша</a:t>
            </a:r>
            <a:r>
              <a:rPr lang="ru-RU" sz="2400" b="1" dirty="0"/>
              <a:t> величина </a:t>
            </a:r>
            <a:r>
              <a:rPr lang="ru-RU" sz="2400" b="1" dirty="0" err="1"/>
              <a:t>довжини</a:t>
            </a:r>
            <a:r>
              <a:rPr lang="ru-RU" sz="2400" b="1" dirty="0"/>
              <a:t>? </a:t>
            </a:r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Скільки</a:t>
            </a:r>
            <a:r>
              <a:rPr lang="ru-RU" sz="2400" b="1" dirty="0"/>
              <a:t> в одному </a:t>
            </a:r>
            <a:r>
              <a:rPr lang="ru-RU" sz="2400" b="1" dirty="0" err="1"/>
              <a:t>дециметрі</a:t>
            </a:r>
            <a:r>
              <a:rPr lang="ru-RU" sz="2400" b="1" dirty="0"/>
              <a:t> </a:t>
            </a:r>
            <a:r>
              <a:rPr lang="ru-RU" sz="2400" b="1" dirty="0" err="1"/>
              <a:t>сантиметрів</a:t>
            </a:r>
            <a:r>
              <a:rPr lang="ru-RU" sz="2400" b="1" dirty="0" smtClean="0"/>
              <a:t>?</a:t>
            </a:r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Скільки</a:t>
            </a:r>
            <a:r>
              <a:rPr lang="ru-RU" sz="2400" b="1" dirty="0"/>
              <a:t> в одному </a:t>
            </a:r>
            <a:r>
              <a:rPr lang="ru-RU" sz="2400" b="1" dirty="0" err="1"/>
              <a:t>метрі</a:t>
            </a:r>
            <a:r>
              <a:rPr lang="ru-RU" sz="2400" b="1" dirty="0"/>
              <a:t> </a:t>
            </a:r>
            <a:r>
              <a:rPr lang="ru-RU" sz="2400" b="1" dirty="0" err="1"/>
              <a:t>сантиметрів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Користуючись</a:t>
            </a:r>
            <a:r>
              <a:rPr lang="ru-RU" sz="2400" b="1" dirty="0"/>
              <a:t> малюнком, </a:t>
            </a:r>
            <a:r>
              <a:rPr lang="ru-RU" sz="2400" b="1" dirty="0" err="1"/>
              <a:t>назвіть</a:t>
            </a:r>
            <a:r>
              <a:rPr lang="ru-RU" sz="2400" b="1" dirty="0"/>
              <a:t> </a:t>
            </a:r>
            <a:r>
              <a:rPr lang="ru-RU" sz="2400" b="1" dirty="0" err="1"/>
              <a:t>одиницю</a:t>
            </a:r>
            <a:r>
              <a:rPr lang="ru-RU" sz="2400" b="1" dirty="0"/>
              <a:t> </a:t>
            </a:r>
            <a:r>
              <a:rPr lang="ru-RU" sz="2400" b="1" dirty="0" err="1"/>
              <a:t>довжини</a:t>
            </a:r>
            <a:r>
              <a:rPr lang="ru-RU" sz="2400" b="1" dirty="0"/>
              <a:t>, </a:t>
            </a:r>
            <a:r>
              <a:rPr lang="ru-RU" sz="2400" b="1" dirty="0" err="1"/>
              <a:t>якою</a:t>
            </a:r>
            <a:r>
              <a:rPr lang="ru-RU" sz="2400" b="1" dirty="0"/>
              <a:t> </a:t>
            </a:r>
            <a:r>
              <a:rPr lang="ru-RU" sz="2400" b="1" dirty="0" err="1"/>
              <a:t>скористалися</a:t>
            </a:r>
            <a:r>
              <a:rPr lang="ru-RU" sz="2400" b="1" dirty="0"/>
              <a:t> під час </a:t>
            </a:r>
            <a:r>
              <a:rPr lang="ru-RU" sz="2400" b="1" dirty="0" err="1" smtClean="0"/>
              <a:t>вимірювання</a:t>
            </a:r>
            <a:endParaRPr lang="uk-UA" sz="2400" b="1" dirty="0"/>
          </a:p>
        </p:txBody>
      </p:sp>
      <p:pic>
        <p:nvPicPr>
          <p:cNvPr id="4098" name="Picture 2" descr="D:\3 клас\03 МАТЕМ\1 Листопад\5 Усне додавання і віднімання в межах 1000\2026-01-02_232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72" y="3738841"/>
            <a:ext cx="9207519" cy="26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979463" y="510600"/>
            <a:ext cx="1022513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 </a:t>
            </a:r>
            <a:r>
              <a:rPr lang="ru-RU" sz="4000" b="1" dirty="0" err="1" smtClean="0"/>
              <a:t>величини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довжини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9583" y="3824757"/>
            <a:ext cx="1281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25см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08719" y="3824757"/>
            <a:ext cx="1440160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150мм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45888" y="3882219"/>
            <a:ext cx="1103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4мм</a:t>
            </a:r>
            <a:endParaRPr lang="uk-UA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64685" y="1509648"/>
            <a:ext cx="172819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міліметр</a:t>
            </a:r>
            <a:r>
              <a:rPr lang="ru-RU" sz="2400" b="1" dirty="0">
                <a:solidFill>
                  <a:srgbClr val="7030A0"/>
                </a:solidFill>
              </a:rPr>
              <a:t>, сантиметр, дециметр, </a:t>
            </a:r>
            <a:r>
              <a:rPr lang="ru-RU" sz="2400" b="1" dirty="0" smtClean="0">
                <a:solidFill>
                  <a:srgbClr val="7030A0"/>
                </a:solidFill>
              </a:rPr>
              <a:t>метр,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километр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2191" y="5991268"/>
            <a:ext cx="110319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2 м</a:t>
            </a:r>
            <a:endParaRPr lang="uk-UA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30695" y="3747549"/>
            <a:ext cx="10621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7дм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16083" y="1871549"/>
            <a:ext cx="1114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10см</a:t>
            </a:r>
            <a:endParaRPr lang="uk-UA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91630" y="2403644"/>
            <a:ext cx="12818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100см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33909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7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48367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Ст.4 </a:t>
            </a:r>
          </a:p>
        </p:txBody>
      </p:sp>
      <p:pic>
        <p:nvPicPr>
          <p:cNvPr id="5122" name="Picture 2" descr="D:\3 клас\03 МАТЕМ\1 Листопад\5 Усне додавання і віднімання в межах 1000\2026-01-02_23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20" y="1401510"/>
            <a:ext cx="8883761" cy="46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337" y="1557586"/>
            <a:ext cx="16246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4738" y="1722196"/>
            <a:ext cx="5635845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Якою величиною </a:t>
            </a:r>
            <a:r>
              <a:rPr lang="ru-RU" sz="3200" b="1" dirty="0" err="1" smtClean="0"/>
              <a:t>виміряємо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довжину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долоні</a:t>
            </a:r>
            <a:r>
              <a:rPr lang="uk-UA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1539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Скільки грамів у 1 кг?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37960" y="4681230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048" y="494643"/>
            <a:ext cx="9776608" cy="6772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238524"/>
            <a:ext cx="8044287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159" y="5140842"/>
            <a:ext cx="1751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6597" y="5109492"/>
            <a:ext cx="1702616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94472" y="5085501"/>
            <a:ext cx="18675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Відчуваю втому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06925" y="4894047"/>
            <a:ext cx="1697983" cy="138499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7965" y="5085309"/>
            <a:ext cx="1610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106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206" y="1443100"/>
            <a:ext cx="429434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787" y="2995045"/>
            <a:ext cx="38503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737" y="4797946"/>
            <a:ext cx="4278627" cy="64698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3786" y="5626604"/>
            <a:ext cx="2670264" cy="64648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64" y="1144090"/>
            <a:ext cx="1015091" cy="1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121157" y="20669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4" y="298090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43481" y="3806401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86" y="2222033"/>
            <a:ext cx="414499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62" y="3906698"/>
            <a:ext cx="63463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Руки</a:t>
            </a:r>
            <a:r>
              <a:rPr lang="uk-UA" sz="3200" b="1" dirty="0">
                <a:solidFill>
                  <a:schemeClr val="bg1"/>
                </a:solidFill>
              </a:rPr>
              <a:t>, ноги не </a:t>
            </a:r>
            <a:r>
              <a:rPr lang="uk-UA" sz="32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33364380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Вагончики\Вагончик жовт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6" y="1696740"/>
            <a:ext cx="2607492" cy="18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244" y="587762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Повторюємо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розряди</a:t>
            </a:r>
            <a:r>
              <a:rPr lang="ru-RU" sz="4000" b="1" dirty="0" smtClean="0"/>
              <a:t> </a:t>
            </a:r>
            <a:r>
              <a:rPr lang="ru-RU" sz="4000" b="1" dirty="0"/>
              <a:t>трицифрових </a:t>
            </a:r>
            <a:r>
              <a:rPr lang="ru-RU" sz="4000" b="1" dirty="0" smtClean="0"/>
              <a:t>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41448" y="1989634"/>
            <a:ext cx="1271354" cy="906442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246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Вагончики\Паровози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4" y="1675764"/>
            <a:ext cx="2606853" cy="18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Вагончики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675764"/>
            <a:ext cx="2602441" cy="184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Вагончики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69674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51893" y="1989634"/>
            <a:ext cx="1271354" cy="906442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462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98688" y="1964361"/>
            <a:ext cx="1271354" cy="906442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624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306" y="3573810"/>
            <a:ext cx="8283813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пасажирів</a:t>
            </a:r>
            <a:r>
              <a:rPr lang="ru-RU" sz="2800" b="1" dirty="0">
                <a:solidFill>
                  <a:srgbClr val="7030A0"/>
                </a:solidFill>
              </a:rPr>
              <a:t> у кожному </a:t>
            </a:r>
            <a:r>
              <a:rPr lang="ru-RU" sz="2800" b="1" dirty="0" err="1" smtClean="0">
                <a:solidFill>
                  <a:srgbClr val="7030A0"/>
                </a:solidFill>
              </a:rPr>
              <a:t>вагоні</a:t>
            </a:r>
            <a:r>
              <a:rPr lang="ru-RU" sz="2800" b="1" dirty="0" smtClean="0">
                <a:solidFill>
                  <a:srgbClr val="7030A0"/>
                </a:solidFill>
              </a:rPr>
              <a:t>?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називаються</a:t>
            </a:r>
            <a:r>
              <a:rPr lang="ru-RU" sz="2800" b="1" dirty="0">
                <a:solidFill>
                  <a:srgbClr val="7030A0"/>
                </a:solidFill>
              </a:rPr>
              <a:t> ці </a:t>
            </a:r>
            <a:r>
              <a:rPr lang="ru-RU" sz="2800" b="1" dirty="0" smtClean="0">
                <a:solidFill>
                  <a:srgbClr val="7030A0"/>
                </a:solidFill>
              </a:rPr>
              <a:t>числа?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smtClean="0">
                <a:solidFill>
                  <a:srgbClr val="7030A0"/>
                </a:solidFill>
              </a:rPr>
              <a:t>яких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розрядів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складається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трицифрове</a:t>
            </a:r>
            <a:r>
              <a:rPr lang="ru-RU" sz="2800" b="1" dirty="0">
                <a:solidFill>
                  <a:srgbClr val="7030A0"/>
                </a:solidFill>
              </a:rPr>
              <a:t> число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246?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462?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сотен 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624?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6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87762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40" y="3463707"/>
            <a:ext cx="2931062" cy="2830414"/>
          </a:xfrm>
          <a:prstGeom prst="rect">
            <a:avLst/>
          </a:prstGeom>
        </p:spPr>
      </p:pic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3244" y="1478456"/>
            <a:ext cx="8320173" cy="6231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/>
              <a:t>Назвіть</a:t>
            </a:r>
            <a:r>
              <a:rPr lang="ru-RU" sz="3200" b="1" dirty="0" smtClean="0"/>
              <a:t> </a:t>
            </a:r>
            <a:r>
              <a:rPr lang="ru-RU" sz="3200" b="1" dirty="0"/>
              <a:t>по порядку числа від 987 до </a:t>
            </a:r>
            <a:r>
              <a:rPr lang="ru-RU" sz="3200" b="1" dirty="0" smtClean="0"/>
              <a:t>1000</a:t>
            </a:r>
            <a:endParaRPr lang="ru-RU" sz="3200" b="1" dirty="0"/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4490" y="2245675"/>
            <a:ext cx="8298928" cy="6231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Полічіть </a:t>
            </a:r>
            <a:r>
              <a:rPr lang="ru-RU" sz="3200" b="1" dirty="0"/>
              <a:t>сотнями від п’ятисот до тисячі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5615" y="2997746"/>
            <a:ext cx="8297801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Полічіть десятками </a:t>
            </a:r>
            <a:r>
              <a:rPr lang="ru-RU" sz="3200" b="1" dirty="0"/>
              <a:t>від п’ятисот до </a:t>
            </a:r>
            <a:r>
              <a:rPr lang="ru-RU" sz="3200" b="1" dirty="0" smtClean="0"/>
              <a:t>шестисот</a:t>
            </a:r>
            <a:endParaRPr lang="uk-UA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46641"/>
              </p:ext>
            </p:extLst>
          </p:nvPr>
        </p:nvGraphicFramePr>
        <p:xfrm>
          <a:off x="1000142" y="3933850"/>
          <a:ext cx="7170387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0129"/>
                <a:gridCol w="2390129"/>
                <a:gridCol w="2390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ІІІ розряд </a:t>
                      </a:r>
                    </a:p>
                    <a:p>
                      <a:pPr algn="ctr"/>
                      <a:r>
                        <a:rPr lang="uk-UA" sz="3200" dirty="0" smtClean="0"/>
                        <a:t>сотні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ІІ розряд </a:t>
                      </a:r>
                    </a:p>
                    <a:p>
                      <a:pPr algn="ctr"/>
                      <a:r>
                        <a:rPr lang="uk-UA" sz="3200" dirty="0" smtClean="0"/>
                        <a:t>десятки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І розряд </a:t>
                      </a:r>
                    </a:p>
                    <a:p>
                      <a:pPr algn="ctr"/>
                      <a:r>
                        <a:rPr lang="uk-UA" sz="3200" dirty="0" smtClean="0"/>
                        <a:t>одиниці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70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4489" y="1346150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76230" y="277134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50806" y="-69097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31502" y="2762839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9067" y="27555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40380" y="3573810"/>
            <a:ext cx="757193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Запишіть число, в якому: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5с. 3д.; 5с. 3од.; 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1од. ІІІ розряду, 4од. ІІ розряду, 7од. І розряду;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4од. ІІІ розряду, 7од. ІІ розряду;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7од. ІІІ розряду, 4од. І розряду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0930" y="2750265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42422" y="275026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05040" y="2787151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16012" y="-693278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8271" y="275026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0183" y="2750265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681626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9414" y="-677292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89815" y="2787151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85376" y="2787151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88968" y="2782699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6443" y="2762839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92031" y="2780529"/>
            <a:ext cx="445132" cy="56598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74426" y="2788961"/>
            <a:ext cx="445132" cy="56598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905526" y="278668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87762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Розкладіть</a:t>
            </a:r>
            <a:r>
              <a:rPr lang="ru-RU" sz="4000" b="1" dirty="0" smtClean="0"/>
              <a:t> </a:t>
            </a:r>
            <a:r>
              <a:rPr lang="ru-RU" sz="4000" b="1" dirty="0"/>
              <a:t>на </a:t>
            </a:r>
            <a:r>
              <a:rPr lang="ru-RU" sz="4000" b="1" dirty="0" err="1"/>
              <a:t>розрядні</a:t>
            </a:r>
            <a:r>
              <a:rPr lang="ru-RU" sz="4000" b="1" dirty="0"/>
              <a:t> </a:t>
            </a:r>
            <a:r>
              <a:rPr lang="ru-RU" sz="4000" b="1" dirty="0" err="1"/>
              <a:t>доданки</a:t>
            </a:r>
            <a:r>
              <a:rPr lang="ru-RU" sz="4000" b="1" dirty="0"/>
              <a:t>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79126" y="1557586"/>
            <a:ext cx="1346844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273 = </a:t>
            </a:r>
            <a:endParaRPr lang="ru-RU" sz="3200" b="1" dirty="0"/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216116" y="2405495"/>
            <a:ext cx="1346844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777 =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216116" y="3274427"/>
            <a:ext cx="1325599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804 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89748" y="4128320"/>
            <a:ext cx="1325599" cy="74163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420 =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71317" y="4947029"/>
            <a:ext cx="1325599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101 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96371" y="1557586"/>
            <a:ext cx="245578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200 + 70 + 3 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64235" y="2428885"/>
            <a:ext cx="245578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+ 70 + 7 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73851" y="3303802"/>
            <a:ext cx="245578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800 + 4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25185" y="4128320"/>
            <a:ext cx="2455788" cy="69485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400 + 20  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01587" y="4993810"/>
            <a:ext cx="245578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100 + 1  </a:t>
            </a:r>
            <a:endParaRPr lang="ru-RU" sz="3200" b="1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3195" y="2230755"/>
            <a:ext cx="2604843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2812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/>
              <a:t>як одне число суму </a:t>
            </a:r>
            <a:r>
              <a:rPr lang="ru-RU" sz="3600" b="1" dirty="0" err="1"/>
              <a:t>розрядних</a:t>
            </a:r>
            <a:r>
              <a:rPr lang="ru-RU" sz="3600" b="1" dirty="0"/>
              <a:t> </a:t>
            </a:r>
            <a:r>
              <a:rPr lang="ru-RU" sz="3600" b="1" dirty="0" err="1" smtClean="0"/>
              <a:t>доданків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34" y="4418189"/>
            <a:ext cx="2324209" cy="2244399"/>
          </a:xfrm>
          <a:prstGeom prst="rect">
            <a:avLst/>
          </a:prstGeom>
        </p:spPr>
      </p:pic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20547" y="3528452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220</a:t>
            </a:r>
            <a:endParaRPr lang="ru-RU" sz="3200" b="1" dirty="0"/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37466" y="2834013"/>
            <a:ext cx="1050309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703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48088" y="3595739"/>
            <a:ext cx="1039687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906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09761" y="4418189"/>
            <a:ext cx="1037335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259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483683" y="2859237"/>
            <a:ext cx="1037762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570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44262" y="4464970"/>
            <a:ext cx="267317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200 + 50 + 9 = 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3244" y="2834014"/>
            <a:ext cx="1765361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700 + 3 =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5100" y="3575649"/>
            <a:ext cx="177350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900 + 6 =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32808" y="5183213"/>
            <a:ext cx="268314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800 + 10 + 3 = 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507856" y="2859238"/>
            <a:ext cx="197582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500 + 70 =  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507855" y="3569662"/>
            <a:ext cx="197582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200 + 20 = 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4739" y="1413010"/>
            <a:ext cx="838782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Розгляньте перший </a:t>
            </a:r>
            <a:r>
              <a:rPr lang="ru-RU" sz="2400" b="1" dirty="0" err="1">
                <a:solidFill>
                  <a:srgbClr val="7030A0"/>
                </a:solidFill>
              </a:rPr>
              <a:t>стовпчик</a:t>
            </a:r>
            <a:r>
              <a:rPr lang="ru-RU" sz="2400" b="1" dirty="0">
                <a:solidFill>
                  <a:srgbClr val="7030A0"/>
                </a:solidFill>
              </a:rPr>
              <a:t>. Який </a:t>
            </a:r>
            <a:r>
              <a:rPr lang="ru-RU" sz="2400" b="1" dirty="0" err="1">
                <a:solidFill>
                  <a:srgbClr val="7030A0"/>
                </a:solidFill>
              </a:rPr>
              <a:t>розряд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додають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сотні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Які </a:t>
            </a:r>
            <a:r>
              <a:rPr lang="ru-RU" sz="2400" b="1" dirty="0" err="1">
                <a:solidFill>
                  <a:srgbClr val="7030A0"/>
                </a:solidFill>
              </a:rPr>
              <a:t>розряди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додають</a:t>
            </a:r>
            <a:r>
              <a:rPr lang="ru-RU" sz="2400" b="1" dirty="0">
                <a:solidFill>
                  <a:srgbClr val="7030A0"/>
                </a:solidFill>
              </a:rPr>
              <a:t> у другому </a:t>
            </a:r>
            <a:r>
              <a:rPr lang="ru-RU" sz="2400" b="1" dirty="0" smtClean="0">
                <a:solidFill>
                  <a:srgbClr val="7030A0"/>
                </a:solidFill>
              </a:rPr>
              <a:t>і </a:t>
            </a:r>
            <a:r>
              <a:rPr lang="ru-RU" sz="2400" b="1" dirty="0" err="1" smtClean="0">
                <a:solidFill>
                  <a:srgbClr val="7030A0"/>
                </a:solidFill>
              </a:rPr>
              <a:t>третьому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стовпчиках</a:t>
            </a:r>
            <a:r>
              <a:rPr lang="ru-RU" sz="2400" b="1" dirty="0" smtClean="0">
                <a:solidFill>
                  <a:srgbClr val="7030A0"/>
                </a:solidFill>
              </a:rPr>
              <a:t>? 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Які </a:t>
            </a:r>
            <a:r>
              <a:rPr lang="ru-RU" sz="2400" b="1" dirty="0" err="1">
                <a:solidFill>
                  <a:srgbClr val="7030A0"/>
                </a:solidFill>
              </a:rPr>
              <a:t>розряди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додають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smtClean="0">
                <a:solidFill>
                  <a:srgbClr val="7030A0"/>
                </a:solidFill>
              </a:rPr>
              <a:t>четвертому </a:t>
            </a:r>
            <a:r>
              <a:rPr lang="ru-RU" sz="2400" b="1" dirty="0" err="1" smtClean="0">
                <a:solidFill>
                  <a:srgbClr val="7030A0"/>
                </a:solidFill>
              </a:rPr>
              <a:t>стовпчику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23343" y="5183213"/>
            <a:ext cx="1037335" cy="6878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813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235939" y="3487242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660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199075" y="2771247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606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23248" y="2818028"/>
            <a:ext cx="197582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600 + 6 =  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23247" y="3528452"/>
            <a:ext cx="197582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600 + 60 =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924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84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Пригадайте, </a:t>
            </a:r>
            <a:r>
              <a:rPr lang="ru-RU" sz="4000" b="1" dirty="0"/>
              <a:t>як виконують дії із сотнями.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41150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96015" y="2191760"/>
            <a:ext cx="1050309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900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96015" y="2950965"/>
            <a:ext cx="1039687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 с.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14414" y="2199286"/>
            <a:ext cx="230468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400 + 500 =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06270" y="2940921"/>
            <a:ext cx="2312831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 с. + 5 с. =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6143" y="1440686"/>
            <a:ext cx="91450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Круглі </a:t>
            </a:r>
            <a:r>
              <a:rPr lang="ru-RU" sz="2800" b="1" dirty="0" err="1" smtClean="0">
                <a:solidFill>
                  <a:srgbClr val="7030A0"/>
                </a:solidFill>
              </a:rPr>
              <a:t>сотні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додають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віднімають</a:t>
            </a:r>
            <a:r>
              <a:rPr lang="ru-RU" sz="2800" b="1" dirty="0" smtClean="0">
                <a:solidFill>
                  <a:srgbClr val="7030A0"/>
                </a:solidFill>
              </a:rPr>
              <a:t>, як </a:t>
            </a:r>
            <a:r>
              <a:rPr lang="ru-RU" sz="2800" b="1" dirty="0" err="1" smtClean="0">
                <a:solidFill>
                  <a:srgbClr val="7030A0"/>
                </a:solidFill>
              </a:rPr>
              <a:t>одноцифрові</a:t>
            </a:r>
            <a:r>
              <a:rPr lang="ru-RU" sz="2800" b="1" dirty="0" smtClean="0">
                <a:solidFill>
                  <a:srgbClr val="7030A0"/>
                </a:solidFill>
              </a:rPr>
              <a:t> числа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807371" y="2884094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 с.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858571" y="2169824"/>
            <a:ext cx="1037762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03843" y="2183300"/>
            <a:ext cx="220318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900 - 500 =  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29470" y="2950965"/>
            <a:ext cx="223938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 с. – 5 с. =  </a:t>
            </a:r>
            <a:endParaRPr lang="ru-RU" sz="32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4559205" y="3645818"/>
            <a:ext cx="2900978" cy="28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 animBg="1"/>
      <p:bldP spid="37" grpId="0" animBg="1"/>
      <p:bldP spid="38" grpId="0" animBg="1"/>
      <p:bldP spid="4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7860</TotalTime>
  <Words>694</Words>
  <Application>Microsoft Office PowerPoint</Application>
  <PresentationFormat>Произвольный</PresentationFormat>
  <Paragraphs>193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703</cp:revision>
  <dcterms:created xsi:type="dcterms:W3CDTF">2025-08-27T14:01:18Z</dcterms:created>
  <dcterms:modified xsi:type="dcterms:W3CDTF">2026-01-11T13:39:34Z</dcterms:modified>
</cp:coreProperties>
</file>