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82" r:id="rId2"/>
    <p:sldId id="865" r:id="rId3"/>
    <p:sldId id="866" r:id="rId4"/>
    <p:sldId id="286" r:id="rId5"/>
    <p:sldId id="857" r:id="rId6"/>
    <p:sldId id="828" r:id="rId7"/>
    <p:sldId id="856" r:id="rId8"/>
    <p:sldId id="858" r:id="rId9"/>
    <p:sldId id="861" r:id="rId10"/>
    <p:sldId id="860" r:id="rId11"/>
    <p:sldId id="853" r:id="rId12"/>
    <p:sldId id="862" r:id="rId13"/>
    <p:sldId id="867" r:id="rId14"/>
    <p:sldId id="863" r:id="rId15"/>
    <p:sldId id="313" r:id="rId16"/>
    <p:sldId id="864" r:id="rId17"/>
  </p:sldIdLst>
  <p:sldSz cx="12184063" cy="6859588"/>
  <p:notesSz cx="6858000" cy="9144000"/>
  <p:defaultTextStyle>
    <a:defPPr>
      <a:defRPr lang="ru-RU"/>
    </a:defPPr>
    <a:lvl1pPr marL="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695" autoAdjust="0"/>
  </p:normalViewPr>
  <p:slideViewPr>
    <p:cSldViewPr>
      <p:cViewPr>
        <p:scale>
          <a:sx n="90" d="100"/>
          <a:sy n="90" d="100"/>
        </p:scale>
        <p:origin x="-462" y="-54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err="1" smtClean="0">
              <a:solidFill>
                <a:schemeClr val="bg1"/>
              </a:solidFill>
            </a:rPr>
            <a:t>Обчислення</a:t>
          </a:r>
          <a:r>
            <a:rPr lang="ru-RU" sz="3200" b="1" dirty="0" smtClean="0">
              <a:solidFill>
                <a:schemeClr val="bg1"/>
              </a:solidFill>
            </a:rPr>
            <a:t> </a:t>
          </a:r>
          <a:r>
            <a:rPr lang="ru-RU" sz="3200" b="1" dirty="0" err="1" smtClean="0">
              <a:solidFill>
                <a:schemeClr val="bg1"/>
              </a:solidFill>
            </a:rPr>
            <a:t>виразів</a:t>
          </a:r>
          <a:r>
            <a:rPr lang="ru-RU" sz="3200" b="1" dirty="0" smtClean="0">
              <a:solidFill>
                <a:schemeClr val="bg1"/>
              </a:solidFill>
            </a:rPr>
            <a:t> виду 60+80 і </a:t>
          </a:r>
        </a:p>
        <a:p>
          <a:r>
            <a:rPr lang="ru-RU" sz="3200" b="1" dirty="0" smtClean="0">
              <a:solidFill>
                <a:schemeClr val="bg1"/>
              </a:solidFill>
            </a:rPr>
            <a:t>160–80.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Обернені задачі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err="1" smtClean="0">
              <a:solidFill>
                <a:schemeClr val="bg1"/>
              </a:solidFill>
            </a:rPr>
            <a:t>Розряди</a:t>
          </a:r>
          <a:r>
            <a:rPr lang="ru-RU" sz="3200" b="1" dirty="0" smtClean="0">
              <a:solidFill>
                <a:schemeClr val="bg1"/>
              </a:solidFill>
            </a:rPr>
            <a:t>  </a:t>
          </a:r>
          <a:r>
            <a:rPr lang="ru-RU" sz="3200" b="1" dirty="0" err="1" smtClean="0">
              <a:solidFill>
                <a:schemeClr val="bg1"/>
              </a:solidFill>
            </a:rPr>
            <a:t>трицифро-вих</a:t>
          </a:r>
          <a:r>
            <a:rPr lang="ru-RU" sz="3200" b="1" dirty="0" smtClean="0">
              <a:solidFill>
                <a:schemeClr val="bg1"/>
              </a:solidFill>
            </a:rPr>
            <a:t> чисел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err="1" smtClean="0">
              <a:solidFill>
                <a:schemeClr val="bg1"/>
              </a:solidFill>
            </a:rPr>
            <a:t>Утворення</a:t>
          </a:r>
          <a:r>
            <a:rPr lang="ru-RU" sz="3200" b="1" dirty="0" smtClean="0">
              <a:solidFill>
                <a:schemeClr val="bg1"/>
              </a:solidFill>
            </a:rPr>
            <a:t> </a:t>
          </a:r>
          <a:r>
            <a:rPr lang="ru-RU" sz="3200" b="1" dirty="0" err="1" smtClean="0">
              <a:solidFill>
                <a:schemeClr val="bg1"/>
              </a:solidFill>
            </a:rPr>
            <a:t>оберненої</a:t>
          </a:r>
          <a:r>
            <a:rPr lang="ru-RU" sz="3200" b="1" dirty="0" smtClean="0">
              <a:solidFill>
                <a:schemeClr val="bg1"/>
              </a:solidFill>
            </a:rPr>
            <a:t> задачі</a:t>
          </a:r>
          <a:endParaRPr lang="ru-RU" sz="3200" b="1" dirty="0">
            <a:solidFill>
              <a:schemeClr val="bg1"/>
            </a:solidFill>
          </a:endParaRPr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35095" custLinFactX="404079" custLinFactNeighborX="5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44219" custLinFactX="-136084" custLinFactNeighborX="-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43923" custLinFactX="-127474" custLinFactNeighborX="-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20493" custLinFactX="-129717" custLinFactNeighborX="-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7476915" y="835333"/>
          <a:ext cx="4273486" cy="2602819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solidFill>
                <a:schemeClr val="bg1"/>
              </a:solidFill>
            </a:rPr>
            <a:t>Утворення</a:t>
          </a:r>
          <a:r>
            <a:rPr lang="ru-RU" sz="3200" b="1" kern="1200" dirty="0" smtClean="0">
              <a:solidFill>
                <a:schemeClr val="bg1"/>
              </a:solidFill>
            </a:rPr>
            <a:t> </a:t>
          </a:r>
          <a:r>
            <a:rPr lang="ru-RU" sz="3200" b="1" kern="1200" dirty="0" err="1" smtClean="0">
              <a:solidFill>
                <a:schemeClr val="bg1"/>
              </a:solidFill>
            </a:rPr>
            <a:t>оберненої</a:t>
          </a:r>
          <a:r>
            <a:rPr lang="ru-RU" sz="3200" b="1" kern="1200" dirty="0" smtClean="0">
              <a:solidFill>
                <a:schemeClr val="bg1"/>
              </a:solidFill>
            </a:rPr>
            <a:t> задачі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8312249" y="854696"/>
        <a:ext cx="2602819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-747439" y="747439"/>
          <a:ext cx="4273486" cy="2778607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solidFill>
                <a:schemeClr val="bg1"/>
              </a:solidFill>
            </a:rPr>
            <a:t>Розряди</a:t>
          </a:r>
          <a:r>
            <a:rPr lang="ru-RU" sz="3200" b="1" kern="1200" dirty="0" smtClean="0">
              <a:solidFill>
                <a:schemeClr val="bg1"/>
              </a:solidFill>
            </a:rPr>
            <a:t>  </a:t>
          </a:r>
          <a:r>
            <a:rPr lang="ru-RU" sz="3200" b="1" kern="1200" dirty="0" err="1" smtClean="0">
              <a:solidFill>
                <a:schemeClr val="bg1"/>
              </a:solidFill>
            </a:rPr>
            <a:t>трицифро-вих</a:t>
          </a:r>
          <a:r>
            <a:rPr lang="ru-RU" sz="3200" b="1" kern="1200" dirty="0" smtClean="0">
              <a:solidFill>
                <a:schemeClr val="bg1"/>
              </a:solidFill>
            </a:rPr>
            <a:t> чисел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1" y="854696"/>
        <a:ext cx="2778607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2178022" y="750290"/>
          <a:ext cx="4273486" cy="2772905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solidFill>
                <a:schemeClr val="bg1"/>
              </a:solidFill>
            </a:rPr>
            <a:t>Обчислення</a:t>
          </a:r>
          <a:r>
            <a:rPr lang="ru-RU" sz="3200" b="1" kern="1200" dirty="0" smtClean="0">
              <a:solidFill>
                <a:schemeClr val="bg1"/>
              </a:solidFill>
            </a:rPr>
            <a:t> </a:t>
          </a:r>
          <a:r>
            <a:rPr lang="ru-RU" sz="3200" b="1" kern="1200" dirty="0" err="1" smtClean="0">
              <a:solidFill>
                <a:schemeClr val="bg1"/>
              </a:solidFill>
            </a:rPr>
            <a:t>виразів</a:t>
          </a:r>
          <a:r>
            <a:rPr lang="ru-RU" sz="3200" b="1" kern="1200" dirty="0" smtClean="0">
              <a:solidFill>
                <a:schemeClr val="bg1"/>
              </a:solidFill>
            </a:rPr>
            <a:t> виду 60+80 і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bg1"/>
              </a:solidFill>
            </a:rPr>
            <a:t>160–80.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2928313" y="854696"/>
        <a:ext cx="2772905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4826503" y="975998"/>
          <a:ext cx="4273486" cy="2321488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Обернені задачі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5802502" y="854696"/>
        <a:ext cx="2321488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66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68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9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69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54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11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53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6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21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90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02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4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microsoft.com/office/2007/relationships/hdphoto" Target="../media/hdphoto3.wdp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8.png"/><Relationship Id="rId5" Type="http://schemas.openxmlformats.org/officeDocument/2006/relationships/image" Target="../media/image10.png"/><Relationship Id="rId10" Type="http://schemas.microsoft.com/office/2007/relationships/hdphoto" Target="../media/hdphoto1.wdp"/><Relationship Id="rId4" Type="http://schemas.openxmlformats.org/officeDocument/2006/relationships/image" Target="../media/image11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49366" y="981522"/>
            <a:ext cx="9044765" cy="132342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Обернена задача. Складання і розв’язування обернених задач</a:t>
            </a:r>
            <a:r>
              <a:rPr lang="uk-UA" sz="4000" b="1">
                <a:solidFill>
                  <a:srgbClr val="7030A0"/>
                </a:solidFill>
              </a:rPr>
              <a:t>. 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77057" y="3573810"/>
            <a:ext cx="3500149" cy="230831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Математика</a:t>
            </a:r>
            <a:endParaRPr lang="en-US" sz="2400" b="1" dirty="0">
              <a:solidFill>
                <a:srgbClr val="7030A0"/>
              </a:solidFill>
            </a:endParaRP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3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>
                <a:solidFill>
                  <a:srgbClr val="7030A0"/>
                </a:solidFill>
              </a:rPr>
              <a:t>Розділ </a:t>
            </a:r>
            <a:r>
              <a:rPr lang="uk-UA" sz="2400" b="1" i="1" dirty="0" smtClean="0">
                <a:solidFill>
                  <a:srgbClr val="7030A0"/>
                </a:solidFill>
              </a:rPr>
              <a:t>5. </a:t>
            </a:r>
            <a:r>
              <a:rPr lang="uk-UA" sz="2400" b="1" dirty="0" smtClean="0">
                <a:solidFill>
                  <a:srgbClr val="7030A0"/>
                </a:solidFill>
              </a:rPr>
              <a:t>Усне додавання і віднімання в межах 1000</a:t>
            </a:r>
            <a:endParaRPr lang="uk-UA" sz="2400" b="1" dirty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82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66" y="3145816"/>
            <a:ext cx="2736304" cy="273630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63244" y="475318"/>
            <a:ext cx="10169347" cy="93825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Знайдіть</a:t>
            </a:r>
            <a:r>
              <a:rPr lang="ru-RU" sz="4000" b="1" dirty="0" smtClean="0"/>
              <a:t> </a:t>
            </a:r>
            <a:r>
              <a:rPr lang="ru-RU" sz="4000" b="1" dirty="0"/>
              <a:t>значення </a:t>
            </a:r>
            <a:r>
              <a:rPr lang="ru-RU" sz="4000" b="1" dirty="0" err="1"/>
              <a:t>виразу</a:t>
            </a:r>
            <a:r>
              <a:rPr lang="ru-RU" sz="4000" b="1" dirty="0"/>
              <a:t> 120 – с ∙ </a:t>
            </a:r>
            <a:r>
              <a:rPr lang="ru-RU" sz="4000" b="1" dirty="0" smtClean="0"/>
              <a:t>5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2" y="5728654"/>
            <a:ext cx="155552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Ч.2 Ст.5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№19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3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5753350" y="1609818"/>
            <a:ext cx="2469898" cy="7182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120 </a:t>
            </a:r>
            <a:r>
              <a:rPr lang="ru-RU" sz="3200" b="1" dirty="0"/>
              <a:t>– </a:t>
            </a:r>
            <a:r>
              <a:rPr lang="ru-RU" sz="3200" b="1" dirty="0" smtClean="0"/>
              <a:t>8 ∙ </a:t>
            </a:r>
            <a:r>
              <a:rPr lang="ru-RU" sz="3200" b="1" dirty="0"/>
              <a:t>5 </a:t>
            </a:r>
            <a:r>
              <a:rPr lang="ru-RU" sz="3200" b="1" dirty="0" smtClean="0"/>
              <a:t>= </a:t>
            </a:r>
            <a:endParaRPr lang="uk-UA" sz="3200" b="1" dirty="0"/>
          </a:p>
        </p:txBody>
      </p:sp>
      <p:sp>
        <p:nvSpPr>
          <p:cNvPr id="84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8245798" y="1608999"/>
            <a:ext cx="2088232" cy="67476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120 – 40 =</a:t>
            </a:r>
            <a:endParaRPr lang="uk-UA" sz="3200" b="1" dirty="0"/>
          </a:p>
        </p:txBody>
      </p:sp>
      <p:sp>
        <p:nvSpPr>
          <p:cNvPr id="37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927595" y="1620807"/>
            <a:ext cx="4838610" cy="6948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err="1" smtClean="0"/>
              <a:t>Якщо</a:t>
            </a:r>
            <a:r>
              <a:rPr lang="ru-RU" sz="3200" b="1" dirty="0" smtClean="0"/>
              <a:t> </a:t>
            </a:r>
            <a:r>
              <a:rPr lang="ru-RU" sz="3200" b="1" dirty="0"/>
              <a:t>с = </a:t>
            </a:r>
            <a:r>
              <a:rPr lang="ru-RU" sz="3200" b="1" dirty="0" smtClean="0"/>
              <a:t>8, то</a:t>
            </a:r>
            <a:r>
              <a:rPr lang="ru-RU" sz="3200" b="1" dirty="0"/>
              <a:t> 120 – с ∙ 5 </a:t>
            </a:r>
            <a:r>
              <a:rPr lang="ru-RU" sz="3200" b="1" dirty="0" smtClean="0"/>
              <a:t>=</a:t>
            </a:r>
            <a:endParaRPr lang="ru-RU" sz="3200" b="1" dirty="0"/>
          </a:p>
        </p:txBody>
      </p:sp>
      <p:sp>
        <p:nvSpPr>
          <p:cNvPr id="44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10324558" y="1609818"/>
            <a:ext cx="751969" cy="67476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80</a:t>
            </a:r>
            <a:endParaRPr lang="uk-UA" sz="3200" b="1" dirty="0"/>
          </a:p>
        </p:txBody>
      </p:sp>
      <p:sp>
        <p:nvSpPr>
          <p:cNvPr id="45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894855" y="2464659"/>
            <a:ext cx="4988844" cy="6948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err="1"/>
              <a:t>Якщо</a:t>
            </a:r>
            <a:r>
              <a:rPr lang="ru-RU" sz="3200" b="1" dirty="0"/>
              <a:t> с = </a:t>
            </a:r>
            <a:r>
              <a:rPr lang="ru-RU" sz="3200" b="1" dirty="0" smtClean="0"/>
              <a:t>10, </a:t>
            </a:r>
            <a:r>
              <a:rPr lang="ru-RU" sz="3200" b="1" dirty="0"/>
              <a:t>то 120 – с ∙ 5 =</a:t>
            </a:r>
          </a:p>
        </p:txBody>
      </p:sp>
      <p:sp>
        <p:nvSpPr>
          <p:cNvPr id="46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882081" y="3357786"/>
            <a:ext cx="4838610" cy="6948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err="1"/>
              <a:t>Якщо</a:t>
            </a:r>
            <a:r>
              <a:rPr lang="ru-RU" sz="3200" b="1" dirty="0"/>
              <a:t> с = </a:t>
            </a:r>
            <a:r>
              <a:rPr lang="ru-RU" sz="3200" b="1" dirty="0" smtClean="0"/>
              <a:t>4, </a:t>
            </a:r>
            <a:r>
              <a:rPr lang="ru-RU" sz="3200" b="1" dirty="0"/>
              <a:t>то 120 – с ∙ 5 =</a:t>
            </a: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427" y="4885741"/>
            <a:ext cx="2013009" cy="1724657"/>
          </a:xfrm>
          <a:prstGeom prst="rect">
            <a:avLst/>
          </a:prstGeom>
        </p:spPr>
      </p:pic>
      <p:sp>
        <p:nvSpPr>
          <p:cNvPr id="41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882081" y="4221882"/>
            <a:ext cx="4838610" cy="6948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err="1"/>
              <a:t>Якщо</a:t>
            </a:r>
            <a:r>
              <a:rPr lang="ru-RU" sz="3200" b="1" dirty="0"/>
              <a:t> с = </a:t>
            </a:r>
            <a:r>
              <a:rPr lang="ru-RU" sz="3200" b="1" dirty="0" smtClean="0"/>
              <a:t>2, </a:t>
            </a:r>
            <a:r>
              <a:rPr lang="ru-RU" sz="3200" b="1" dirty="0"/>
              <a:t>то 120 – с ∙ 5 =</a:t>
            </a:r>
          </a:p>
        </p:txBody>
      </p:sp>
      <p:sp>
        <p:nvSpPr>
          <p:cNvPr id="42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5889067" y="2466301"/>
            <a:ext cx="2600185" cy="7182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120 </a:t>
            </a:r>
            <a:r>
              <a:rPr lang="ru-RU" sz="3200" b="1" dirty="0"/>
              <a:t>– </a:t>
            </a:r>
            <a:r>
              <a:rPr lang="ru-RU" sz="3200" b="1" dirty="0" smtClean="0"/>
              <a:t>10 ∙ </a:t>
            </a:r>
            <a:r>
              <a:rPr lang="ru-RU" sz="3200" b="1" dirty="0"/>
              <a:t>5 </a:t>
            </a:r>
            <a:r>
              <a:rPr lang="ru-RU" sz="3200" b="1" dirty="0" smtClean="0"/>
              <a:t>= </a:t>
            </a:r>
            <a:endParaRPr lang="uk-UA" sz="3200" b="1" dirty="0"/>
          </a:p>
        </p:txBody>
      </p:sp>
      <p:sp>
        <p:nvSpPr>
          <p:cNvPr id="47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8500828" y="2474703"/>
            <a:ext cx="2088232" cy="67476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120 – 50 =</a:t>
            </a:r>
            <a:endParaRPr lang="uk-UA" sz="3200" b="1" dirty="0"/>
          </a:p>
        </p:txBody>
      </p:sp>
      <p:sp>
        <p:nvSpPr>
          <p:cNvPr id="48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10589060" y="2464658"/>
            <a:ext cx="751969" cy="67476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70</a:t>
            </a:r>
            <a:endParaRPr lang="uk-UA" sz="3200" b="1" dirty="0"/>
          </a:p>
        </p:txBody>
      </p:sp>
      <p:sp>
        <p:nvSpPr>
          <p:cNvPr id="49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5726938" y="3311912"/>
            <a:ext cx="2496310" cy="7182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120 </a:t>
            </a:r>
            <a:r>
              <a:rPr lang="ru-RU" sz="3200" b="1" dirty="0"/>
              <a:t>– </a:t>
            </a:r>
            <a:r>
              <a:rPr lang="ru-RU" sz="3200" b="1" dirty="0" smtClean="0"/>
              <a:t>4 ∙ </a:t>
            </a:r>
            <a:r>
              <a:rPr lang="ru-RU" sz="3200" b="1" dirty="0"/>
              <a:t>5 </a:t>
            </a:r>
            <a:r>
              <a:rPr lang="ru-RU" sz="3200" b="1" dirty="0" smtClean="0"/>
              <a:t>= </a:t>
            </a:r>
            <a:endParaRPr lang="uk-UA" sz="3200" b="1" dirty="0"/>
          </a:p>
        </p:txBody>
      </p:sp>
      <p:sp>
        <p:nvSpPr>
          <p:cNvPr id="50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8252666" y="3332002"/>
            <a:ext cx="2088232" cy="67476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120 – 20 =</a:t>
            </a:r>
            <a:endParaRPr lang="uk-UA" sz="3200" b="1" dirty="0"/>
          </a:p>
        </p:txBody>
      </p:sp>
      <p:sp>
        <p:nvSpPr>
          <p:cNvPr id="51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10340898" y="3311912"/>
            <a:ext cx="940783" cy="67476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100</a:t>
            </a:r>
            <a:endParaRPr lang="uk-UA" sz="3200" b="1" dirty="0"/>
          </a:p>
        </p:txBody>
      </p:sp>
      <p:sp>
        <p:nvSpPr>
          <p:cNvPr id="52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5720691" y="4221882"/>
            <a:ext cx="2496310" cy="7182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120 </a:t>
            </a:r>
            <a:r>
              <a:rPr lang="ru-RU" sz="3200" b="1" dirty="0"/>
              <a:t>– </a:t>
            </a:r>
            <a:r>
              <a:rPr lang="ru-RU" sz="3200" b="1" dirty="0" smtClean="0"/>
              <a:t>2 ∙ </a:t>
            </a:r>
            <a:r>
              <a:rPr lang="ru-RU" sz="3200" b="1" dirty="0"/>
              <a:t>5 </a:t>
            </a:r>
            <a:r>
              <a:rPr lang="ru-RU" sz="3200" b="1" dirty="0" smtClean="0"/>
              <a:t>= </a:t>
            </a:r>
            <a:endParaRPr lang="uk-UA" sz="3200" b="1" dirty="0"/>
          </a:p>
        </p:txBody>
      </p:sp>
      <p:sp>
        <p:nvSpPr>
          <p:cNvPr id="53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8246419" y="4241972"/>
            <a:ext cx="2088232" cy="67476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120 – 10 =</a:t>
            </a:r>
            <a:endParaRPr lang="uk-UA" sz="3200" b="1" dirty="0"/>
          </a:p>
        </p:txBody>
      </p:sp>
      <p:sp>
        <p:nvSpPr>
          <p:cNvPr id="54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10334651" y="4221882"/>
            <a:ext cx="940783" cy="67476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110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24979012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84" grpId="0" animBg="1"/>
      <p:bldP spid="44" grpId="0" animBg="1"/>
      <p:bldP spid="42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4930" y="1090602"/>
            <a:ext cx="9000999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Прочитайте </a:t>
            </a:r>
            <a:r>
              <a:rPr lang="ru-RU" sz="2800" b="1" dirty="0">
                <a:solidFill>
                  <a:srgbClr val="7030A0"/>
                </a:solidFill>
              </a:rPr>
              <a:t>задачі. Що в них спільного і що </a:t>
            </a:r>
            <a:r>
              <a:rPr lang="ru-RU" sz="2800" b="1" dirty="0" err="1" smtClean="0">
                <a:solidFill>
                  <a:srgbClr val="7030A0"/>
                </a:solidFill>
              </a:rPr>
              <a:t>відмінного</a:t>
            </a:r>
            <a:r>
              <a:rPr lang="ru-RU" sz="2800" b="1" dirty="0">
                <a:solidFill>
                  <a:srgbClr val="7030A0"/>
                </a:solidFill>
              </a:rPr>
              <a:t>? </a:t>
            </a:r>
            <a:r>
              <a:rPr lang="ru-RU" sz="2800" b="1" dirty="0" err="1">
                <a:solidFill>
                  <a:srgbClr val="7030A0"/>
                </a:solidFill>
              </a:rPr>
              <a:t>Розв’яжи</a:t>
            </a:r>
            <a:r>
              <a:rPr lang="ru-RU" sz="2800" b="1" dirty="0">
                <a:solidFill>
                  <a:srgbClr val="7030A0"/>
                </a:solidFill>
              </a:rPr>
              <a:t> задачі.</a:t>
            </a:r>
          </a:p>
        </p:txBody>
      </p:sp>
      <p:sp>
        <p:nvSpPr>
          <p:cNvPr id="14" name="Прямоугольник 4"/>
          <p:cNvSpPr/>
          <p:nvPr/>
        </p:nvSpPr>
        <p:spPr>
          <a:xfrm>
            <a:off x="777764" y="331648"/>
            <a:ext cx="9008165" cy="75895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Порівняйте</a:t>
            </a:r>
            <a:r>
              <a:rPr lang="ru-RU" sz="4000" b="1" dirty="0" smtClean="0"/>
              <a:t> задачі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Финики полезные и опасные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" descr="Малыш и Карлсон: серии, интересные факты, герои, озвучка | Союзмультфильм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" name="TextBox 18"/>
          <p:cNvSpPr txBox="1"/>
          <p:nvPr/>
        </p:nvSpPr>
        <p:spPr>
          <a:xfrm>
            <a:off x="828285" y="2088599"/>
            <a:ext cx="7629839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/>
              <a:t>1) </a:t>
            </a:r>
            <a:r>
              <a:rPr lang="ru-RU" sz="2800" b="1" dirty="0" err="1"/>
              <a:t>Маса</a:t>
            </a:r>
            <a:r>
              <a:rPr lang="ru-RU" sz="2800" b="1" dirty="0"/>
              <a:t> </a:t>
            </a:r>
            <a:r>
              <a:rPr lang="ru-RU" sz="2800" b="1" dirty="0" err="1"/>
              <a:t>цукерок</a:t>
            </a:r>
            <a:r>
              <a:rPr lang="ru-RU" sz="2800" b="1" dirty="0"/>
              <a:t> становить 400 г, а </a:t>
            </a:r>
            <a:r>
              <a:rPr lang="ru-RU" sz="2800" b="1" dirty="0" err="1"/>
              <a:t>маса</a:t>
            </a:r>
            <a:r>
              <a:rPr lang="ru-RU" sz="2800" b="1" dirty="0"/>
              <a:t> </a:t>
            </a:r>
            <a:r>
              <a:rPr lang="ru-RU" sz="2800" b="1" dirty="0" err="1"/>
              <a:t>печива</a:t>
            </a:r>
            <a:r>
              <a:rPr lang="ru-RU" sz="2800" b="1" dirty="0"/>
              <a:t> — 200 г. Яка </a:t>
            </a:r>
            <a:r>
              <a:rPr lang="ru-RU" sz="2800" b="1" dirty="0" err="1"/>
              <a:t>маса</a:t>
            </a:r>
            <a:r>
              <a:rPr lang="ru-RU" sz="2800" b="1" dirty="0"/>
              <a:t> </a:t>
            </a:r>
            <a:r>
              <a:rPr lang="ru-RU" sz="2800" b="1" dirty="0" err="1"/>
              <a:t>цукерок</a:t>
            </a:r>
            <a:r>
              <a:rPr lang="ru-RU" sz="2800" b="1" dirty="0"/>
              <a:t> і </a:t>
            </a:r>
            <a:r>
              <a:rPr lang="ru-RU" sz="2800" b="1" dirty="0" err="1"/>
              <a:t>печива</a:t>
            </a:r>
            <a:r>
              <a:rPr lang="ru-RU" sz="2800" b="1" dirty="0"/>
              <a:t> разом?</a:t>
            </a:r>
            <a:endParaRPr lang="uk-UA" sz="2800" b="1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1" t="25077" r="17366" b="17373"/>
          <a:stretch/>
        </p:blipFill>
        <p:spPr>
          <a:xfrm>
            <a:off x="9803916" y="331648"/>
            <a:ext cx="2037519" cy="1875811"/>
          </a:xfrm>
          <a:prstGeom prst="rect">
            <a:avLst/>
          </a:prstGeom>
        </p:spPr>
      </p:pic>
      <p:sp>
        <p:nvSpPr>
          <p:cNvPr id="16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2" y="5718189"/>
            <a:ext cx="155552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Ч.2 Ст.5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№20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9827" y="3054609"/>
            <a:ext cx="683638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/>
              <a:t>2) </a:t>
            </a:r>
            <a:r>
              <a:rPr lang="ru-RU" sz="2800" b="1" dirty="0" err="1"/>
              <a:t>Маса</a:t>
            </a:r>
            <a:r>
              <a:rPr lang="ru-RU" sz="2800" b="1" dirty="0"/>
              <a:t> </a:t>
            </a:r>
            <a:r>
              <a:rPr lang="ru-RU" sz="2800" b="1" dirty="0" err="1"/>
              <a:t>цукерок</a:t>
            </a:r>
            <a:r>
              <a:rPr lang="ru-RU" sz="2800" b="1" dirty="0"/>
              <a:t> і </a:t>
            </a:r>
            <a:r>
              <a:rPr lang="ru-RU" sz="2800" b="1" dirty="0" err="1"/>
              <a:t>печива</a:t>
            </a:r>
            <a:r>
              <a:rPr lang="ru-RU" sz="2800" b="1" dirty="0"/>
              <a:t> становить 600 г. </a:t>
            </a:r>
            <a:r>
              <a:rPr lang="ru-RU" sz="2800" b="1" dirty="0" err="1"/>
              <a:t>Маса</a:t>
            </a:r>
            <a:r>
              <a:rPr lang="ru-RU" sz="2800" b="1" dirty="0"/>
              <a:t> </a:t>
            </a:r>
            <a:r>
              <a:rPr lang="ru-RU" sz="2800" b="1" dirty="0" err="1"/>
              <a:t>цукерок</a:t>
            </a:r>
            <a:r>
              <a:rPr lang="ru-RU" sz="2800" b="1" dirty="0"/>
              <a:t> — 400 г. Яка </a:t>
            </a:r>
            <a:r>
              <a:rPr lang="ru-RU" sz="2800" b="1" dirty="0" err="1"/>
              <a:t>маса</a:t>
            </a:r>
            <a:r>
              <a:rPr lang="ru-RU" sz="2800" b="1" dirty="0"/>
              <a:t> </a:t>
            </a:r>
            <a:r>
              <a:rPr lang="ru-RU" sz="2800" b="1" dirty="0" err="1"/>
              <a:t>печива</a:t>
            </a:r>
            <a:r>
              <a:rPr lang="ru-RU" sz="2800" b="1" dirty="0"/>
              <a:t>?</a:t>
            </a:r>
            <a:endParaRPr lang="uk-UA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846300" y="4023478"/>
            <a:ext cx="684104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/>
              <a:t>3) </a:t>
            </a:r>
            <a:r>
              <a:rPr lang="ru-RU" sz="2800" b="1" dirty="0" err="1"/>
              <a:t>Маса</a:t>
            </a:r>
            <a:r>
              <a:rPr lang="ru-RU" sz="2800" b="1" dirty="0"/>
              <a:t> </a:t>
            </a:r>
            <a:r>
              <a:rPr lang="ru-RU" sz="2800" b="1" dirty="0" err="1"/>
              <a:t>цукерок</a:t>
            </a:r>
            <a:r>
              <a:rPr lang="ru-RU" sz="2800" b="1" dirty="0"/>
              <a:t> і </a:t>
            </a:r>
            <a:r>
              <a:rPr lang="ru-RU" sz="2800" b="1" dirty="0" err="1"/>
              <a:t>печива</a:t>
            </a:r>
            <a:r>
              <a:rPr lang="ru-RU" sz="2800" b="1" dirty="0"/>
              <a:t> становить 600 г. </a:t>
            </a:r>
            <a:r>
              <a:rPr lang="ru-RU" sz="2800" b="1" dirty="0" err="1"/>
              <a:t>Маса</a:t>
            </a:r>
            <a:r>
              <a:rPr lang="ru-RU" sz="2800" b="1" dirty="0"/>
              <a:t> </a:t>
            </a:r>
            <a:r>
              <a:rPr lang="ru-RU" sz="2800" b="1" dirty="0" err="1"/>
              <a:t>печива</a:t>
            </a:r>
            <a:r>
              <a:rPr lang="ru-RU" sz="2800" b="1" dirty="0"/>
              <a:t> — 200 г. Яка </a:t>
            </a:r>
            <a:r>
              <a:rPr lang="ru-RU" sz="2800" b="1" dirty="0" err="1"/>
              <a:t>маса</a:t>
            </a:r>
            <a:r>
              <a:rPr lang="ru-RU" sz="2800" b="1" dirty="0"/>
              <a:t> </a:t>
            </a:r>
            <a:r>
              <a:rPr lang="ru-RU" sz="2800" b="1" dirty="0" err="1"/>
              <a:t>цукерок</a:t>
            </a:r>
            <a:r>
              <a:rPr lang="ru-RU" sz="2800" b="1" dirty="0"/>
              <a:t>?</a:t>
            </a:r>
            <a:endParaRPr lang="uk-UA" sz="2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676207" y="2471134"/>
            <a:ext cx="188636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400+200=</a:t>
            </a:r>
            <a:endParaRPr lang="uk-UA" sz="3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687341" y="3396506"/>
            <a:ext cx="214910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600 – 400=</a:t>
            </a:r>
            <a:endParaRPr lang="uk-UA" sz="3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483519" y="4977585"/>
            <a:ext cx="9778251" cy="15696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err="1">
                <a:solidFill>
                  <a:srgbClr val="FF0000"/>
                </a:solidFill>
              </a:rPr>
              <a:t>Обернена</a:t>
            </a:r>
            <a:r>
              <a:rPr lang="ru-RU" sz="3200" b="1" dirty="0">
                <a:solidFill>
                  <a:srgbClr val="FF0000"/>
                </a:solidFill>
              </a:rPr>
              <a:t> задача </a:t>
            </a:r>
            <a:r>
              <a:rPr lang="ru-RU" sz="3200" b="1" dirty="0">
                <a:solidFill>
                  <a:srgbClr val="7030A0"/>
                </a:solidFill>
              </a:rPr>
              <a:t>до </a:t>
            </a:r>
            <a:r>
              <a:rPr lang="ru-RU" sz="3200" b="1" dirty="0" err="1">
                <a:solidFill>
                  <a:srgbClr val="7030A0"/>
                </a:solidFill>
              </a:rPr>
              <a:t>даної</a:t>
            </a:r>
            <a:r>
              <a:rPr lang="ru-RU" sz="3200" b="1" dirty="0">
                <a:solidFill>
                  <a:srgbClr val="7030A0"/>
                </a:solidFill>
              </a:rPr>
              <a:t> має той </a:t>
            </a:r>
            <a:r>
              <a:rPr lang="ru-RU" sz="3200" b="1" dirty="0" err="1">
                <a:solidFill>
                  <a:srgbClr val="7030A0"/>
                </a:solidFill>
              </a:rPr>
              <a:t>самий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</a:rPr>
              <a:t>сюжет </a:t>
            </a:r>
            <a:r>
              <a:rPr lang="ru-RU" sz="3200" b="1" dirty="0">
                <a:solidFill>
                  <a:srgbClr val="7030A0"/>
                </a:solidFill>
              </a:rPr>
              <a:t>і </a:t>
            </a:r>
            <a:r>
              <a:rPr lang="ru-RU" sz="3200" b="1" dirty="0" err="1">
                <a:solidFill>
                  <a:srgbClr val="7030A0"/>
                </a:solidFill>
              </a:rPr>
              <a:t>ті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самі</a:t>
            </a:r>
            <a:r>
              <a:rPr lang="ru-RU" sz="3200" b="1" dirty="0">
                <a:solidFill>
                  <a:srgbClr val="7030A0"/>
                </a:solidFill>
              </a:rPr>
              <a:t> числа, але </a:t>
            </a:r>
            <a:r>
              <a:rPr lang="ru-RU" sz="3200" b="1" dirty="0" err="1">
                <a:solidFill>
                  <a:srgbClr val="7030A0"/>
                </a:solidFill>
              </a:rPr>
              <a:t>розв’язок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першої</a:t>
            </a:r>
            <a:r>
              <a:rPr lang="ru-RU" sz="3200" b="1" dirty="0">
                <a:solidFill>
                  <a:srgbClr val="7030A0"/>
                </a:solidFill>
              </a:rPr>
              <a:t> (</a:t>
            </a:r>
            <a:r>
              <a:rPr lang="ru-RU" sz="3200" b="1" dirty="0" err="1">
                <a:solidFill>
                  <a:srgbClr val="7030A0"/>
                </a:solidFill>
              </a:rPr>
              <a:t>прямої</a:t>
            </a:r>
            <a:r>
              <a:rPr lang="ru-RU" sz="3200" b="1" dirty="0">
                <a:solidFill>
                  <a:srgbClr val="7030A0"/>
                </a:solidFill>
              </a:rPr>
              <a:t>) задачі стає </a:t>
            </a:r>
            <a:r>
              <a:rPr lang="ru-RU" sz="3200" b="1" dirty="0" err="1">
                <a:solidFill>
                  <a:srgbClr val="7030A0"/>
                </a:solidFill>
              </a:rPr>
              <a:t>даним</a:t>
            </a:r>
            <a:r>
              <a:rPr lang="ru-RU" sz="3200" b="1" dirty="0">
                <a:solidFill>
                  <a:srgbClr val="7030A0"/>
                </a:solidFill>
              </a:rPr>
              <a:t> числом </a:t>
            </a:r>
            <a:r>
              <a:rPr lang="ru-RU" sz="3200" b="1" dirty="0" err="1">
                <a:solidFill>
                  <a:srgbClr val="7030A0"/>
                </a:solidFill>
              </a:rPr>
              <a:t>оберненої</a:t>
            </a:r>
            <a:r>
              <a:rPr lang="ru-RU" sz="3200" b="1" dirty="0">
                <a:solidFill>
                  <a:srgbClr val="7030A0"/>
                </a:solidFill>
              </a:rPr>
              <a:t> задачі.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62570" y="2457931"/>
            <a:ext cx="119983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600г</a:t>
            </a:r>
            <a:endParaRPr lang="uk-UA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9836448" y="3396507"/>
            <a:ext cx="100811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200г</a:t>
            </a:r>
            <a:endParaRPr lang="uk-UA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687340" y="4293890"/>
            <a:ext cx="214910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600 – 200=</a:t>
            </a:r>
            <a:endParaRPr lang="uk-UA" sz="3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9825168" y="4293889"/>
            <a:ext cx="100811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400г</a:t>
            </a:r>
            <a:endParaRPr lang="uk-UA" sz="3200" b="1" dirty="0"/>
          </a:p>
        </p:txBody>
      </p:sp>
      <p:pic>
        <p:nvPicPr>
          <p:cNvPr id="1026" name="Picture 2" descr="D:\3 клас\03 МАТЕМ\1 Листопад\5 Усне додавання і віднімання в межах 1000\2026-01-03_1728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695" y="2061642"/>
            <a:ext cx="3571463" cy="103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3 клас\03 МАТЕМ\1 Листопад\5 Усне додавання і віднімання в межах 1000\2026-01-03_1730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696" y="3128543"/>
            <a:ext cx="3571463" cy="88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3 клас\03 МАТЕМ\1 Листопад\5 Усне додавання і віднімання в межах 1000\2026-01-03_17315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695" y="4023478"/>
            <a:ext cx="3571464" cy="91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681761" y="3161280"/>
            <a:ext cx="2975701" cy="17732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/>
              <a:t>Задачі 2) і 3) є </a:t>
            </a:r>
            <a:r>
              <a:rPr lang="ru-RU" sz="3200" b="1" dirty="0" err="1"/>
              <a:t>оберненими</a:t>
            </a:r>
            <a:r>
              <a:rPr lang="ru-RU" sz="3200" b="1" dirty="0"/>
              <a:t> до задачі 1).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7622615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17" grpId="0" animBg="1"/>
      <p:bldP spid="18" grpId="0" animBg="1"/>
      <p:bldP spid="20" grpId="0" animBg="1"/>
      <p:bldP spid="23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014" y="4070941"/>
            <a:ext cx="2857500" cy="1382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9463" y="2277666"/>
            <a:ext cx="7776864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ru-RU" sz="2800" b="1" dirty="0" smtClean="0"/>
              <a:t>Перше </a:t>
            </a:r>
            <a:r>
              <a:rPr lang="ru-RU" sz="2800" b="1" dirty="0"/>
              <a:t>число </a:t>
            </a:r>
            <a:r>
              <a:rPr lang="ru-RU" sz="2800" b="1" dirty="0" err="1"/>
              <a:t>дорівнює</a:t>
            </a:r>
            <a:r>
              <a:rPr lang="ru-RU" sz="2800" b="1" dirty="0"/>
              <a:t> 70, а друге — 90. Яка сума </a:t>
            </a:r>
            <a:r>
              <a:rPr lang="ru-RU" sz="2800" b="1" dirty="0" err="1"/>
              <a:t>цих</a:t>
            </a:r>
            <a:r>
              <a:rPr lang="ru-RU" sz="2800" b="1" dirty="0"/>
              <a:t> чисел? </a:t>
            </a:r>
            <a:endParaRPr lang="ru-RU" sz="2800" b="1" dirty="0" smtClean="0"/>
          </a:p>
          <a:p>
            <a:pPr marL="457200" indent="-457200">
              <a:buAutoNum type="arabicParenR"/>
            </a:pPr>
            <a:r>
              <a:rPr lang="ru-RU" sz="2800" b="1" dirty="0" smtClean="0"/>
              <a:t>Сума </a:t>
            </a:r>
            <a:r>
              <a:rPr lang="ru-RU" sz="2800" b="1" dirty="0" err="1"/>
              <a:t>двох</a:t>
            </a:r>
            <a:r>
              <a:rPr lang="ru-RU" sz="2800" b="1" dirty="0"/>
              <a:t> чисел </a:t>
            </a:r>
            <a:r>
              <a:rPr lang="ru-RU" sz="2800" b="1" dirty="0" err="1"/>
              <a:t>дорівнює</a:t>
            </a:r>
            <a:r>
              <a:rPr lang="ru-RU" sz="2800" b="1" dirty="0"/>
              <a:t> 160. Перше число </a:t>
            </a:r>
            <a:r>
              <a:rPr lang="ru-RU" sz="2800" b="1" dirty="0" err="1"/>
              <a:t>дорівнює</a:t>
            </a:r>
            <a:r>
              <a:rPr lang="ru-RU" sz="2800" b="1" dirty="0"/>
              <a:t> 70. Чому </a:t>
            </a:r>
            <a:r>
              <a:rPr lang="ru-RU" sz="2800" b="1" dirty="0" err="1"/>
              <a:t>дорівнює</a:t>
            </a:r>
            <a:r>
              <a:rPr lang="ru-RU" sz="2800" b="1" dirty="0"/>
              <a:t> друге число?</a:t>
            </a:r>
          </a:p>
        </p:txBody>
      </p:sp>
      <p:sp>
        <p:nvSpPr>
          <p:cNvPr id="22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979463" y="1341562"/>
            <a:ext cx="7776864" cy="883705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rgbClr val="7030A0"/>
                </a:solidFill>
              </a:rPr>
              <a:t>Що в них спільного і що </a:t>
            </a:r>
            <a:r>
              <a:rPr lang="ru-RU" sz="2800" b="1" dirty="0" err="1">
                <a:solidFill>
                  <a:srgbClr val="7030A0"/>
                </a:solidFill>
              </a:rPr>
              <a:t>відмінного</a:t>
            </a:r>
            <a:r>
              <a:rPr lang="ru-RU" sz="2800" b="1" dirty="0">
                <a:solidFill>
                  <a:srgbClr val="7030A0"/>
                </a:solidFill>
              </a:rPr>
              <a:t>? Як </a:t>
            </a:r>
            <a:r>
              <a:rPr lang="ru-RU" sz="2800" b="1" dirty="0" err="1">
                <a:solidFill>
                  <a:srgbClr val="7030A0"/>
                </a:solidFill>
              </a:rPr>
              <a:t>називається</a:t>
            </a:r>
            <a:r>
              <a:rPr lang="ru-RU" sz="2800" b="1" dirty="0">
                <a:solidFill>
                  <a:srgbClr val="7030A0"/>
                </a:solidFill>
              </a:rPr>
              <a:t> друга задача </a:t>
            </a:r>
            <a:r>
              <a:rPr lang="ru-RU" sz="2800" b="1" dirty="0" err="1">
                <a:solidFill>
                  <a:srgbClr val="7030A0"/>
                </a:solidFill>
              </a:rPr>
              <a:t>стосовно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першої</a:t>
            </a:r>
            <a:r>
              <a:rPr lang="ru-RU" sz="2800" b="1" dirty="0">
                <a:solidFill>
                  <a:srgbClr val="7030A0"/>
                </a:solidFill>
              </a:rPr>
              <a:t>?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14" name="Прямоугольник 4"/>
          <p:cNvSpPr/>
          <p:nvPr/>
        </p:nvSpPr>
        <p:spPr>
          <a:xfrm>
            <a:off x="979463" y="510600"/>
            <a:ext cx="10225135" cy="75895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Прочитайте </a:t>
            </a:r>
            <a:r>
              <a:rPr lang="ru-RU" sz="4000" b="1" dirty="0"/>
              <a:t>задачі. </a:t>
            </a:r>
            <a:r>
              <a:rPr lang="ru-RU" sz="4000" b="1" dirty="0" smtClean="0"/>
              <a:t>Розгляньте </a:t>
            </a:r>
            <a:r>
              <a:rPr lang="ru-RU" sz="4000" b="1" dirty="0" err="1"/>
              <a:t>схеми</a:t>
            </a:r>
            <a:r>
              <a:rPr lang="ru-RU" sz="4000" b="1" dirty="0"/>
              <a:t>.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Финики полезные и опасные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" descr="Малыш и Карлсон: серии, интересные факты, герои, озвучка | Союзмультфильм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3" y="5718189"/>
            <a:ext cx="1483676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Ч.2 Ст.6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№21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63538" y="5465182"/>
            <a:ext cx="8856984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solidFill>
                  <a:srgbClr val="FFFF00"/>
                </a:solidFill>
              </a:rPr>
              <a:t>Висновок</a:t>
            </a:r>
            <a:r>
              <a:rPr lang="ru-RU" sz="2800" b="1" dirty="0"/>
              <a:t>. Щоб скласти </a:t>
            </a:r>
            <a:r>
              <a:rPr lang="ru-RU" sz="2800" b="1" dirty="0" err="1"/>
              <a:t>обернену</a:t>
            </a:r>
            <a:r>
              <a:rPr lang="ru-RU" sz="2800" b="1" dirty="0"/>
              <a:t> задачу, потрібно </a:t>
            </a:r>
            <a:r>
              <a:rPr lang="ru-RU" sz="2800" b="1" dirty="0" err="1"/>
              <a:t>відоме</a:t>
            </a:r>
            <a:r>
              <a:rPr lang="ru-RU" sz="2800" b="1" dirty="0"/>
              <a:t> </a:t>
            </a:r>
            <a:r>
              <a:rPr lang="ru-RU" sz="2800" b="1" dirty="0" err="1"/>
              <a:t>зробити</a:t>
            </a:r>
            <a:r>
              <a:rPr lang="ru-RU" sz="2800" b="1" dirty="0"/>
              <a:t> в </a:t>
            </a:r>
            <a:r>
              <a:rPr lang="ru-RU" sz="2800" b="1" dirty="0" err="1"/>
              <a:t>оберненій</a:t>
            </a:r>
            <a:r>
              <a:rPr lang="ru-RU" sz="2800" b="1" dirty="0"/>
              <a:t> задачі </a:t>
            </a:r>
            <a:r>
              <a:rPr lang="ru-RU" sz="2800" b="1" dirty="0" err="1"/>
              <a:t>невідомим</a:t>
            </a:r>
            <a:r>
              <a:rPr lang="ru-RU" sz="2800" b="1" dirty="0"/>
              <a:t>.</a:t>
            </a:r>
            <a:endParaRPr lang="uk-UA" sz="2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246805" y="4955621"/>
            <a:ext cx="755199" cy="52322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?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828335" y="2325255"/>
            <a:ext cx="2532002" cy="193899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7030A0"/>
                </a:solidFill>
              </a:rPr>
              <a:t>Складіть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>
                <a:solidFill>
                  <a:srgbClr val="7030A0"/>
                </a:solidFill>
              </a:rPr>
              <a:t>ще одну задачу, </a:t>
            </a:r>
            <a:r>
              <a:rPr lang="ru-RU" sz="2400" b="1" dirty="0" err="1">
                <a:solidFill>
                  <a:srgbClr val="7030A0"/>
                </a:solidFill>
              </a:rPr>
              <a:t>обернену</a:t>
            </a:r>
            <a:r>
              <a:rPr lang="ru-RU" sz="2400" b="1" dirty="0">
                <a:solidFill>
                  <a:srgbClr val="7030A0"/>
                </a:solidFill>
              </a:rPr>
              <a:t> до </a:t>
            </a:r>
            <a:r>
              <a:rPr lang="ru-RU" sz="2400" b="1" dirty="0" err="1">
                <a:solidFill>
                  <a:srgbClr val="7030A0"/>
                </a:solidFill>
              </a:rPr>
              <a:t>першої</a:t>
            </a:r>
            <a:r>
              <a:rPr lang="ru-RU" sz="2400" b="1" dirty="0">
                <a:solidFill>
                  <a:srgbClr val="7030A0"/>
                </a:solidFill>
              </a:rPr>
              <a:t>. </a:t>
            </a:r>
            <a:r>
              <a:rPr lang="ru-RU" sz="2400" b="1" dirty="0" smtClean="0">
                <a:solidFill>
                  <a:srgbClr val="7030A0"/>
                </a:solidFill>
              </a:rPr>
              <a:t>Намалюйте </a:t>
            </a:r>
            <a:r>
              <a:rPr lang="ru-RU" sz="2400" b="1" dirty="0">
                <a:solidFill>
                  <a:srgbClr val="7030A0"/>
                </a:solidFill>
              </a:rPr>
              <a:t>схему.</a:t>
            </a:r>
          </a:p>
        </p:txBody>
      </p:sp>
      <p:pic>
        <p:nvPicPr>
          <p:cNvPr id="2050" name="Picture 2" descr="D:\3 клас\03 МАТЕМ\1 Листопад\5 Усне додавання і віднімання в межах 1000\2026-01-03_1742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32" y="4093548"/>
            <a:ext cx="5810250" cy="137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8569506" y="4941962"/>
            <a:ext cx="755199" cy="52322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90</a:t>
            </a:r>
            <a:endParaRPr lang="uk-UA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0915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3 клас\03 МАТЕМ\1 Листопад\5 Усне додавання і віднімання в межах 1000\2026-01-03_1753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799" y="510600"/>
            <a:ext cx="7720657" cy="556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4"/>
          <p:cNvSpPr/>
          <p:nvPr/>
        </p:nvSpPr>
        <p:spPr>
          <a:xfrm>
            <a:off x="540368" y="514804"/>
            <a:ext cx="3391423" cy="241513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/>
              <a:t>Назвіть</a:t>
            </a:r>
            <a:r>
              <a:rPr lang="ru-RU" sz="3200" b="1" dirty="0" smtClean="0"/>
              <a:t> </a:t>
            </a:r>
            <a:r>
              <a:rPr lang="ru-RU" sz="3200" b="1" dirty="0" err="1"/>
              <a:t>одиницю</a:t>
            </a:r>
            <a:r>
              <a:rPr lang="ru-RU" sz="3200" b="1" dirty="0"/>
              <a:t> </a:t>
            </a:r>
            <a:r>
              <a:rPr lang="ru-RU" sz="3200" b="1" dirty="0" err="1"/>
              <a:t>довжини</a:t>
            </a:r>
            <a:r>
              <a:rPr lang="ru-RU" sz="3200" b="1" dirty="0"/>
              <a:t>, </a:t>
            </a:r>
            <a:r>
              <a:rPr lang="ru-RU" sz="3200" b="1" dirty="0" err="1"/>
              <a:t>якою</a:t>
            </a:r>
            <a:r>
              <a:rPr lang="ru-RU" sz="3200" b="1" dirty="0"/>
              <a:t> </a:t>
            </a:r>
            <a:r>
              <a:rPr lang="ru-RU" sz="3200" b="1" dirty="0" err="1"/>
              <a:t>скористалися</a:t>
            </a:r>
            <a:r>
              <a:rPr lang="ru-RU" sz="3200" b="1" dirty="0"/>
              <a:t> під час </a:t>
            </a:r>
            <a:r>
              <a:rPr lang="ru-RU" sz="3200" b="1" dirty="0" err="1"/>
              <a:t>вимірювання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Финики полезные и опасные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" descr="Малыш и Карлсон: серии, интересные факты, герои, озвучка | Союзмультфильм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3" y="5718189"/>
            <a:ext cx="1483676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Ч.2 Ст.6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№22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68757" y="2565698"/>
            <a:ext cx="755199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км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346856" y="2565698"/>
            <a:ext cx="505815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м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21158" y="5374010"/>
            <a:ext cx="427058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м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772551" y="5550616"/>
            <a:ext cx="755199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км</a:t>
            </a:r>
            <a:endParaRPr lang="uk-UA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5793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9463" y="549474"/>
            <a:ext cx="10297144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9994" y="5878066"/>
            <a:ext cx="1483676" cy="97105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Ч.2 Ст.7 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1365" y="1365368"/>
            <a:ext cx="162463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3 клас\03 МАТЕМ\1 Листопад\5 Усне додавання і віднімання в межах 1000\2026-01-03_1756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615" y="1363144"/>
            <a:ext cx="9035026" cy="278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9066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1123479" y="1521711"/>
            <a:ext cx="2742246" cy="2447122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368" y="1752066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3479" y="587645"/>
            <a:ext cx="9865095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44690" y="1721122"/>
            <a:ext cx="5560838" cy="10741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ru-RU" sz="3200" b="1" dirty="0"/>
              <a:t>Як </a:t>
            </a:r>
            <a:r>
              <a:rPr lang="ru-RU" sz="3200" b="1" dirty="0" err="1"/>
              <a:t>називаються</a:t>
            </a:r>
            <a:r>
              <a:rPr lang="ru-RU" sz="3200" b="1" dirty="0"/>
              <a:t> задачі, у яких </a:t>
            </a:r>
            <a:r>
              <a:rPr lang="ru-RU" sz="3200" b="1" dirty="0" err="1"/>
              <a:t>відоме</a:t>
            </a:r>
            <a:r>
              <a:rPr lang="ru-RU" sz="3200" b="1" dirty="0"/>
              <a:t> стає </a:t>
            </a:r>
            <a:r>
              <a:rPr lang="ru-RU" sz="3200" b="1" dirty="0" err="1"/>
              <a:t>невідомим</a:t>
            </a:r>
            <a:r>
              <a:rPr lang="ru-RU" sz="3200" b="1" dirty="0"/>
              <a:t>? </a:t>
            </a:r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529" y="3394025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587975" y="3141763"/>
            <a:ext cx="5378854" cy="15488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ru-RU" sz="3200" b="1" dirty="0"/>
              <a:t>Якою </a:t>
            </a:r>
            <a:r>
              <a:rPr lang="ru-RU" sz="3200" b="1" dirty="0" err="1"/>
              <a:t>мірою</a:t>
            </a:r>
            <a:r>
              <a:rPr lang="ru-RU" sz="3200" b="1" dirty="0"/>
              <a:t> </a:t>
            </a:r>
            <a:r>
              <a:rPr lang="ru-RU" sz="3200" b="1" dirty="0" err="1"/>
              <a:t>довжини</a:t>
            </a:r>
            <a:r>
              <a:rPr lang="ru-RU" sz="3200" b="1" dirty="0"/>
              <a:t> </a:t>
            </a:r>
            <a:r>
              <a:rPr lang="ru-RU" sz="3200" b="1" dirty="0" err="1"/>
              <a:t>вимірюють</a:t>
            </a:r>
            <a:r>
              <a:rPr lang="ru-RU" sz="3200" b="1" dirty="0"/>
              <a:t> великі </a:t>
            </a:r>
            <a:r>
              <a:rPr lang="ru-RU" sz="3200" b="1" dirty="0" err="1"/>
              <a:t>дистанції</a:t>
            </a:r>
            <a:r>
              <a:rPr lang="ru-RU" sz="3200" b="1" dirty="0"/>
              <a:t>?</a:t>
            </a:r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804" y="4941962"/>
            <a:ext cx="1352288" cy="115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847571" y="4941962"/>
            <a:ext cx="5104176" cy="11202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uk-UA" sz="3200" b="1" dirty="0"/>
              <a:t>Яке завдання на уроці було </a:t>
            </a:r>
            <a:r>
              <a:rPr lang="uk-UA" sz="3200" b="1" dirty="0" smtClean="0"/>
              <a:t>найважчим</a:t>
            </a:r>
            <a:r>
              <a:rPr lang="uk-UA" sz="3200" b="1" dirty="0"/>
              <a:t>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9048" y="494643"/>
            <a:ext cx="9776608" cy="67720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Вправа </a:t>
            </a:r>
            <a:r>
              <a:rPr lang="uk-UA" sz="3600" b="1" dirty="0" smtClean="0">
                <a:solidFill>
                  <a:schemeClr val="bg1"/>
                </a:solidFill>
              </a:rPr>
              <a:t>«Незакінчене речення». Рефлексія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74591" y="1238524"/>
            <a:ext cx="8044287" cy="13853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rgbClr val="7030A0"/>
                </a:solidFill>
              </a:rPr>
              <a:t>Сьогодні на уроці я дізнався/дізналась про…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rgbClr val="7030A0"/>
                </a:solidFill>
              </a:rPr>
              <a:t>Найбільш цікавим було…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rgbClr val="7030A0"/>
                </a:solidFill>
              </a:rPr>
              <a:t>Урок запам'ятався мені тим, що </a:t>
            </a:r>
            <a:r>
              <a:rPr lang="uk-UA" sz="2800" b="1" dirty="0" smtClean="0">
                <a:solidFill>
                  <a:srgbClr val="7030A0"/>
                </a:solidFill>
              </a:rPr>
              <a:t>…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6159" y="5140842"/>
            <a:ext cx="1751459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Було </a:t>
            </a:r>
            <a:r>
              <a:rPr lang="uk-UA" sz="2800" b="1" dirty="0"/>
              <a:t>складно!</a:t>
            </a:r>
            <a:endParaRPr lang="ru-RU" sz="2800" b="1" dirty="0"/>
          </a:p>
        </p:txBody>
      </p:sp>
      <p:pic>
        <p:nvPicPr>
          <p:cNvPr id="1030" name="Picture 6" descr="D:\Картинки до тестів\Палець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92" y="2828749"/>
            <a:ext cx="1208776" cy="213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Картинки до тестів\Палець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285" y="2731876"/>
            <a:ext cx="1324067" cy="223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Картинки до тестів\Пальці 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441">
            <a:off x="5355469" y="2668948"/>
            <a:ext cx="1438203" cy="236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Картинки до тестів\Пальці 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1681">
            <a:off x="7340747" y="2695408"/>
            <a:ext cx="1544693" cy="235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Картинки до тестів\Пальці 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54">
            <a:off x="9492139" y="2815944"/>
            <a:ext cx="1650896" cy="222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7276597" y="5109492"/>
            <a:ext cx="1702616" cy="954107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/>
              <a:t>Все було легко! </a:t>
            </a:r>
            <a:endParaRPr lang="ru-RU" sz="28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794472" y="5085501"/>
            <a:ext cx="1867557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Відчуваю втому </a:t>
            </a:r>
            <a:endParaRPr lang="ru-RU" sz="28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9506925" y="4894047"/>
            <a:ext cx="1697983" cy="138499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У </a:t>
            </a:r>
            <a:r>
              <a:rPr lang="uk-UA" sz="2800" b="1" dirty="0"/>
              <a:t>мене все </a:t>
            </a:r>
            <a:r>
              <a:rPr lang="uk-UA" sz="2800" b="1" dirty="0" smtClean="0"/>
              <a:t>вийшло</a:t>
            </a:r>
            <a:endParaRPr lang="ru-RU" sz="28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257965" y="5085309"/>
            <a:ext cx="1610955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Було </a:t>
            </a:r>
            <a:r>
              <a:rPr lang="uk-UA" sz="2800" b="1" dirty="0"/>
              <a:t>цікаво!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48933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75929" y="406026"/>
            <a:ext cx="10375732" cy="699951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</a:t>
            </a:r>
            <a:r>
              <a:rPr lang="uk-UA" sz="4000" b="1" dirty="0">
                <a:solidFill>
                  <a:schemeClr val="bg1"/>
                </a:solidFill>
              </a:rPr>
              <a:t>Дай мені 5</a:t>
            </a:r>
            <a:r>
              <a:rPr lang="uk-UA" sz="4000" b="1" dirty="0" smtClean="0">
                <a:solidFill>
                  <a:schemeClr val="bg1"/>
                </a:solidFill>
              </a:rPr>
              <a:t>»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8206" y="1443100"/>
            <a:ext cx="4294345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241300" algn="ctr"/>
            <a:r>
              <a:rPr lang="uk-UA" sz="3200" b="1" dirty="0" smtClean="0">
                <a:solidFill>
                  <a:schemeClr val="bg1"/>
                </a:solidFill>
              </a:rPr>
              <a:t>Вуха слухають. Один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85787" y="2995045"/>
            <a:ext cx="3850300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241300" algn="ctr"/>
            <a:r>
              <a:rPr lang="uk-UA" sz="3200" b="1" dirty="0" smtClean="0">
                <a:solidFill>
                  <a:schemeClr val="bg1"/>
                </a:solidFill>
              </a:rPr>
              <a:t>Очі дивляться. Три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14737" y="4797946"/>
            <a:ext cx="4278627" cy="646986"/>
          </a:xfrm>
          <a:prstGeom prst="roundRect">
            <a:avLst/>
          </a:prstGeom>
          <a:solidFill>
            <a:srgbClr val="FF5050"/>
          </a:solidFill>
        </p:spPr>
        <p:txBody>
          <a:bodyPr wrap="square" rtlCol="0">
            <a:spAutoFit/>
          </a:bodyPr>
          <a:lstStyle/>
          <a:p>
            <a:pPr indent="241300" algn="ctr"/>
            <a:r>
              <a:rPr lang="uk-UA" sz="3200" b="1" dirty="0" smtClean="0">
                <a:solidFill>
                  <a:schemeClr val="bg1"/>
                </a:solidFill>
              </a:rPr>
              <a:t>Голова працює. П’ять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83786" y="5626604"/>
            <a:ext cx="2670264" cy="646481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Дай мені 5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24" name="Picture 6" descr="D:\Картинки до тестів\Палець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364" y="1144090"/>
            <a:ext cx="1015091" cy="185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7" descr="D:\Картинки до тестів\Палець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46" y="1111776"/>
            <a:ext cx="1087311" cy="183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D:\Картинки до тестів\Пальці 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441">
            <a:off x="10121157" y="2066939"/>
            <a:ext cx="1150991" cy="189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D:\Картинки до тестів\Пальці 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1681">
            <a:off x="1013224" y="2980908"/>
            <a:ext cx="1231993" cy="187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D:\Картинки до тестів\Пальці 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54">
            <a:off x="8943481" y="3806401"/>
            <a:ext cx="1312906" cy="176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009086" y="2222033"/>
            <a:ext cx="4144998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241300" algn="ctr"/>
            <a:r>
              <a:rPr lang="uk-UA" sz="3200" b="1" dirty="0" smtClean="0">
                <a:solidFill>
                  <a:schemeClr val="bg1"/>
                </a:solidFill>
              </a:rPr>
              <a:t>Ротик мовчить. Два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38862" y="3906698"/>
            <a:ext cx="6346386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Руки</a:t>
            </a:r>
            <a:r>
              <a:rPr lang="uk-UA" sz="3200" b="1" dirty="0">
                <a:solidFill>
                  <a:schemeClr val="bg1"/>
                </a:solidFill>
              </a:rPr>
              <a:t>, ноги не </a:t>
            </a:r>
            <a:r>
              <a:rPr lang="uk-UA" sz="3200" b="1" dirty="0" smtClean="0">
                <a:solidFill>
                  <a:schemeClr val="bg1"/>
                </a:solidFill>
              </a:rPr>
              <a:t>рухаються. Чотири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3992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3" grpId="0" animBg="1"/>
      <p:bldP spid="15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950074"/>
            <a:ext cx="1483517" cy="90951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Ч.2 Ст.4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37203" y="549474"/>
            <a:ext cx="10108647" cy="83386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Перевірка домашнього завдання</a:t>
            </a:r>
          </a:p>
        </p:txBody>
      </p:sp>
      <p:pic>
        <p:nvPicPr>
          <p:cNvPr id="9" name="Picture 2" descr="D:\3 клас\03 МАТЕМ\1 Листопад\5 Усне додавання і віднімання в межах 1000\2026-01-02_2334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582" y="1413570"/>
            <a:ext cx="8883761" cy="469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888" y="3458003"/>
            <a:ext cx="1935729" cy="261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8980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8" y="599705"/>
            <a:ext cx="9886706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План уроку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327585662"/>
              </p:ext>
            </p:extLst>
          </p:nvPr>
        </p:nvGraphicFramePr>
        <p:xfrm>
          <a:off x="649570" y="1577826"/>
          <a:ext cx="10915068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63244" y="465246"/>
            <a:ext cx="10169347" cy="73230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Усна робота. Визначаємо десятки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3" y="5728654"/>
            <a:ext cx="1555524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Ч. 2 Ст.4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№12-14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651" y="1341562"/>
            <a:ext cx="2931062" cy="2830414"/>
          </a:xfrm>
          <a:prstGeom prst="rect">
            <a:avLst/>
          </a:prstGeom>
        </p:spPr>
      </p:pic>
      <p:sp>
        <p:nvSpPr>
          <p:cNvPr id="72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1555526" y="1269554"/>
            <a:ext cx="6895081" cy="9361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err="1"/>
              <a:t>Збільш</a:t>
            </a:r>
            <a:r>
              <a:rPr lang="ru-RU" sz="3200" b="1" dirty="0"/>
              <a:t> на 300 </a:t>
            </a:r>
            <a:r>
              <a:rPr lang="ru-RU" sz="3200" b="1" dirty="0" err="1"/>
              <a:t>кожне</a:t>
            </a:r>
            <a:r>
              <a:rPr lang="ru-RU" sz="3200" b="1" dirty="0"/>
              <a:t> число.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100</a:t>
            </a:r>
            <a:r>
              <a:rPr lang="ru-RU" sz="3200" b="1" dirty="0"/>
              <a:t>, </a:t>
            </a:r>
            <a:r>
              <a:rPr lang="ru-RU" sz="3200" b="1" dirty="0" smtClean="0"/>
              <a:t>  500</a:t>
            </a:r>
            <a:r>
              <a:rPr lang="ru-RU" sz="3200" b="1" dirty="0"/>
              <a:t>, </a:t>
            </a:r>
            <a:r>
              <a:rPr lang="ru-RU" sz="3200" b="1" dirty="0" smtClean="0"/>
              <a:t>  300,    1</a:t>
            </a:r>
            <a:r>
              <a:rPr lang="ru-RU" sz="3200" b="1" dirty="0"/>
              <a:t>, </a:t>
            </a:r>
            <a:r>
              <a:rPr lang="ru-RU" sz="3200" b="1" dirty="0" smtClean="0"/>
              <a:t>   40</a:t>
            </a:r>
            <a:r>
              <a:rPr lang="ru-RU" sz="3200" b="1" dirty="0"/>
              <a:t>, </a:t>
            </a:r>
            <a:r>
              <a:rPr lang="ru-RU" sz="3200" b="1" dirty="0" smtClean="0"/>
              <a:t>   700</a:t>
            </a:r>
            <a:r>
              <a:rPr lang="ru-RU" sz="3200" b="1" dirty="0"/>
              <a:t>.</a:t>
            </a:r>
          </a:p>
        </p:txBody>
      </p:sp>
      <p:sp>
        <p:nvSpPr>
          <p:cNvPr id="73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813767" y="2871374"/>
            <a:ext cx="5967447" cy="304986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/>
              <a:t>Назви число, яке </a:t>
            </a:r>
            <a:r>
              <a:rPr lang="ru-RU" sz="3200" b="1" dirty="0" err="1"/>
              <a:t>складається</a:t>
            </a:r>
            <a:r>
              <a:rPr lang="ru-RU" sz="3200" b="1" dirty="0"/>
              <a:t>: </a:t>
            </a:r>
            <a:endParaRPr lang="ru-RU" sz="3200" b="1" dirty="0" smtClean="0"/>
          </a:p>
          <a:p>
            <a:r>
              <a:rPr lang="ru-RU" sz="3200" b="1" dirty="0" smtClean="0"/>
              <a:t>з </a:t>
            </a:r>
            <a:r>
              <a:rPr lang="ru-RU" sz="3200" b="1" dirty="0"/>
              <a:t>3 </a:t>
            </a:r>
            <a:r>
              <a:rPr lang="ru-RU" sz="3200" b="1" dirty="0" err="1"/>
              <a:t>десятків</a:t>
            </a:r>
            <a:r>
              <a:rPr lang="ru-RU" sz="3200" b="1" dirty="0"/>
              <a:t>; </a:t>
            </a:r>
            <a:endParaRPr lang="ru-RU" sz="3200" b="1" dirty="0" smtClean="0"/>
          </a:p>
          <a:p>
            <a:r>
              <a:rPr lang="ru-RU" sz="3200" b="1" dirty="0" smtClean="0"/>
              <a:t>з </a:t>
            </a:r>
            <a:r>
              <a:rPr lang="ru-RU" sz="3200" b="1" dirty="0"/>
              <a:t>8 </a:t>
            </a:r>
            <a:r>
              <a:rPr lang="ru-RU" sz="3200" b="1" dirty="0" err="1"/>
              <a:t>десятків</a:t>
            </a:r>
            <a:r>
              <a:rPr lang="ru-RU" sz="3200" b="1" dirty="0"/>
              <a:t>; </a:t>
            </a:r>
            <a:endParaRPr lang="ru-RU" sz="3200" b="1" dirty="0" smtClean="0"/>
          </a:p>
          <a:p>
            <a:r>
              <a:rPr lang="ru-RU" sz="3200" b="1" dirty="0" smtClean="0"/>
              <a:t>з </a:t>
            </a:r>
            <a:r>
              <a:rPr lang="ru-RU" sz="3200" b="1" dirty="0"/>
              <a:t>10 </a:t>
            </a:r>
            <a:r>
              <a:rPr lang="ru-RU" sz="3200" b="1" dirty="0" err="1"/>
              <a:t>десятків</a:t>
            </a:r>
            <a:r>
              <a:rPr lang="ru-RU" sz="3200" b="1" dirty="0"/>
              <a:t>; </a:t>
            </a:r>
            <a:endParaRPr lang="ru-RU" sz="3200" b="1" dirty="0" smtClean="0"/>
          </a:p>
          <a:p>
            <a:r>
              <a:rPr lang="ru-RU" sz="3200" b="1" dirty="0" smtClean="0"/>
              <a:t>з </a:t>
            </a:r>
            <a:r>
              <a:rPr lang="ru-RU" sz="3200" b="1" dirty="0"/>
              <a:t>11 </a:t>
            </a:r>
            <a:r>
              <a:rPr lang="ru-RU" sz="3200" b="1" dirty="0" err="1"/>
              <a:t>десятків</a:t>
            </a:r>
            <a:r>
              <a:rPr lang="ru-RU" sz="3200" b="1" dirty="0"/>
              <a:t>; </a:t>
            </a:r>
            <a:endParaRPr lang="ru-RU" sz="3200" b="1" dirty="0" smtClean="0"/>
          </a:p>
          <a:p>
            <a:r>
              <a:rPr lang="ru-RU" sz="3200" b="1" dirty="0" smtClean="0"/>
              <a:t>з </a:t>
            </a:r>
            <a:r>
              <a:rPr lang="ru-RU" sz="3200" b="1" dirty="0"/>
              <a:t>15 </a:t>
            </a:r>
            <a:r>
              <a:rPr lang="ru-RU" sz="3200" b="1" dirty="0" err="1"/>
              <a:t>десятків</a:t>
            </a:r>
            <a:r>
              <a:rPr lang="ru-RU" sz="3200" b="1" dirty="0"/>
              <a:t>.</a:t>
            </a:r>
            <a:endParaRPr lang="uk-UA" sz="3200" b="1" dirty="0"/>
          </a:p>
        </p:txBody>
      </p:sp>
      <p:sp>
        <p:nvSpPr>
          <p:cNvPr id="34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4936616" y="2198247"/>
            <a:ext cx="878808" cy="65629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301</a:t>
            </a:r>
            <a:endParaRPr lang="ru-RU" sz="3200" b="1" dirty="0"/>
          </a:p>
        </p:txBody>
      </p:sp>
      <p:sp>
        <p:nvSpPr>
          <p:cNvPr id="35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2131591" y="2208736"/>
            <a:ext cx="951496" cy="66263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400</a:t>
            </a:r>
            <a:endParaRPr lang="uk-UA" sz="3200" b="1" dirty="0"/>
          </a:p>
        </p:txBody>
      </p:sp>
      <p:sp>
        <p:nvSpPr>
          <p:cNvPr id="36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3120889" y="2208736"/>
            <a:ext cx="901817" cy="67476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800</a:t>
            </a:r>
            <a:endParaRPr lang="uk-UA" sz="3200" b="1" dirty="0"/>
          </a:p>
        </p:txBody>
      </p:sp>
      <p:sp>
        <p:nvSpPr>
          <p:cNvPr id="38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4041185" y="2217354"/>
            <a:ext cx="915239" cy="66263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600</a:t>
            </a:r>
            <a:endParaRPr lang="uk-UA" sz="3200" b="1" dirty="0"/>
          </a:p>
        </p:txBody>
      </p:sp>
      <p:sp>
        <p:nvSpPr>
          <p:cNvPr id="40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6781214" y="2178997"/>
            <a:ext cx="1173029" cy="6860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1000</a:t>
            </a:r>
            <a:endParaRPr lang="ru-RU" sz="3200" b="1" dirty="0"/>
          </a:p>
        </p:txBody>
      </p:sp>
      <p:sp>
        <p:nvSpPr>
          <p:cNvPr id="41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5788813" y="2177566"/>
            <a:ext cx="897515" cy="6860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340</a:t>
            </a:r>
            <a:endParaRPr lang="uk-UA" sz="3200" b="1" dirty="0"/>
          </a:p>
        </p:txBody>
      </p:sp>
      <p:sp>
        <p:nvSpPr>
          <p:cNvPr id="42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6781214" y="4148416"/>
            <a:ext cx="3978935" cy="160707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err="1"/>
              <a:t>Скільки</a:t>
            </a:r>
            <a:r>
              <a:rPr lang="ru-RU" sz="3200" b="1" dirty="0"/>
              <a:t> всього </a:t>
            </a:r>
            <a:r>
              <a:rPr lang="ru-RU" sz="3200" b="1" dirty="0" err="1"/>
              <a:t>десятків</a:t>
            </a:r>
            <a:r>
              <a:rPr lang="ru-RU" sz="3200" b="1" dirty="0"/>
              <a:t> у </a:t>
            </a:r>
            <a:r>
              <a:rPr lang="ru-RU" sz="3200" b="1" dirty="0" err="1"/>
              <a:t>числі</a:t>
            </a:r>
            <a:r>
              <a:rPr lang="ru-RU" sz="3200" b="1" dirty="0"/>
              <a:t>: </a:t>
            </a:r>
            <a:endParaRPr lang="ru-RU" sz="3200" b="1" dirty="0" smtClean="0"/>
          </a:p>
          <a:p>
            <a:r>
              <a:rPr lang="ru-RU" sz="3200" b="1" dirty="0" smtClean="0"/>
              <a:t>200</a:t>
            </a:r>
            <a:r>
              <a:rPr lang="ru-RU" sz="3200" b="1" dirty="0"/>
              <a:t>, 600, 700, 1000?</a:t>
            </a:r>
          </a:p>
        </p:txBody>
      </p:sp>
      <p:sp>
        <p:nvSpPr>
          <p:cNvPr id="37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3696741" y="4925116"/>
            <a:ext cx="878808" cy="44979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110</a:t>
            </a:r>
            <a:endParaRPr lang="ru-RU" sz="3200" b="1" dirty="0"/>
          </a:p>
        </p:txBody>
      </p:sp>
      <p:sp>
        <p:nvSpPr>
          <p:cNvPr id="39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3678525" y="3479704"/>
            <a:ext cx="951496" cy="45414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30</a:t>
            </a:r>
            <a:endParaRPr lang="uk-UA" sz="3200" b="1" dirty="0"/>
          </a:p>
        </p:txBody>
      </p:sp>
      <p:sp>
        <p:nvSpPr>
          <p:cNvPr id="43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3694212" y="4008514"/>
            <a:ext cx="901817" cy="462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80</a:t>
            </a:r>
            <a:endParaRPr lang="uk-UA" sz="3200" b="1" dirty="0"/>
          </a:p>
        </p:txBody>
      </p:sp>
      <p:sp>
        <p:nvSpPr>
          <p:cNvPr id="44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3678525" y="4470970"/>
            <a:ext cx="915239" cy="45414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100</a:t>
            </a:r>
            <a:endParaRPr lang="uk-UA" sz="3200" b="1" dirty="0"/>
          </a:p>
        </p:txBody>
      </p:sp>
      <p:sp>
        <p:nvSpPr>
          <p:cNvPr id="45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3715444" y="5374716"/>
            <a:ext cx="897515" cy="4701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150</a:t>
            </a:r>
            <a:endParaRPr lang="uk-UA" sz="3200" b="1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7367728" y="5229994"/>
            <a:ext cx="0" cy="42665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8223247" y="5232988"/>
            <a:ext cx="0" cy="42665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8996338" y="5229994"/>
            <a:ext cx="0" cy="42665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10015638" y="5232988"/>
            <a:ext cx="0" cy="42665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7037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34" grpId="0" animBg="1"/>
      <p:bldP spid="35" grpId="0" animBg="1"/>
      <p:bldP spid="36" grpId="0" animBg="1"/>
      <p:bldP spid="38" grpId="0" animBg="1"/>
      <p:bldP spid="40" grpId="0" animBg="1"/>
      <p:bldP spid="41" grpId="0" animBg="1"/>
      <p:bldP spid="42" grpId="0" animBg="1"/>
      <p:bldP spid="37" grpId="0" animBg="1"/>
      <p:bldP spid="39" grpId="0" animBg="1"/>
      <p:bldP spid="43" grpId="0" animBg="1"/>
      <p:bldP spid="44" grpId="0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81" y="987326"/>
            <a:ext cx="10278148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489083" y="-735944"/>
            <a:ext cx="454720" cy="56779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1376230" y="2771348"/>
            <a:ext cx="454720" cy="56779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50806" y="-690974"/>
            <a:ext cx="454720" cy="56779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84646" y="-703675"/>
            <a:ext cx="454720" cy="56779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91645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768527" y="-696991"/>
            <a:ext cx="454720" cy="5677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2698" y="-728431"/>
            <a:ext cx="30149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·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2420708" y="-689442"/>
            <a:ext cx="30789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4318" y="-683909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(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2123541" y="-689442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)</a:t>
            </a:r>
          </a:p>
        </p:txBody>
      </p:sp>
      <p:sp>
        <p:nvSpPr>
          <p:cNvPr id="14" name="Прямоугольник 4"/>
          <p:cNvSpPr/>
          <p:nvPr/>
        </p:nvSpPr>
        <p:spPr>
          <a:xfrm>
            <a:off x="918081" y="477466"/>
            <a:ext cx="10237155" cy="7200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Математичний диктант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1" t="46720" r="16769" b="36401"/>
          <a:stretch/>
        </p:blipFill>
        <p:spPr>
          <a:xfrm>
            <a:off x="3168000" y="1692000"/>
            <a:ext cx="4999524" cy="10800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685383" y="1346150"/>
            <a:ext cx="454720" cy="567792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1764429C-F8FC-485D-AEFF-E3BC1A2AA38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5458" t="28869" r="17585" b="20413"/>
          <a:stretch/>
        </p:blipFill>
        <p:spPr>
          <a:xfrm>
            <a:off x="10698421" y="-911363"/>
            <a:ext cx="1703198" cy="747074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5031502" y="2762839"/>
            <a:ext cx="445132" cy="565982"/>
          </a:xfrm>
          <a:prstGeom prst="rect">
            <a:avLst/>
          </a:prstGeom>
        </p:spPr>
      </p:pic>
      <p:pic>
        <p:nvPicPr>
          <p:cNvPr id="75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661" y="1197545"/>
            <a:ext cx="1555575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Box 98"/>
          <p:cNvSpPr txBox="1"/>
          <p:nvPr/>
        </p:nvSpPr>
        <p:spPr>
          <a:xfrm>
            <a:off x="10268495" y="-836768"/>
            <a:ext cx="4299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919727" y="-899523"/>
            <a:ext cx="466490" cy="76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943803" y="-659045"/>
            <a:ext cx="454720" cy="567792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779067" y="2755545"/>
            <a:ext cx="454720" cy="567792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1040379" y="3573810"/>
            <a:ext cx="6419803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Запишіть результати дій:</a:t>
            </a:r>
          </a:p>
          <a:p>
            <a:r>
              <a:rPr lang="uk-UA" sz="2800" b="1" dirty="0" err="1" smtClean="0">
                <a:solidFill>
                  <a:schemeClr val="bg1"/>
                </a:solidFill>
                <a:ea typeface="Calibri" panose="020F0502020204030204" pitchFamily="34" charset="0"/>
              </a:rPr>
              <a:t>збільшіть</a:t>
            </a:r>
            <a:r>
              <a:rPr lang="uk-UA" sz="28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 число 500 на </a:t>
            </a:r>
            <a:r>
              <a:rPr lang="uk-UA" sz="2800" b="1" dirty="0">
                <a:solidFill>
                  <a:schemeClr val="bg1"/>
                </a:solidFill>
                <a:ea typeface="Calibri" panose="020F0502020204030204" pitchFamily="34" charset="0"/>
              </a:rPr>
              <a:t>30; </a:t>
            </a:r>
            <a:endParaRPr lang="uk-UA" sz="2800" b="1" dirty="0" smtClean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r>
              <a:rPr lang="uk-UA" sz="2800" b="1" dirty="0" err="1" smtClean="0">
                <a:solidFill>
                  <a:schemeClr val="bg1"/>
                </a:solidFill>
                <a:ea typeface="Calibri" panose="020F0502020204030204" pitchFamily="34" charset="0"/>
              </a:rPr>
              <a:t>збільшіть</a:t>
            </a:r>
            <a:r>
              <a:rPr lang="uk-UA" sz="28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 число 500 </a:t>
            </a:r>
            <a:r>
              <a:rPr lang="uk-UA" sz="2800" b="1" dirty="0">
                <a:solidFill>
                  <a:schemeClr val="bg1"/>
                </a:solidFill>
                <a:ea typeface="Calibri" panose="020F0502020204030204" pitchFamily="34" charset="0"/>
              </a:rPr>
              <a:t>на </a:t>
            </a:r>
            <a:r>
              <a:rPr lang="uk-UA" sz="28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3;</a:t>
            </a:r>
          </a:p>
          <a:p>
            <a:r>
              <a:rPr lang="uk-UA" sz="2800" b="1" dirty="0" err="1" smtClean="0">
                <a:solidFill>
                  <a:schemeClr val="bg1"/>
                </a:solidFill>
                <a:ea typeface="Calibri" panose="020F0502020204030204" pitchFamily="34" charset="0"/>
              </a:rPr>
              <a:t>зменшіть</a:t>
            </a:r>
            <a:r>
              <a:rPr lang="uk-UA" sz="28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 число 150 на 3;</a:t>
            </a:r>
          </a:p>
          <a:p>
            <a:r>
              <a:rPr lang="uk-UA" sz="28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Сума чисел 450 і 20;</a:t>
            </a:r>
          </a:p>
          <a:p>
            <a:r>
              <a:rPr lang="uk-UA" sz="28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І доданок 700, ІІ доданок – 4. Яка сума?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050930" y="2750265"/>
            <a:ext cx="454720" cy="56779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142422" y="2750265"/>
            <a:ext cx="454720" cy="567792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305040" y="2787151"/>
            <a:ext cx="454720" cy="56779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916012" y="-693278"/>
            <a:ext cx="454720" cy="567792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428271" y="2750265"/>
            <a:ext cx="454720" cy="567792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339119" y="-720896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432110" y="-821837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65375" y="-1004792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356774" y="-661963"/>
            <a:ext cx="408252" cy="50977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460183" y="2750265"/>
            <a:ext cx="454720" cy="567792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428271" y="-681626"/>
            <a:ext cx="454720" cy="567792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3584741" y="-785514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194673" y="-841999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129414" y="-677292"/>
            <a:ext cx="454720" cy="567792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F321B7C6-6BF4-4968-9848-26B8E09818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600" y="1196224"/>
            <a:ext cx="2031342" cy="867644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889815" y="2787151"/>
            <a:ext cx="454720" cy="567792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585376" y="2787151"/>
            <a:ext cx="454720" cy="567792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588968" y="2782699"/>
            <a:ext cx="454720" cy="567792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716443" y="2762839"/>
            <a:ext cx="454720" cy="567792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092031" y="2780529"/>
            <a:ext cx="445132" cy="565982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7174426" y="2788961"/>
            <a:ext cx="445132" cy="565982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7905526" y="2786681"/>
            <a:ext cx="454720" cy="567792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043688" y="1351397"/>
            <a:ext cx="454720" cy="56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005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77764" y="587762"/>
            <a:ext cx="10642859" cy="82580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/>
              <a:t>Визначте</a:t>
            </a:r>
            <a:r>
              <a:rPr lang="ru-RU" sz="3600" b="1" dirty="0" smtClean="0"/>
              <a:t>, </a:t>
            </a:r>
            <a:r>
              <a:rPr lang="ru-RU" sz="3600" b="1" dirty="0" err="1"/>
              <a:t>скільки</a:t>
            </a:r>
            <a:r>
              <a:rPr lang="ru-RU" sz="3600" b="1" dirty="0"/>
              <a:t> всього </a:t>
            </a:r>
            <a:r>
              <a:rPr lang="ru-RU" sz="3600" b="1" dirty="0" err="1"/>
              <a:t>десятків</a:t>
            </a:r>
            <a:r>
              <a:rPr lang="ru-RU" sz="3600" b="1" dirty="0"/>
              <a:t> у кожному </a:t>
            </a:r>
            <a:r>
              <a:rPr lang="ru-RU" sz="3600" b="1" dirty="0" err="1"/>
              <a:t>числі</a:t>
            </a:r>
            <a:r>
              <a:rPr lang="ru-RU" sz="3600" b="1" dirty="0"/>
              <a:t>.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2" y="5728654"/>
            <a:ext cx="155552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Ч.2 Ст.5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№15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2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2179125" y="1557586"/>
            <a:ext cx="4840909" cy="7416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/>
              <a:t>230, 160, 450, 540, 780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  <p:sp>
        <p:nvSpPr>
          <p:cNvPr id="39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963244" y="2421682"/>
            <a:ext cx="7487363" cy="266429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err="1">
                <a:solidFill>
                  <a:srgbClr val="FFFF00"/>
                </a:solidFill>
              </a:rPr>
              <a:t>Міркуй</a:t>
            </a:r>
            <a:r>
              <a:rPr lang="ru-RU" sz="3200" b="1" dirty="0">
                <a:solidFill>
                  <a:srgbClr val="FFFF00"/>
                </a:solidFill>
              </a:rPr>
              <a:t> так</a:t>
            </a:r>
            <a:r>
              <a:rPr lang="ru-RU" sz="3200" b="1" dirty="0"/>
              <a:t>: число 230 </a:t>
            </a:r>
            <a:r>
              <a:rPr lang="ru-RU" sz="3200" b="1" dirty="0" err="1"/>
              <a:t>складається</a:t>
            </a:r>
            <a:r>
              <a:rPr lang="ru-RU" sz="3200" b="1" dirty="0"/>
              <a:t> із числа 200 і числа 30. Число 200 — це 20 </a:t>
            </a:r>
            <a:r>
              <a:rPr lang="ru-RU" sz="3200" b="1" dirty="0" err="1"/>
              <a:t>десятків</a:t>
            </a:r>
            <a:r>
              <a:rPr lang="ru-RU" sz="3200" b="1" dirty="0"/>
              <a:t>, число 30 — це 3 десятки. </a:t>
            </a:r>
            <a:r>
              <a:rPr lang="ru-RU" sz="3200" b="1" dirty="0" err="1"/>
              <a:t>Отже</a:t>
            </a:r>
            <a:r>
              <a:rPr lang="ru-RU" sz="3200" b="1" dirty="0"/>
              <a:t>, у </a:t>
            </a:r>
            <a:r>
              <a:rPr lang="ru-RU" sz="3200" b="1" dirty="0" err="1"/>
              <a:t>числі</a:t>
            </a:r>
            <a:r>
              <a:rPr lang="ru-RU" sz="3200" b="1" dirty="0"/>
              <a:t> 230 </a:t>
            </a:r>
            <a:r>
              <a:rPr lang="ru-RU" sz="3200" b="1" dirty="0" err="1"/>
              <a:t>усього</a:t>
            </a:r>
            <a:r>
              <a:rPr lang="ru-RU" sz="3200" b="1" dirty="0"/>
              <a:t> буде 20 + 3 десятки. 230 = 23 д.</a:t>
            </a: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19538" y="1591851"/>
            <a:ext cx="2604843" cy="266777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8928121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49825" y="465246"/>
            <a:ext cx="10169347" cy="86624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Обчислення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виразів</a:t>
            </a:r>
            <a:r>
              <a:rPr lang="ru-RU" sz="4000" b="1" dirty="0" smtClean="0"/>
              <a:t> </a:t>
            </a:r>
            <a:r>
              <a:rPr lang="ru-RU" sz="4000" b="1" dirty="0"/>
              <a:t>виду </a:t>
            </a:r>
            <a:r>
              <a:rPr lang="ru-RU" sz="4000" b="1" dirty="0" smtClean="0"/>
              <a:t>60 </a:t>
            </a:r>
            <a:r>
              <a:rPr lang="ru-RU" sz="4000" b="1" dirty="0"/>
              <a:t>+ </a:t>
            </a:r>
            <a:r>
              <a:rPr lang="ru-RU" sz="4000" b="1" dirty="0" smtClean="0"/>
              <a:t>80</a:t>
            </a:r>
            <a:r>
              <a:rPr lang="ru-RU" sz="4000" b="1" dirty="0"/>
              <a:t>, </a:t>
            </a:r>
            <a:r>
              <a:rPr lang="ru-RU" sz="4000" b="1" dirty="0" smtClean="0"/>
              <a:t>170 </a:t>
            </a:r>
            <a:r>
              <a:rPr lang="ru-RU" sz="4000" b="1" dirty="0"/>
              <a:t>– </a:t>
            </a:r>
            <a:r>
              <a:rPr lang="ru-RU" sz="4000" b="1" dirty="0" smtClean="0"/>
              <a:t>80</a:t>
            </a:r>
            <a:endParaRPr lang="ru-RU" sz="4000" b="1" dirty="0"/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2" y="5728654"/>
            <a:ext cx="155552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Ч.2 Ст.5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№16-17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611" y="2210047"/>
            <a:ext cx="2324209" cy="2244399"/>
          </a:xfrm>
          <a:prstGeom prst="rect">
            <a:avLst/>
          </a:prstGeom>
        </p:spPr>
      </p:pic>
      <p:sp>
        <p:nvSpPr>
          <p:cNvPr id="37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1339503" y="1989634"/>
            <a:ext cx="2910508" cy="6948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60 + 80 = 140</a:t>
            </a:r>
            <a:endParaRPr lang="ru-RU" sz="3200" b="1" dirty="0"/>
          </a:p>
        </p:txBody>
      </p:sp>
      <p:sp>
        <p:nvSpPr>
          <p:cNvPr id="38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1384045" y="2734941"/>
            <a:ext cx="2910508" cy="6948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6д. + 8д. = 14д.</a:t>
            </a:r>
            <a:endParaRPr lang="ru-RU" sz="3200" b="1" dirty="0"/>
          </a:p>
        </p:txBody>
      </p:sp>
      <p:sp>
        <p:nvSpPr>
          <p:cNvPr id="40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5513755" y="1995114"/>
            <a:ext cx="2975415" cy="6948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170 – 80 = 90  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49825" y="1365079"/>
            <a:ext cx="10169347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Розгляньте записи й </a:t>
            </a:r>
            <a:r>
              <a:rPr lang="ru-RU" sz="2800" b="1" dirty="0" err="1">
                <a:solidFill>
                  <a:srgbClr val="7030A0"/>
                </a:solidFill>
              </a:rPr>
              <a:t>поясніть</a:t>
            </a:r>
            <a:r>
              <a:rPr lang="ru-RU" sz="2800" b="1" dirty="0">
                <a:solidFill>
                  <a:srgbClr val="7030A0"/>
                </a:solidFill>
              </a:rPr>
              <a:t>, як </a:t>
            </a:r>
            <a:r>
              <a:rPr lang="ru-RU" sz="2800" b="1" dirty="0" err="1">
                <a:solidFill>
                  <a:srgbClr val="7030A0"/>
                </a:solidFill>
              </a:rPr>
              <a:t>знаходили</a:t>
            </a:r>
            <a:r>
              <a:rPr lang="ru-RU" sz="2800" b="1" dirty="0">
                <a:solidFill>
                  <a:srgbClr val="7030A0"/>
                </a:solidFill>
              </a:rPr>
              <a:t> суму і </a:t>
            </a:r>
            <a:r>
              <a:rPr lang="ru-RU" sz="2800" b="1" dirty="0" err="1">
                <a:solidFill>
                  <a:srgbClr val="7030A0"/>
                </a:solidFill>
              </a:rPr>
              <a:t>різницю</a:t>
            </a:r>
            <a:r>
              <a:rPr lang="ru-RU" sz="2800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47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5589062" y="2781245"/>
            <a:ext cx="2931488" cy="6948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17д. – 8д. = 9д.  </a:t>
            </a:r>
            <a:endParaRPr lang="ru-RU" sz="3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93431" y="4216866"/>
            <a:ext cx="1775795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6 + 7 </a:t>
            </a:r>
            <a:r>
              <a:rPr lang="ru-RU" sz="3200" b="1" dirty="0" smtClean="0"/>
              <a:t>=</a:t>
            </a:r>
          </a:p>
          <a:p>
            <a:r>
              <a:rPr lang="ru-RU" sz="3200" b="1" dirty="0" smtClean="0"/>
              <a:t>60 </a:t>
            </a:r>
            <a:r>
              <a:rPr lang="ru-RU" sz="3200" b="1" dirty="0"/>
              <a:t>+ </a:t>
            </a:r>
            <a:r>
              <a:rPr lang="ru-RU" sz="3200" b="1" dirty="0" smtClean="0"/>
              <a:t>70 =</a:t>
            </a:r>
            <a:endParaRPr lang="ru-RU" sz="3200" b="1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5502956" y="4216866"/>
            <a:ext cx="1775795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8 </a:t>
            </a:r>
            <a:r>
              <a:rPr lang="ru-RU" sz="3200" b="1" dirty="0"/>
              <a:t>+ </a:t>
            </a:r>
            <a:r>
              <a:rPr lang="ru-RU" sz="3200" b="1" dirty="0" smtClean="0"/>
              <a:t>4 =</a:t>
            </a:r>
          </a:p>
          <a:p>
            <a:r>
              <a:rPr lang="ru-RU" sz="3200" b="1" dirty="0" smtClean="0"/>
              <a:t>80 </a:t>
            </a:r>
            <a:r>
              <a:rPr lang="ru-RU" sz="3200" b="1" dirty="0"/>
              <a:t>+ </a:t>
            </a:r>
            <a:r>
              <a:rPr lang="ru-RU" sz="3200" b="1" dirty="0" smtClean="0"/>
              <a:t>40 =</a:t>
            </a:r>
            <a:endParaRPr lang="ru-RU" sz="3200" b="1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3579345" y="5374010"/>
            <a:ext cx="1923611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12 – 9 =</a:t>
            </a:r>
          </a:p>
          <a:p>
            <a:r>
              <a:rPr lang="ru-RU" sz="3200" b="1" dirty="0" smtClean="0"/>
              <a:t>120 – 90 =</a:t>
            </a:r>
            <a:endParaRPr lang="ru-RU" sz="3200" b="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7368918" y="5367244"/>
            <a:ext cx="1923611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16 – 8 =</a:t>
            </a:r>
          </a:p>
          <a:p>
            <a:r>
              <a:rPr lang="ru-RU" sz="3200" b="1" dirty="0" smtClean="0"/>
              <a:t>160 – 80 =</a:t>
            </a:r>
            <a:endParaRPr lang="ru-RU" sz="3200" b="1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1702181" y="3573810"/>
            <a:ext cx="6203922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7030A0"/>
                </a:solidFill>
              </a:rPr>
              <a:t>Розв’яжіть</a:t>
            </a:r>
            <a:r>
              <a:rPr lang="ru-RU" sz="2800" b="1" dirty="0" smtClean="0">
                <a:solidFill>
                  <a:srgbClr val="7030A0"/>
                </a:solidFill>
              </a:rPr>
              <a:t> вирази з </a:t>
            </a:r>
            <a:r>
              <a:rPr lang="ru-RU" sz="2800" b="1" dirty="0" err="1" smtClean="0">
                <a:solidFill>
                  <a:srgbClr val="7030A0"/>
                </a:solidFill>
              </a:rPr>
              <a:t>коментуванням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2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3365263" y="4285296"/>
            <a:ext cx="1000690" cy="47017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13</a:t>
            </a:r>
            <a:endParaRPr lang="uk-UA" sz="3200" b="1" dirty="0"/>
          </a:p>
        </p:txBody>
      </p:sp>
      <p:sp>
        <p:nvSpPr>
          <p:cNvPr id="53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3365263" y="4830480"/>
            <a:ext cx="990570" cy="44171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130</a:t>
            </a:r>
            <a:endParaRPr lang="uk-UA" sz="3200" b="1" dirty="0"/>
          </a:p>
        </p:txBody>
      </p:sp>
      <p:sp>
        <p:nvSpPr>
          <p:cNvPr id="54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7302985" y="4808593"/>
            <a:ext cx="988736" cy="48549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120</a:t>
            </a:r>
            <a:endParaRPr lang="ru-RU" sz="3200" b="1" dirty="0"/>
          </a:p>
        </p:txBody>
      </p:sp>
      <p:sp>
        <p:nvSpPr>
          <p:cNvPr id="55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7278751" y="4246546"/>
            <a:ext cx="988736" cy="48549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12</a:t>
            </a:r>
            <a:endParaRPr lang="uk-UA" sz="3200" b="1" dirty="0"/>
          </a:p>
        </p:txBody>
      </p:sp>
      <p:sp>
        <p:nvSpPr>
          <p:cNvPr id="56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5492836" y="5394040"/>
            <a:ext cx="841687" cy="47017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3</a:t>
            </a:r>
            <a:endParaRPr lang="uk-UA" sz="3200" b="1" dirty="0"/>
          </a:p>
        </p:txBody>
      </p:sp>
      <p:sp>
        <p:nvSpPr>
          <p:cNvPr id="57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5492836" y="5964570"/>
            <a:ext cx="833175" cy="44171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30</a:t>
            </a:r>
            <a:endParaRPr lang="uk-UA" sz="3200" b="1" dirty="0"/>
          </a:p>
        </p:txBody>
      </p:sp>
      <p:sp>
        <p:nvSpPr>
          <p:cNvPr id="58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9292529" y="5954950"/>
            <a:ext cx="831632" cy="48549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80</a:t>
            </a:r>
            <a:endParaRPr lang="ru-RU" sz="3200" b="1" dirty="0"/>
          </a:p>
        </p:txBody>
      </p:sp>
      <p:sp>
        <p:nvSpPr>
          <p:cNvPr id="60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9292529" y="5363022"/>
            <a:ext cx="831632" cy="48549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8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1319244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63244" y="475318"/>
            <a:ext cx="10169347" cy="82580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Обчисліть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</a:rPr>
              <a:t>вирази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2" y="5728654"/>
            <a:ext cx="155552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Ч.2 Ст.5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№18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3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3441834" y="2135487"/>
            <a:ext cx="798736" cy="7182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29</a:t>
            </a:r>
            <a:endParaRPr lang="uk-UA" sz="3200" b="1" dirty="0"/>
          </a:p>
        </p:txBody>
      </p:sp>
      <p:sp>
        <p:nvSpPr>
          <p:cNvPr id="84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3471380" y="2900465"/>
            <a:ext cx="803518" cy="67476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87</a:t>
            </a:r>
            <a:endParaRPr lang="uk-UA" sz="3200" b="1" dirty="0"/>
          </a:p>
        </p:txBody>
      </p:sp>
      <p:sp>
        <p:nvSpPr>
          <p:cNvPr id="37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1544624" y="2158877"/>
            <a:ext cx="1919225" cy="6948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67 – 38 =</a:t>
            </a:r>
            <a:endParaRPr lang="ru-RU" sz="3200" b="1" dirty="0"/>
          </a:p>
        </p:txBody>
      </p:sp>
      <p:sp>
        <p:nvSpPr>
          <p:cNvPr id="38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1494031" y="2853730"/>
            <a:ext cx="1926007" cy="6948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48 + 39 = 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91671" y="1423867"/>
            <a:ext cx="7283301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smtClean="0">
                <a:solidFill>
                  <a:srgbClr val="7030A0"/>
                </a:solidFill>
              </a:rPr>
              <a:t>Запишіть </a:t>
            </a:r>
            <a:r>
              <a:rPr lang="uk-UA" sz="2800" b="1" smtClean="0">
                <a:solidFill>
                  <a:srgbClr val="7030A0"/>
                </a:solidFill>
              </a:rPr>
              <a:t>нижню </a:t>
            </a:r>
            <a:r>
              <a:rPr lang="uk-UA" sz="2800" b="1" dirty="0" smtClean="0">
                <a:solidFill>
                  <a:srgbClr val="7030A0"/>
                </a:solidFill>
              </a:rPr>
              <a:t>колонку виразів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3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10168510" y="2158876"/>
            <a:ext cx="765209" cy="6831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65</a:t>
            </a:r>
            <a:endParaRPr lang="ru-RU" sz="3200" b="1" dirty="0"/>
          </a:p>
        </p:txBody>
      </p:sp>
      <p:sp>
        <p:nvSpPr>
          <p:cNvPr id="44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8236462" y="2132506"/>
            <a:ext cx="1897903" cy="7095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80 – 15 =</a:t>
            </a:r>
            <a:endParaRPr lang="uk-UA" sz="3200" b="1" dirty="0"/>
          </a:p>
        </p:txBody>
      </p:sp>
      <p:sp>
        <p:nvSpPr>
          <p:cNvPr id="45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5359805" y="2147181"/>
            <a:ext cx="2880320" cy="6948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/>
              <a:t>140 – 60 – </a:t>
            </a:r>
            <a:r>
              <a:rPr lang="ru-RU" sz="3200" b="1" dirty="0" smtClean="0"/>
              <a:t>15 = </a:t>
            </a:r>
            <a:endParaRPr lang="ru-RU" sz="3200" b="1" dirty="0"/>
          </a:p>
        </p:txBody>
      </p:sp>
      <p:sp>
        <p:nvSpPr>
          <p:cNvPr id="46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5354359" y="2853730"/>
            <a:ext cx="3102858" cy="7214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/>
              <a:t>(120 – 60) : 10</a:t>
            </a:r>
            <a:r>
              <a:rPr lang="ru-RU" sz="3200" b="1" dirty="0" smtClean="0"/>
              <a:t> =  </a:t>
            </a:r>
            <a:endParaRPr lang="ru-RU" sz="3200" b="1" dirty="0"/>
          </a:p>
        </p:txBody>
      </p:sp>
      <p:sp>
        <p:nvSpPr>
          <p:cNvPr id="34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5812345" y="3681311"/>
            <a:ext cx="2041043" cy="7416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120 – 30 =</a:t>
            </a:r>
            <a:endParaRPr lang="uk-UA" sz="3200" b="1" dirty="0"/>
          </a:p>
        </p:txBody>
      </p:sp>
      <p:sp>
        <p:nvSpPr>
          <p:cNvPr id="35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3164463" y="3677714"/>
            <a:ext cx="2606933" cy="6948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/>
              <a:t>60 + 60 – </a:t>
            </a:r>
            <a:r>
              <a:rPr lang="ru-RU" sz="3200" b="1" dirty="0" smtClean="0"/>
              <a:t>30 = </a:t>
            </a:r>
            <a:endParaRPr lang="ru-RU" sz="3200" b="1" dirty="0"/>
          </a:p>
        </p:txBody>
      </p:sp>
      <p:sp>
        <p:nvSpPr>
          <p:cNvPr id="36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3165753" y="4498180"/>
            <a:ext cx="2610504" cy="6948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/>
              <a:t>35 + </a:t>
            </a:r>
            <a:r>
              <a:rPr lang="ru-RU" sz="3200" b="1" dirty="0" smtClean="0"/>
              <a:t>35 + 50 = </a:t>
            </a:r>
            <a:endParaRPr lang="ru-RU" sz="3200" b="1" dirty="0"/>
          </a:p>
        </p:txBody>
      </p:sp>
      <p:sp>
        <p:nvSpPr>
          <p:cNvPr id="39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7853388" y="3681311"/>
            <a:ext cx="792411" cy="7416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90</a:t>
            </a:r>
            <a:endParaRPr lang="uk-UA" sz="3200" b="1" dirty="0"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t="5754" r="6815" b="9804"/>
          <a:stretch/>
        </p:blipFill>
        <p:spPr>
          <a:xfrm>
            <a:off x="8718231" y="3681311"/>
            <a:ext cx="2900978" cy="2827535"/>
          </a:xfrm>
          <a:prstGeom prst="rect">
            <a:avLst/>
          </a:prstGeom>
        </p:spPr>
      </p:pic>
      <p:sp>
        <p:nvSpPr>
          <p:cNvPr id="50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8460910" y="2853730"/>
            <a:ext cx="1673455" cy="6831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60 : 10 =</a:t>
            </a:r>
            <a:endParaRPr lang="ru-RU" sz="3200" b="1" dirty="0"/>
          </a:p>
        </p:txBody>
      </p:sp>
      <p:sp>
        <p:nvSpPr>
          <p:cNvPr id="51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10134365" y="2831305"/>
            <a:ext cx="765209" cy="6831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6</a:t>
            </a:r>
            <a:endParaRPr lang="ru-RU" sz="3200" b="1" dirty="0"/>
          </a:p>
        </p:txBody>
      </p:sp>
      <p:sp>
        <p:nvSpPr>
          <p:cNvPr id="52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5812346" y="4496012"/>
            <a:ext cx="1935870" cy="7416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70 + 50 =</a:t>
            </a:r>
            <a:endParaRPr lang="uk-UA" sz="3200" b="1" dirty="0"/>
          </a:p>
        </p:txBody>
      </p:sp>
      <p:sp>
        <p:nvSpPr>
          <p:cNvPr id="53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7754462" y="4502525"/>
            <a:ext cx="891337" cy="7416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120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18406652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84" grpId="0" animBg="1"/>
      <p:bldP spid="43" grpId="0" animBg="1"/>
      <p:bldP spid="44" grpId="0" animBg="1"/>
      <p:bldP spid="34" grpId="0" animBg="1"/>
      <p:bldP spid="39" grpId="0" animBg="1"/>
      <p:bldP spid="50" grpId="0" animBg="1"/>
      <p:bldP spid="51" grpId="0" animBg="1"/>
      <p:bldP spid="52" grpId="0" animBg="1"/>
      <p:bldP spid="5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8240</TotalTime>
  <Words>861</Words>
  <Application>Microsoft Office PowerPoint</Application>
  <PresentationFormat>Произвольный</PresentationFormat>
  <Paragraphs>188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721</cp:revision>
  <dcterms:created xsi:type="dcterms:W3CDTF">2025-08-27T14:01:18Z</dcterms:created>
  <dcterms:modified xsi:type="dcterms:W3CDTF">2026-01-13T10:14:01Z</dcterms:modified>
</cp:coreProperties>
</file>