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82" r:id="rId2"/>
    <p:sldId id="865" r:id="rId3"/>
    <p:sldId id="866" r:id="rId4"/>
    <p:sldId id="286" r:id="rId5"/>
    <p:sldId id="870" r:id="rId6"/>
    <p:sldId id="857" r:id="rId7"/>
    <p:sldId id="828" r:id="rId8"/>
    <p:sldId id="856" r:id="rId9"/>
    <p:sldId id="858" r:id="rId10"/>
    <p:sldId id="861" r:id="rId11"/>
    <p:sldId id="860" r:id="rId12"/>
    <p:sldId id="853" r:id="rId13"/>
    <p:sldId id="862" r:id="rId14"/>
    <p:sldId id="867" r:id="rId15"/>
    <p:sldId id="869" r:id="rId16"/>
    <p:sldId id="863" r:id="rId17"/>
    <p:sldId id="313" r:id="rId18"/>
    <p:sldId id="864" r:id="rId19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Додавання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круглих</a:t>
          </a:r>
          <a:r>
            <a:rPr lang="ru-RU" sz="3200" b="1" dirty="0" smtClean="0">
              <a:solidFill>
                <a:schemeClr val="bg1"/>
              </a:solidFill>
            </a:rPr>
            <a:t> трицифрових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Обернені задачі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Переставна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властивість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smtClean="0">
              <a:solidFill>
                <a:schemeClr val="bg1"/>
              </a:solidFill>
            </a:rPr>
            <a:t>додавання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</a:t>
          </a:r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обернених задач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5095" custLinFactX="400000" custLinFactNeighborX="454125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4219" custLinFactX="-136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7339" custLinFactX="-131907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0091" custLinFactX="-136221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14632" y="864133"/>
          <a:ext cx="4273486" cy="254521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</a:t>
          </a: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обернених задач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8765" y="854697"/>
        <a:ext cx="254521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78184" y="778184"/>
          <a:ext cx="4273486" cy="271711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Переставна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властивість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smtClean="0">
              <a:solidFill>
                <a:schemeClr val="bg1"/>
              </a:solidFill>
            </a:rPr>
            <a:t>додавання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1711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23579" y="654592"/>
          <a:ext cx="4273486" cy="296430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Додавання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круглих</a:t>
          </a:r>
          <a:r>
            <a:rPr lang="ru-RU" sz="3200" b="1" kern="1200" dirty="0" smtClean="0">
              <a:solidFill>
                <a:schemeClr val="bg1"/>
              </a:solidFill>
            </a:rPr>
            <a:t> трицифрових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78172" y="854696"/>
        <a:ext cx="296430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797025" y="1005472"/>
          <a:ext cx="4273486" cy="226254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Обернені задачі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802498" y="854696"/>
        <a:ext cx="226254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Додавання виду </a:t>
            </a:r>
            <a:r>
              <a:rPr lang="uk-UA" sz="4000" b="1" i="1" dirty="0">
                <a:solidFill>
                  <a:srgbClr val="7030A0"/>
                </a:solidFill>
              </a:rPr>
              <a:t>430 + 260.</a:t>
            </a:r>
            <a:r>
              <a:rPr lang="uk-UA" sz="4000" b="1" dirty="0">
                <a:solidFill>
                  <a:srgbClr val="7030A0"/>
                </a:solidFill>
              </a:rPr>
              <a:t> Розв’язування і порівняння задач.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 </a:t>
            </a:r>
            <a:r>
              <a:rPr lang="ru-RU" sz="4000" b="1" dirty="0" err="1" smtClean="0">
                <a:solidFill>
                  <a:schemeClr val="bg1"/>
                </a:solidFill>
              </a:rPr>
              <a:t>поясненням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17171" y="2110199"/>
            <a:ext cx="890823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560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043364" y="2129815"/>
            <a:ext cx="2447644" cy="1227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240 + 320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260 </a:t>
            </a:r>
            <a:r>
              <a:rPr lang="ru-RU" sz="3200" b="1" dirty="0"/>
              <a:t>+ </a:t>
            </a:r>
            <a:r>
              <a:rPr lang="ru-RU" sz="3200" b="1" dirty="0" smtClean="0"/>
              <a:t>210 =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1671" y="1423867"/>
            <a:ext cx="728330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Запишіть останню колонку виразів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725136" y="2053080"/>
            <a:ext cx="967295" cy="683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660</a:t>
            </a:r>
            <a:endParaRPr lang="ru-RU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95493" y="2114688"/>
            <a:ext cx="2329644" cy="1243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420 + 240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330 </a:t>
            </a:r>
            <a:r>
              <a:rPr lang="ru-RU" sz="3200" b="1" dirty="0"/>
              <a:t>+ </a:t>
            </a:r>
            <a:r>
              <a:rPr lang="ru-RU" sz="3200" b="1" dirty="0" smtClean="0"/>
              <a:t>440 =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180263" y="3648262"/>
            <a:ext cx="2270589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630 + 350 =</a:t>
            </a:r>
          </a:p>
          <a:p>
            <a:r>
              <a:rPr lang="ru-RU" sz="3200" b="1" dirty="0" smtClean="0"/>
              <a:t>220 </a:t>
            </a:r>
            <a:r>
              <a:rPr lang="ru-RU" sz="3200" b="1" dirty="0"/>
              <a:t>+ </a:t>
            </a:r>
            <a:r>
              <a:rPr lang="ru-RU" sz="3200" b="1" dirty="0" smtClean="0"/>
              <a:t>740 =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05183" y="3529604"/>
            <a:ext cx="878509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980</a:t>
            </a:r>
            <a:endParaRPr lang="uk-UA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18231" y="3681311"/>
            <a:ext cx="2900978" cy="2827535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725137" y="2752997"/>
            <a:ext cx="967294" cy="683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770</a:t>
            </a:r>
            <a:endParaRPr lang="ru-RU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460818" y="4287374"/>
            <a:ext cx="891337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960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478554" y="2761391"/>
            <a:ext cx="890823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470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4066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3" grpId="0" animBg="1"/>
      <p:bldP spid="39" grpId="0" animBg="1"/>
      <p:bldP spid="51" grpId="0" animBg="1"/>
      <p:bldP spid="53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617682"/>
            <a:ext cx="10169347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</a:t>
            </a:r>
            <a:r>
              <a:rPr lang="ru-RU" sz="3600" b="1" dirty="0" err="1"/>
              <a:t>суми</a:t>
            </a:r>
            <a:r>
              <a:rPr lang="ru-RU" sz="3600" b="1" dirty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№29-30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88" y="1509724"/>
            <a:ext cx="3293616" cy="2821824"/>
          </a:xfrm>
          <a:prstGeom prst="rect">
            <a:avLst/>
          </a:prstGeom>
        </p:spPr>
      </p:pic>
      <p:pic>
        <p:nvPicPr>
          <p:cNvPr id="3074" name="Picture 2" descr="D:\3 клас\03 МАТЕМ\1 Листопад\5 Усне додавання і віднімання в межах 1000\2026-01-03_1854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3" y="1485578"/>
            <a:ext cx="6154221" cy="12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5 Усне додавання і віднімання в межах 1000\2026-01-03_1855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4" y="2762019"/>
            <a:ext cx="6154221" cy="86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8037" y="3645818"/>
            <a:ext cx="407034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 </a:t>
            </a:r>
            <a:r>
              <a:rPr lang="ru-RU" sz="2800" b="1" dirty="0" err="1">
                <a:solidFill>
                  <a:srgbClr val="7030A0"/>
                </a:solidFill>
              </a:rPr>
              <a:t>поясненням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3952" y="4227686"/>
            <a:ext cx="221727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240 + </a:t>
            </a:r>
            <a:r>
              <a:rPr lang="ru-RU" sz="3200" b="1" dirty="0" smtClean="0"/>
              <a:t>20 =</a:t>
            </a:r>
          </a:p>
          <a:p>
            <a:r>
              <a:rPr lang="ru-RU" sz="3200" b="1" dirty="0" smtClean="0"/>
              <a:t>240 + 200 = </a:t>
            </a:r>
            <a:endParaRPr lang="ru-RU" sz="3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826778" y="4227686"/>
            <a:ext cx="221727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420 </a:t>
            </a:r>
            <a:r>
              <a:rPr lang="ru-RU" sz="3200" b="1" dirty="0"/>
              <a:t>+ </a:t>
            </a:r>
            <a:r>
              <a:rPr lang="ru-RU" sz="3200" b="1" dirty="0" smtClean="0"/>
              <a:t>40 =</a:t>
            </a:r>
          </a:p>
          <a:p>
            <a:r>
              <a:rPr lang="ru-RU" sz="3200" b="1" dirty="0" smtClean="0"/>
              <a:t>420 + 400 = </a:t>
            </a:r>
            <a:endParaRPr lang="ru-RU" sz="32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638248" y="5417839"/>
            <a:ext cx="221727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630 </a:t>
            </a:r>
            <a:r>
              <a:rPr lang="ru-RU" sz="3200" b="1" dirty="0"/>
              <a:t>+ </a:t>
            </a:r>
            <a:r>
              <a:rPr lang="ru-RU" sz="3200" b="1" dirty="0" smtClean="0"/>
              <a:t>30 =</a:t>
            </a:r>
          </a:p>
          <a:p>
            <a:r>
              <a:rPr lang="ru-RU" sz="3200" b="1" dirty="0" smtClean="0"/>
              <a:t>630 + 300 = </a:t>
            </a:r>
            <a:endParaRPr lang="ru-RU" sz="32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051221" y="5304904"/>
            <a:ext cx="221727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620 </a:t>
            </a:r>
            <a:r>
              <a:rPr lang="ru-RU" sz="3200" b="1" dirty="0"/>
              <a:t>+ </a:t>
            </a:r>
            <a:r>
              <a:rPr lang="ru-RU" sz="3200" b="1" dirty="0" smtClean="0"/>
              <a:t>20 =</a:t>
            </a:r>
          </a:p>
          <a:p>
            <a:r>
              <a:rPr lang="ru-RU" sz="3200" b="1" dirty="0" smtClean="0"/>
              <a:t>620 + 200 = </a:t>
            </a:r>
            <a:endParaRPr lang="ru-RU" sz="32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94942" y="4221882"/>
            <a:ext cx="890823" cy="5075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260</a:t>
            </a:r>
            <a:endParaRPr lang="uk-UA" sz="32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882799" y="4201895"/>
            <a:ext cx="967295" cy="5138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460</a:t>
            </a:r>
            <a:endParaRPr lang="ru-RU" sz="3200" b="1" dirty="0"/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07855" y="5366470"/>
            <a:ext cx="878509" cy="557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660</a:t>
            </a:r>
            <a:endParaRPr lang="uk-UA" sz="3200" b="1" dirty="0"/>
          </a:p>
        </p:txBody>
      </p:sp>
      <p:sp>
        <p:nvSpPr>
          <p:cNvPr id="6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07870" y="4776977"/>
            <a:ext cx="967294" cy="5138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820</a:t>
            </a:r>
            <a:endParaRPr lang="ru-RU" sz="3200" b="1" dirty="0"/>
          </a:p>
        </p:txBody>
      </p:sp>
      <p:sp>
        <p:nvSpPr>
          <p:cNvPr id="6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95027" y="5937263"/>
            <a:ext cx="891337" cy="557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930</a:t>
            </a:r>
            <a:endParaRPr lang="uk-UA" sz="3200" b="1" dirty="0"/>
          </a:p>
        </p:txBody>
      </p:sp>
      <p:sp>
        <p:nvSpPr>
          <p:cNvPr id="6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67797" y="4797946"/>
            <a:ext cx="890823" cy="5075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440</a:t>
            </a:r>
            <a:endParaRPr lang="uk-UA" sz="3200" b="1" dirty="0"/>
          </a:p>
        </p:txBody>
      </p:sp>
      <p:sp>
        <p:nvSpPr>
          <p:cNvPr id="6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68495" y="5285719"/>
            <a:ext cx="878509" cy="557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640</a:t>
            </a:r>
            <a:endParaRPr lang="uk-UA" sz="3200" b="1" dirty="0"/>
          </a:p>
        </p:txBody>
      </p:sp>
      <p:sp>
        <p:nvSpPr>
          <p:cNvPr id="6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55667" y="5856512"/>
            <a:ext cx="891337" cy="557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820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2043" y="1090602"/>
            <a:ext cx="688584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 err="1">
                <a:solidFill>
                  <a:srgbClr val="7030A0"/>
                </a:solidFill>
              </a:rPr>
              <a:t>короткі</a:t>
            </a:r>
            <a:r>
              <a:rPr lang="ru-RU" sz="2800" b="1" dirty="0">
                <a:solidFill>
                  <a:srgbClr val="7030A0"/>
                </a:solidFill>
              </a:rPr>
              <a:t> записи. Що в них спільного і що </a:t>
            </a:r>
            <a:r>
              <a:rPr lang="ru-RU" sz="2800" b="1" dirty="0" err="1">
                <a:solidFill>
                  <a:srgbClr val="7030A0"/>
                </a:solidFill>
              </a:rPr>
              <a:t>відмінного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777764" y="331648"/>
            <a:ext cx="9008165" cy="7589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1222043" y="1921599"/>
            <a:ext cx="6902411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arenR"/>
            </a:pPr>
            <a:r>
              <a:rPr lang="ru-RU" sz="2800" b="1" dirty="0" smtClean="0"/>
              <a:t>У </a:t>
            </a:r>
            <a:r>
              <a:rPr lang="ru-RU" sz="2800" b="1" dirty="0" err="1"/>
              <a:t>братів</a:t>
            </a:r>
            <a:r>
              <a:rPr lang="ru-RU" sz="2800" b="1" dirty="0"/>
              <a:t> було 170 грн. На букет квітів для </a:t>
            </a:r>
            <a:r>
              <a:rPr lang="ru-RU" sz="2800" b="1" dirty="0" err="1"/>
              <a:t>бабусі</a:t>
            </a:r>
            <a:r>
              <a:rPr lang="ru-RU" sz="2800" b="1" dirty="0"/>
              <a:t> вони </a:t>
            </a:r>
            <a:r>
              <a:rPr lang="ru-RU" sz="2800" b="1" dirty="0" err="1"/>
              <a:t>витратили</a:t>
            </a:r>
            <a:r>
              <a:rPr lang="ru-RU" sz="2800" b="1" dirty="0"/>
              <a:t> 90 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гривень</a:t>
            </a:r>
            <a:r>
              <a:rPr lang="ru-RU" sz="2800" b="1" dirty="0"/>
              <a:t> </a:t>
            </a:r>
            <a:r>
              <a:rPr lang="ru-RU" sz="2800" b="1" dirty="0" err="1"/>
              <a:t>залишилось</a:t>
            </a:r>
            <a:r>
              <a:rPr lang="ru-RU" sz="2800" b="1" dirty="0"/>
              <a:t> у </a:t>
            </a:r>
            <a:r>
              <a:rPr lang="ru-RU" sz="2800" b="1" dirty="0" err="1"/>
              <a:t>братів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AutoNum type="arabicParenR"/>
            </a:pPr>
            <a:r>
              <a:rPr lang="ru-RU" sz="2800" b="1" dirty="0" smtClean="0"/>
              <a:t>У </a:t>
            </a:r>
            <a:r>
              <a:rPr lang="ru-RU" sz="2800" b="1" dirty="0" err="1"/>
              <a:t>братів</a:t>
            </a:r>
            <a:r>
              <a:rPr lang="ru-RU" sz="2800" b="1" dirty="0"/>
              <a:t> було 170 грн. Після того як вони купили букет квітів для </a:t>
            </a:r>
            <a:r>
              <a:rPr lang="ru-RU" sz="2800" b="1" dirty="0" err="1"/>
              <a:t>бабусі</a:t>
            </a:r>
            <a:r>
              <a:rPr lang="ru-RU" sz="2800" b="1" dirty="0"/>
              <a:t>, у них </a:t>
            </a:r>
            <a:r>
              <a:rPr lang="ru-RU" sz="2800" b="1" dirty="0" err="1"/>
              <a:t>залишилося</a:t>
            </a:r>
            <a:r>
              <a:rPr lang="ru-RU" sz="2800" b="1" dirty="0"/>
              <a:t> 80 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гривень</a:t>
            </a:r>
            <a:r>
              <a:rPr lang="ru-RU" sz="2800" b="1" dirty="0"/>
              <a:t> </a:t>
            </a:r>
            <a:r>
              <a:rPr lang="ru-RU" sz="2800" b="1" dirty="0" err="1"/>
              <a:t>коштує</a:t>
            </a:r>
            <a:r>
              <a:rPr lang="ru-RU" sz="2800" b="1" dirty="0"/>
              <a:t> букет квітів? </a:t>
            </a:r>
            <a:endParaRPr lang="ru-RU" sz="2800" b="1" dirty="0" smtClean="0"/>
          </a:p>
          <a:p>
            <a:pPr marL="361950" indent="-361950">
              <a:buAutoNum type="arabicParenR"/>
            </a:pPr>
            <a:r>
              <a:rPr lang="ru-RU" sz="2800" b="1" dirty="0" err="1" smtClean="0"/>
              <a:t>Брати</a:t>
            </a:r>
            <a:r>
              <a:rPr lang="ru-RU" sz="2800" b="1" dirty="0" smtClean="0"/>
              <a:t> </a:t>
            </a:r>
            <a:r>
              <a:rPr lang="ru-RU" sz="2800" b="1" dirty="0"/>
              <a:t>купили букет квітів для </a:t>
            </a:r>
            <a:r>
              <a:rPr lang="ru-RU" sz="2800" b="1" dirty="0" err="1"/>
              <a:t>бабусі</a:t>
            </a:r>
            <a:r>
              <a:rPr lang="ru-RU" sz="2800" b="1" dirty="0"/>
              <a:t> за 90 </a:t>
            </a:r>
            <a:r>
              <a:rPr lang="ru-RU" sz="2800" b="1" dirty="0" err="1"/>
              <a:t>грн</a:t>
            </a:r>
            <a:r>
              <a:rPr lang="ru-RU" sz="2800" b="1" dirty="0"/>
              <a:t>, і в них </a:t>
            </a:r>
            <a:r>
              <a:rPr lang="ru-RU" sz="2800" b="1" dirty="0" err="1"/>
              <a:t>залишилося</a:t>
            </a:r>
            <a:r>
              <a:rPr lang="ru-RU" sz="2800" b="1" dirty="0"/>
              <a:t> 80 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гривень</a:t>
            </a:r>
            <a:r>
              <a:rPr lang="ru-RU" sz="2800" b="1" dirty="0"/>
              <a:t> було у </a:t>
            </a:r>
            <a:r>
              <a:rPr lang="ru-RU" sz="2800" b="1" dirty="0" err="1"/>
              <a:t>братів</a:t>
            </a:r>
            <a:r>
              <a:rPr lang="ru-RU" sz="2800" b="1" dirty="0"/>
              <a:t> </a:t>
            </a:r>
            <a:r>
              <a:rPr lang="ru-RU" sz="2800" b="1" dirty="0" err="1"/>
              <a:t>спочатку</a:t>
            </a:r>
            <a:r>
              <a:rPr lang="ru-RU" sz="2800" b="1" dirty="0"/>
              <a:t>?</a:t>
            </a:r>
            <a:endParaRPr lang="uk-UA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803916" y="331648"/>
            <a:ext cx="2037519" cy="187581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18189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4453" y="3023851"/>
            <a:ext cx="18560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170 – 90 =</a:t>
            </a:r>
            <a:endParaRPr lang="uk-UA" sz="2800" b="1" dirty="0"/>
          </a:p>
        </p:txBody>
      </p:sp>
      <p:pic>
        <p:nvPicPr>
          <p:cNvPr id="4098" name="Picture 2" descr="D:\3 клас\03 МАТЕМ\1 Листопад\5 Усне додавання і віднімання в межах 1000\2026-01-03_191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91" y="2023726"/>
            <a:ext cx="24860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3 клас\03 МАТЕМ\1 Листопад\5 Усне додавання і віднімання в межах 1000\2026-01-03_191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54" y="3510513"/>
            <a:ext cx="2676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3 клас\03 МАТЕМ\1 Листопад\5 Усне додавання і віднімання в межах 1000\2026-01-03_191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53" y="5013970"/>
            <a:ext cx="26765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991911" y="2987293"/>
            <a:ext cx="13601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80 (грн)</a:t>
            </a:r>
            <a:endParaRPr lang="uk-UA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135902" y="4490750"/>
            <a:ext cx="18560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170 – 80 =</a:t>
            </a:r>
            <a:endParaRPr lang="uk-UA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014809" y="4492125"/>
            <a:ext cx="13601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90 (грн)</a:t>
            </a:r>
            <a:endParaRPr lang="uk-UA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147352" y="5975995"/>
            <a:ext cx="163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90 + 80 =</a:t>
            </a:r>
            <a:endParaRPr lang="uk-UA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765173" y="5997074"/>
            <a:ext cx="15841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170 (грн)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0784" y="2202463"/>
            <a:ext cx="608965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b="1" dirty="0" err="1" smtClean="0"/>
              <a:t>Зверніть</a:t>
            </a:r>
            <a:r>
              <a:rPr lang="ru-RU" sz="3200" b="1" dirty="0" smtClean="0"/>
              <a:t> </a:t>
            </a:r>
            <a:r>
              <a:rPr lang="ru-RU" sz="3200" b="1" dirty="0"/>
              <a:t>увагу! </a:t>
            </a:r>
            <a:r>
              <a:rPr lang="ru-RU" sz="3200" b="1" dirty="0" err="1"/>
              <a:t>Обернених</a:t>
            </a:r>
            <a:r>
              <a:rPr lang="ru-RU" sz="3200" b="1" dirty="0"/>
              <a:t> задач є </a:t>
            </a:r>
            <a:r>
              <a:rPr lang="ru-RU" sz="3200" b="1" dirty="0" err="1"/>
              <a:t>стільки</a:t>
            </a:r>
            <a:r>
              <a:rPr lang="ru-RU" sz="3200" b="1" dirty="0"/>
              <a:t>, </a:t>
            </a:r>
            <a:r>
              <a:rPr lang="ru-RU" sz="3200" b="1" dirty="0" err="1"/>
              <a:t>скільки</a:t>
            </a:r>
            <a:r>
              <a:rPr lang="ru-RU" sz="3200" b="1" dirty="0"/>
              <a:t> є </a:t>
            </a:r>
            <a:r>
              <a:rPr lang="ru-RU" sz="3200" b="1" dirty="0" err="1"/>
              <a:t>числових</a:t>
            </a:r>
            <a:r>
              <a:rPr lang="ru-RU" sz="3200" b="1" dirty="0"/>
              <a:t> </a:t>
            </a:r>
            <a:r>
              <a:rPr lang="ru-RU" sz="3200" b="1" dirty="0" err="1"/>
              <a:t>даних</a:t>
            </a:r>
            <a:r>
              <a:rPr lang="ru-RU" sz="3200" b="1" dirty="0"/>
              <a:t> в </a:t>
            </a:r>
            <a:r>
              <a:rPr lang="ru-RU" sz="3200" b="1" dirty="0" err="1"/>
              <a:t>умові</a:t>
            </a:r>
            <a:r>
              <a:rPr lang="ru-RU" sz="3200" b="1" dirty="0"/>
              <a:t> </a:t>
            </a:r>
            <a:r>
              <a:rPr lang="ru-RU" sz="3200" b="1" dirty="0" err="1"/>
              <a:t>першої</a:t>
            </a:r>
            <a:r>
              <a:rPr lang="ru-RU" sz="3200" b="1" dirty="0"/>
              <a:t> задачі.</a:t>
            </a:r>
          </a:p>
        </p:txBody>
      </p:sp>
    </p:spTree>
    <p:extLst>
      <p:ext uri="{BB962C8B-B14F-4D97-AF65-F5344CB8AC3E}">
        <p14:creationId xmlns:p14="http://schemas.microsoft.com/office/powerpoint/2010/main" val="7622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38564" y="2853730"/>
            <a:ext cx="356929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Е – </a:t>
            </a:r>
          </a:p>
          <a:p>
            <a:r>
              <a:rPr lang="uk-UA" sz="3200" b="1" dirty="0" smtClean="0"/>
              <a:t>Х –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358" y="1324588"/>
            <a:ext cx="1023523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книжковій</a:t>
            </a:r>
            <a:r>
              <a:rPr lang="ru-RU" sz="2800" b="1" dirty="0"/>
              <a:t> </a:t>
            </a:r>
            <a:r>
              <a:rPr lang="ru-RU" sz="2800" b="1" dirty="0" err="1"/>
              <a:t>шафі</a:t>
            </a:r>
            <a:r>
              <a:rPr lang="ru-RU" sz="2800" b="1" dirty="0"/>
              <a:t> </a:t>
            </a:r>
            <a:r>
              <a:rPr lang="ru-RU" sz="2800" b="1" dirty="0" err="1"/>
              <a:t>стоїть</a:t>
            </a:r>
            <a:r>
              <a:rPr lang="ru-RU" sz="2800" b="1" dirty="0"/>
              <a:t> 35 </a:t>
            </a:r>
            <a:r>
              <a:rPr lang="ru-RU" sz="2800" b="1" dirty="0" err="1"/>
              <a:t>книжок</a:t>
            </a:r>
            <a:r>
              <a:rPr lang="ru-RU" sz="2800" b="1" dirty="0"/>
              <a:t>. Із них — 17 </a:t>
            </a:r>
            <a:r>
              <a:rPr lang="ru-RU" sz="2800" b="1" dirty="0" err="1"/>
              <a:t>енциклопедій</a:t>
            </a:r>
            <a:r>
              <a:rPr lang="ru-RU" sz="2800" b="1" dirty="0"/>
              <a:t>, а </a:t>
            </a:r>
            <a:r>
              <a:rPr lang="ru-RU" sz="2800" b="1" dirty="0" err="1"/>
              <a:t>решта</a:t>
            </a:r>
            <a:r>
              <a:rPr lang="ru-RU" sz="2800" b="1" dirty="0"/>
              <a:t> — </a:t>
            </a:r>
            <a:r>
              <a:rPr lang="ru-RU" sz="2800" b="1" dirty="0" err="1"/>
              <a:t>художні</a:t>
            </a:r>
            <a:r>
              <a:rPr lang="ru-RU" sz="2800" b="1" dirty="0"/>
              <a:t> твори.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/>
              <a:t>книжок</a:t>
            </a:r>
            <a:r>
              <a:rPr lang="ru-RU" sz="2800" b="1" dirty="0"/>
              <a:t> з </a:t>
            </a:r>
            <a:r>
              <a:rPr lang="ru-RU" sz="2800" b="1" dirty="0" err="1"/>
              <a:t>художніми</a:t>
            </a:r>
            <a:r>
              <a:rPr lang="ru-RU" sz="2800" b="1" dirty="0"/>
              <a:t> </a:t>
            </a:r>
            <a:r>
              <a:rPr lang="ru-RU" sz="2800" b="1" dirty="0" err="1"/>
              <a:t>творами</a:t>
            </a:r>
            <a:r>
              <a:rPr lang="ru-RU" sz="2800" b="1" dirty="0"/>
              <a:t> </a:t>
            </a:r>
            <a:r>
              <a:rPr lang="ru-RU" sz="2800" b="1" dirty="0" err="1"/>
              <a:t>стоїть</a:t>
            </a:r>
            <a:r>
              <a:rPr lang="ru-RU" sz="2800" b="1" dirty="0"/>
              <a:t> на </a:t>
            </a:r>
            <a:r>
              <a:rPr lang="ru-RU" sz="2800" b="1" dirty="0" err="1"/>
              <a:t>полиці</a:t>
            </a:r>
            <a:r>
              <a:rPr lang="ru-RU" sz="2800" b="1" dirty="0"/>
              <a:t>?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79463" y="510600"/>
            <a:ext cx="10225135" cy="8309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9863" y="2846759"/>
            <a:ext cx="2376264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Усно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складіть</a:t>
            </a:r>
            <a:r>
              <a:rPr lang="ru-RU" sz="2800" b="1" dirty="0">
                <a:solidFill>
                  <a:srgbClr val="7030A0"/>
                </a:solidFill>
              </a:rPr>
              <a:t> до неї </a:t>
            </a:r>
            <a:r>
              <a:rPr lang="ru-RU" sz="2800" b="1" dirty="0" err="1" smtClean="0">
                <a:solidFill>
                  <a:srgbClr val="7030A0"/>
                </a:solidFill>
              </a:rPr>
              <a:t>обернені</a:t>
            </a:r>
            <a:r>
              <a:rPr lang="ru-RU" sz="2800" b="1" dirty="0" smtClean="0">
                <a:solidFill>
                  <a:srgbClr val="7030A0"/>
                </a:solidFill>
              </a:rPr>
              <a:t> задачі.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1533" y="2853730"/>
            <a:ext cx="126214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3933" y="3376950"/>
            <a:ext cx="9657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?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0866" y="3130729"/>
            <a:ext cx="125628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723209" y="2935139"/>
            <a:ext cx="333606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7442" y="4077866"/>
            <a:ext cx="17957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35 – 17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2087" y="4077866"/>
            <a:ext cx="17957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 </a:t>
            </a:r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</a:rPr>
              <a:t>кн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6049" y="4764614"/>
            <a:ext cx="21407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6815" y="4774975"/>
            <a:ext cx="38993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 </a:t>
            </a:r>
            <a:r>
              <a:rPr lang="ru-RU" sz="3200" b="1" dirty="0" err="1" smtClean="0">
                <a:solidFill>
                  <a:schemeClr val="bg1"/>
                </a:solidFill>
              </a:rPr>
              <a:t>книжок</a:t>
            </a:r>
            <a:r>
              <a:rPr lang="ru-RU" sz="3200" b="1" dirty="0" smtClean="0">
                <a:solidFill>
                  <a:schemeClr val="bg1"/>
                </a:solidFill>
              </a:rPr>
              <a:t> з </a:t>
            </a:r>
            <a:r>
              <a:rPr lang="ru-RU" sz="3200" b="1" dirty="0" err="1" smtClean="0">
                <a:solidFill>
                  <a:schemeClr val="bg1"/>
                </a:solidFill>
              </a:rPr>
              <a:t>художніми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творами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72151" y="2862384"/>
            <a:ext cx="353098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Е – </a:t>
            </a:r>
          </a:p>
          <a:p>
            <a:r>
              <a:rPr lang="uk-UA" sz="3200" b="1" dirty="0" smtClean="0"/>
              <a:t>Х –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5120" y="2862384"/>
            <a:ext cx="126214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5120" y="3385604"/>
            <a:ext cx="111813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94453" y="3139383"/>
            <a:ext cx="125628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?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8955485" y="2948243"/>
            <a:ext cx="333606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33847" y="4728840"/>
            <a:ext cx="356929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Е – </a:t>
            </a:r>
          </a:p>
          <a:p>
            <a:r>
              <a:rPr lang="uk-UA" sz="3200" b="1" dirty="0" smtClean="0"/>
              <a:t>Х –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56816" y="4728840"/>
            <a:ext cx="126214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?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6816" y="5252060"/>
            <a:ext cx="111813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56149" y="5005839"/>
            <a:ext cx="125628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 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8981814" y="4856415"/>
            <a:ext cx="333606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122725" y="3948742"/>
            <a:ext cx="17957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 + 17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07370" y="3948742"/>
            <a:ext cx="17957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35 </a:t>
            </a:r>
            <a:r>
              <a:rPr lang="ru-RU" sz="3200" b="1" dirty="0" smtClean="0">
                <a:solidFill>
                  <a:schemeClr val="bg1"/>
                </a:solidFill>
              </a:rPr>
              <a:t>(кн.)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22725" y="5850701"/>
            <a:ext cx="17957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35 – 18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07370" y="5850701"/>
            <a:ext cx="17957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17 </a:t>
            </a:r>
            <a:r>
              <a:rPr lang="ru-RU" sz="3200" b="1" dirty="0" smtClean="0">
                <a:solidFill>
                  <a:schemeClr val="bg1"/>
                </a:solidFill>
              </a:rPr>
              <a:t>(кн.)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91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1" grpId="0"/>
      <p:bldP spid="12" grpId="0"/>
      <p:bldP spid="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8" y="514804"/>
            <a:ext cx="9577064" cy="14748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Запиши в метрах і сантиметрах </a:t>
            </a:r>
            <a:r>
              <a:rPr lang="ru-RU" sz="3600" b="1" dirty="0" err="1"/>
              <a:t>довжину</a:t>
            </a:r>
            <a:r>
              <a:rPr lang="ru-RU" sz="3600" b="1" dirty="0"/>
              <a:t>, </a:t>
            </a:r>
            <a:r>
              <a:rPr lang="ru-RU" sz="3600" b="1" dirty="0" err="1"/>
              <a:t>подану</a:t>
            </a:r>
            <a:r>
              <a:rPr lang="ru-RU" sz="3600" b="1" dirty="0"/>
              <a:t> в сантиметрах.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7535" y="2871256"/>
            <a:ext cx="18002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132см =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230см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525см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405см =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7535" y="2133650"/>
            <a:ext cx="496112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Зразок</a:t>
            </a:r>
            <a:r>
              <a:rPr lang="ru-RU" sz="3200" b="1" dirty="0">
                <a:solidFill>
                  <a:srgbClr val="7030A0"/>
                </a:solidFill>
              </a:rPr>
              <a:t>. 125 см = 1 м 25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7735" y="2871256"/>
            <a:ext cx="18002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1м 32см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2м 30см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5м 25см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4м 05см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604199" y="2277666"/>
            <a:ext cx="3765074" cy="36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7" y="514804"/>
            <a:ext cx="9793087" cy="12588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Розглянь </a:t>
            </a:r>
            <a:r>
              <a:rPr lang="ru-RU" sz="3600" b="1" dirty="0" err="1"/>
              <a:t>малюнок</a:t>
            </a:r>
            <a:r>
              <a:rPr lang="ru-RU" sz="3600" b="1" dirty="0"/>
              <a:t> і скажи, у який </a:t>
            </a:r>
            <a:r>
              <a:rPr lang="ru-RU" sz="3600" b="1" dirty="0" err="1"/>
              <a:t>спосіб</a:t>
            </a:r>
            <a:r>
              <a:rPr lang="ru-RU" sz="3600" b="1" dirty="0"/>
              <a:t> </a:t>
            </a:r>
            <a:r>
              <a:rPr lang="ru-RU" sz="3600" b="1" dirty="0" err="1"/>
              <a:t>кожний</a:t>
            </a:r>
            <a:r>
              <a:rPr lang="ru-RU" sz="3600" b="1" dirty="0"/>
              <a:t> </a:t>
            </a:r>
            <a:r>
              <a:rPr lang="ru-RU" sz="3600" b="1" dirty="0" err="1"/>
              <a:t>хлопець</a:t>
            </a:r>
            <a:r>
              <a:rPr lang="ru-RU" sz="3600" b="1" dirty="0"/>
              <a:t> </a:t>
            </a:r>
            <a:r>
              <a:rPr lang="ru-RU" sz="3600" b="1" dirty="0" err="1"/>
              <a:t>вимірював</a:t>
            </a:r>
            <a:r>
              <a:rPr lang="ru-RU" sz="3600" b="1" dirty="0"/>
              <a:t> свій </a:t>
            </a:r>
            <a:r>
              <a:rPr lang="ru-RU" sz="3600" b="1" dirty="0" err="1"/>
              <a:t>зріст</a:t>
            </a:r>
            <a:r>
              <a:rPr lang="ru-RU" sz="3600" b="1" dirty="0" smtClean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5487" y="1827955"/>
            <a:ext cx="806489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Хлопці</a:t>
            </a:r>
            <a:r>
              <a:rPr lang="ru-RU" sz="2800" b="1" dirty="0">
                <a:solidFill>
                  <a:srgbClr val="7030A0"/>
                </a:solidFill>
              </a:rPr>
              <a:t> дізналися, що </a:t>
            </a:r>
            <a:r>
              <a:rPr lang="ru-RU" sz="2800" b="1" dirty="0" err="1">
                <a:solidFill>
                  <a:srgbClr val="7030A0"/>
                </a:solidFill>
              </a:rPr>
              <a:t>зріст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Іллі</a:t>
            </a:r>
            <a:r>
              <a:rPr lang="ru-RU" sz="2800" b="1" dirty="0">
                <a:solidFill>
                  <a:srgbClr val="7030A0"/>
                </a:solidFill>
              </a:rPr>
              <a:t> становить 124 см, а </a:t>
            </a:r>
            <a:r>
              <a:rPr lang="ru-RU" sz="2800" b="1" dirty="0" err="1">
                <a:solidFill>
                  <a:srgbClr val="7030A0"/>
                </a:solidFill>
              </a:rPr>
              <a:t>зріст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Микити</a:t>
            </a:r>
            <a:r>
              <a:rPr lang="ru-RU" sz="2800" b="1" dirty="0">
                <a:solidFill>
                  <a:srgbClr val="7030A0"/>
                </a:solidFill>
              </a:rPr>
              <a:t> — 1 м 42 см. Хто із </a:t>
            </a:r>
            <a:r>
              <a:rPr lang="ru-RU" sz="2800" b="1" dirty="0" err="1">
                <a:solidFill>
                  <a:srgbClr val="7030A0"/>
                </a:solidFill>
              </a:rPr>
              <a:t>хлопців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вищий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74906" y="5806058"/>
            <a:ext cx="18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1м 42см   </a:t>
            </a:r>
          </a:p>
        </p:txBody>
      </p:sp>
      <p:pic>
        <p:nvPicPr>
          <p:cNvPr id="5122" name="Picture 2" descr="D:\3 клас\03 МАТЕМ\1 Листопад\5 Усне додавання і віднімання в межах 1000\2026-01-03_211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3" y="2799004"/>
            <a:ext cx="677693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43559" y="5806057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124см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3718" y="5744501"/>
            <a:ext cx="5196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&lt; 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36" y="2305008"/>
            <a:ext cx="3293616" cy="28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483676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Ст.9 </a:t>
            </a:r>
          </a:p>
        </p:txBody>
      </p:sp>
      <p:pic>
        <p:nvPicPr>
          <p:cNvPr id="6146" name="Picture 2" descr="D:\3 клас\03 МАТЕМ\1 Листопад\5 Усне додавання і віднімання в межах 1000\2026-01-03_211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355931"/>
            <a:ext cx="91166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788927"/>
            <a:ext cx="16955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0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/>
              <a:t>Як </a:t>
            </a:r>
            <a:r>
              <a:rPr lang="ru-RU" sz="3200" b="1" dirty="0" err="1"/>
              <a:t>називаються</a:t>
            </a:r>
            <a:r>
              <a:rPr lang="ru-RU" sz="3200" b="1" dirty="0"/>
              <a:t> задачі, у яких </a:t>
            </a:r>
            <a:r>
              <a:rPr lang="ru-RU" sz="3200" b="1" dirty="0" err="1"/>
              <a:t>відоме</a:t>
            </a:r>
            <a:r>
              <a:rPr lang="ru-RU" sz="3200" b="1" dirty="0"/>
              <a:t> стає </a:t>
            </a:r>
            <a:r>
              <a:rPr lang="ru-RU" sz="3200" b="1" dirty="0" err="1"/>
              <a:t>невідомим</a:t>
            </a:r>
            <a:r>
              <a:rPr lang="ru-RU" sz="3200" b="1" dirty="0"/>
              <a:t>? </a:t>
            </a: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328577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87975" y="3285778"/>
            <a:ext cx="5378854" cy="11525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обернених</a:t>
            </a:r>
            <a:r>
              <a:rPr lang="ru-RU" sz="3200" b="1" dirty="0" smtClean="0"/>
              <a:t> можна скласти до задачі?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7571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048" y="494643"/>
            <a:ext cx="9776608" cy="6772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238524"/>
            <a:ext cx="8044287" cy="138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6159" y="5140842"/>
            <a:ext cx="17514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складно!</a:t>
            </a:r>
            <a:endParaRPr lang="ru-RU" sz="28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76597" y="5109492"/>
            <a:ext cx="1702616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Все було легко!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94472" y="5085501"/>
            <a:ext cx="18675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Відчуваю втому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06925" y="4894047"/>
            <a:ext cx="1697983" cy="138499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мене все </a:t>
            </a:r>
            <a:r>
              <a:rPr lang="uk-UA" sz="2800" b="1" dirty="0" smtClean="0"/>
              <a:t>вийшло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7965" y="5085309"/>
            <a:ext cx="16109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цікаво!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93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5929" y="406026"/>
            <a:ext cx="10375732" cy="69995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206" y="1443100"/>
            <a:ext cx="429434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787" y="2995045"/>
            <a:ext cx="38503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737" y="4797946"/>
            <a:ext cx="4278627" cy="646986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3786" y="5626604"/>
            <a:ext cx="2670264" cy="64648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64" y="1144090"/>
            <a:ext cx="1015091" cy="18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6" y="1111776"/>
            <a:ext cx="1087311" cy="1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121157" y="2066939"/>
            <a:ext cx="1150991" cy="1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224" y="2980908"/>
            <a:ext cx="1231993" cy="1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43481" y="3806401"/>
            <a:ext cx="1312906" cy="17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9086" y="2222033"/>
            <a:ext cx="414499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862" y="3906698"/>
            <a:ext cx="63463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Руки</a:t>
            </a:r>
            <a:r>
              <a:rPr lang="uk-UA" sz="3200" b="1" dirty="0">
                <a:solidFill>
                  <a:schemeClr val="bg1"/>
                </a:solidFill>
              </a:rPr>
              <a:t>, ноги не </a:t>
            </a:r>
            <a:r>
              <a:rPr lang="uk-UA" sz="32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483517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Ч.2 Ст.7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6" name="Picture 2" descr="D:\3 клас\03 МАТЕМ\1 Листопад\5 Усне додавання і віднімання в межах 1000\2026-01-03_175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3" y="1485578"/>
            <a:ext cx="9035026" cy="27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21" y="3786916"/>
            <a:ext cx="1935729" cy="26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54352034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лічба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7415" y="1557586"/>
            <a:ext cx="8784976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7030A0"/>
                </a:solidFill>
              </a:rPr>
              <a:t>Прочитайте </a:t>
            </a:r>
            <a:r>
              <a:rPr lang="ru-RU" sz="3200" b="1" dirty="0">
                <a:solidFill>
                  <a:srgbClr val="7030A0"/>
                </a:solidFill>
              </a:rPr>
              <a:t>числа: </a:t>
            </a:r>
            <a:r>
              <a:rPr lang="ru-RU" sz="3200" b="1" dirty="0">
                <a:solidFill>
                  <a:srgbClr val="FF0000"/>
                </a:solidFill>
              </a:rPr>
              <a:t>345 і 640. </a:t>
            </a:r>
            <a:endParaRPr lang="uk-UA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b="1" dirty="0" smtClean="0">
                <a:solidFill>
                  <a:srgbClr val="7030A0"/>
                </a:solidFill>
              </a:rPr>
              <a:t>Назвіть одиниці кожного розряду в числі 345.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7030A0"/>
                </a:solidFill>
              </a:rPr>
              <a:t>Який </a:t>
            </a:r>
            <a:r>
              <a:rPr lang="ru-RU" sz="3200" b="1" dirty="0" err="1">
                <a:solidFill>
                  <a:srgbClr val="7030A0"/>
                </a:solidFill>
              </a:rPr>
              <a:t>вищий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розряд</a:t>
            </a:r>
            <a:r>
              <a:rPr lang="ru-RU" sz="3200" b="1" dirty="0">
                <a:solidFill>
                  <a:srgbClr val="7030A0"/>
                </a:solidFill>
              </a:rPr>
              <a:t> має число 640?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err="1" smtClean="0">
                <a:solidFill>
                  <a:srgbClr val="7030A0"/>
                </a:solidFill>
              </a:rPr>
              <a:t>Одиниць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яких </a:t>
            </a:r>
            <a:r>
              <a:rPr lang="ru-RU" sz="3200" b="1" dirty="0" err="1">
                <a:solidFill>
                  <a:srgbClr val="7030A0"/>
                </a:solidFill>
              </a:rPr>
              <a:t>розрядів</a:t>
            </a:r>
            <a:r>
              <a:rPr lang="ru-RU" sz="3200" b="1" dirty="0">
                <a:solidFill>
                  <a:srgbClr val="7030A0"/>
                </a:solidFill>
              </a:rPr>
              <a:t> не має число </a:t>
            </a:r>
            <a:r>
              <a:rPr lang="ru-RU" sz="3200" b="1" dirty="0" smtClean="0">
                <a:solidFill>
                  <a:srgbClr val="7030A0"/>
                </a:solidFill>
              </a:rPr>
              <a:t>640?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всього </a:t>
            </a:r>
            <a:r>
              <a:rPr lang="ru-RU" sz="3200" b="1" dirty="0" err="1">
                <a:solidFill>
                  <a:srgbClr val="7030A0"/>
                </a:solidFill>
              </a:rPr>
              <a:t>десятків</a:t>
            </a:r>
            <a:r>
              <a:rPr lang="ru-RU" sz="3200" b="1" dirty="0">
                <a:solidFill>
                  <a:srgbClr val="7030A0"/>
                </a:solidFill>
              </a:rPr>
              <a:t> має число 640</a:t>
            </a:r>
            <a:r>
              <a:rPr lang="ru-RU" sz="3200" b="1" dirty="0" smtClean="0">
                <a:solidFill>
                  <a:srgbClr val="7030A0"/>
                </a:solidFill>
              </a:rPr>
              <a:t>? 345? </a:t>
            </a:r>
            <a:endParaRPr lang="uk-UA" sz="32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</a:rPr>
              <a:t>8 </a:t>
            </a:r>
            <a:r>
              <a:rPr lang="ru-RU" sz="3200" b="1" dirty="0">
                <a:solidFill>
                  <a:srgbClr val="7030A0"/>
                </a:solidFill>
              </a:rPr>
              <a:t>дівчаток і 10 </a:t>
            </a:r>
            <a:r>
              <a:rPr lang="ru-RU" sz="3200" b="1" dirty="0" err="1">
                <a:solidFill>
                  <a:srgbClr val="7030A0"/>
                </a:solidFill>
              </a:rPr>
              <a:t>хлопців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поділилися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порівну</a:t>
            </a:r>
            <a:r>
              <a:rPr lang="ru-RU" sz="3200" b="1" dirty="0">
                <a:solidFill>
                  <a:srgbClr val="7030A0"/>
                </a:solidFill>
              </a:rPr>
              <a:t> для </a:t>
            </a:r>
            <a:r>
              <a:rPr lang="ru-RU" sz="3200" b="1" dirty="0" err="1">
                <a:solidFill>
                  <a:srgbClr val="7030A0"/>
                </a:solidFill>
              </a:rPr>
              <a:t>гри</a:t>
            </a:r>
            <a:r>
              <a:rPr lang="ru-RU" sz="3200" b="1" dirty="0">
                <a:solidFill>
                  <a:srgbClr val="7030A0"/>
                </a:solidFill>
              </a:rPr>
              <a:t> у волейбол.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гравців</a:t>
            </a:r>
            <a:r>
              <a:rPr lang="ru-RU" sz="3200" b="1" dirty="0">
                <a:solidFill>
                  <a:srgbClr val="7030A0"/>
                </a:solidFill>
              </a:rPr>
              <a:t> у кожній команді?</a:t>
            </a:r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923679" y="4926821"/>
            <a:ext cx="253454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(10 + 8) : 2 =</a:t>
            </a:r>
            <a:endParaRPr lang="uk-UA" sz="3200" b="1" dirty="0"/>
          </a:p>
        </p:txBody>
      </p:sp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67897" y="4964375"/>
            <a:ext cx="1296144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 (гр.)</a:t>
            </a:r>
            <a:endParaRPr lang="uk-UA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4443" y="2565698"/>
            <a:ext cx="2464225" cy="25237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788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5 Усне додавання і віднімання в межах 1000\2026-01-03_182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5" y="1527414"/>
            <a:ext cx="9020815" cy="29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0951" y="587762"/>
            <a:ext cx="10520215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Складіть</a:t>
            </a:r>
            <a:r>
              <a:rPr lang="ru-RU" sz="3600" b="1" dirty="0" smtClean="0"/>
              <a:t> </a:t>
            </a:r>
            <a:r>
              <a:rPr lang="ru-RU" sz="3600" b="1" dirty="0"/>
              <a:t>вирази за схемами й обчисли їх </a:t>
            </a:r>
            <a:r>
              <a:rPr lang="ru-RU" sz="3600" b="1" dirty="0" smtClean="0"/>
              <a:t>значення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555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 2 Ст.7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67" y="3682905"/>
            <a:ext cx="2931062" cy="2830414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31661" y="3568633"/>
            <a:ext cx="878808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130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798365" y="1629594"/>
            <a:ext cx="951496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23204" y="2257533"/>
            <a:ext cx="901817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140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13446" y="2932296"/>
            <a:ext cx="915239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932945" y="2213144"/>
            <a:ext cx="88901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924445" y="1571503"/>
            <a:ext cx="89751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932945" y="3538894"/>
            <a:ext cx="88901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924445" y="2897253"/>
            <a:ext cx="89751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4172703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463324" y="-761911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18044" y="-697696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57880" y="1346150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95806" y="-66511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24347" y="2772000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79067" y="2773549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Хвилинка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каліграфії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5383" y="13461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32251" y="-650522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42" y="1196224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73551" y="-672324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368359" y="3601392"/>
            <a:ext cx="73372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Запишіть трицифрові числа, які складаються з цифр </a:t>
            </a:r>
            <a:r>
              <a:rPr lang="uk-UA" sz="28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6 8 9. 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Цифри в числах не повторюйте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74694" y="-713809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9119" y="-7208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5375" y="-100479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25288" y="-639674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681626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307955" y="-827911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59901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78732" y="-720896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67463" y="-683909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5404" y="-65430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06352" y="2769267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21063" y="2776282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03068" y="2769267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166834" y="2773549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73535" y="2769267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33540" y="2780564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981315" y="2776282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2773549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46191" y="2776931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115608" y="2784466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485444" y="2769267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15026" y="2786015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132330" y="2786015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301426" y="2789994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994086" y="2776931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73278" y="2772649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7764" y="587762"/>
            <a:ext cx="10642859" cy="12578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Обчисліть</a:t>
            </a:r>
            <a:r>
              <a:rPr lang="ru-RU" sz="3600" b="1" dirty="0" smtClean="0"/>
              <a:t> </a:t>
            </a:r>
            <a:r>
              <a:rPr lang="ru-RU" sz="3600" b="1" dirty="0"/>
              <a:t>значення </a:t>
            </a:r>
            <a:r>
              <a:rPr lang="ru-RU" sz="3600" b="1" dirty="0" err="1"/>
              <a:t>виразів</a:t>
            </a:r>
            <a:r>
              <a:rPr lang="ru-RU" sz="3600" b="1" dirty="0"/>
              <a:t>, </a:t>
            </a:r>
            <a:r>
              <a:rPr lang="ru-RU" sz="3600" b="1" dirty="0" err="1"/>
              <a:t>скориставшись</a:t>
            </a:r>
            <a:r>
              <a:rPr lang="ru-RU" sz="3600" b="1" dirty="0"/>
              <a:t> переставною </a:t>
            </a:r>
            <a:r>
              <a:rPr lang="ru-RU" sz="3600" b="1" dirty="0" err="1"/>
              <a:t>властивістю</a:t>
            </a:r>
            <a:r>
              <a:rPr lang="ru-RU" sz="3600" b="1" dirty="0"/>
              <a:t> </a:t>
            </a:r>
            <a:r>
              <a:rPr lang="ru-RU" sz="3600" b="1" dirty="0" err="1"/>
              <a:t>додавання</a:t>
            </a:r>
            <a:r>
              <a:rPr lang="ru-RU" sz="3600" b="1" dirty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1419" y="1989634"/>
            <a:ext cx="4840909" cy="9361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500 + 5 + 200 + 40 + 2 =</a:t>
            </a:r>
            <a:endParaRPr lang="ru-RU" sz="3600" b="1" dirty="0" smtClean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488" y="4149874"/>
            <a:ext cx="2182987" cy="2235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1419" y="3194300"/>
            <a:ext cx="4993026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40 </a:t>
            </a:r>
            <a:r>
              <a:rPr lang="ru-RU" sz="3600" b="1" dirty="0"/>
              <a:t>+ 20 + 300 + 4 + </a:t>
            </a:r>
            <a:r>
              <a:rPr lang="ru-RU" sz="3600" b="1" dirty="0" smtClean="0"/>
              <a:t>100 =</a:t>
            </a:r>
            <a:endParaRPr lang="ru-RU" sz="36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62328" y="1994962"/>
            <a:ext cx="4840909" cy="9361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500 + </a:t>
            </a:r>
            <a:r>
              <a:rPr lang="ru-RU" sz="3600" b="1" dirty="0" smtClean="0"/>
              <a:t>200 </a:t>
            </a:r>
            <a:r>
              <a:rPr lang="ru-RU" sz="3600" b="1" dirty="0"/>
              <a:t>+ 40 </a:t>
            </a:r>
            <a:r>
              <a:rPr lang="ru-RU" sz="3600" b="1" dirty="0" smtClean="0"/>
              <a:t>+ 5 + </a:t>
            </a:r>
            <a:r>
              <a:rPr lang="ru-RU" sz="3600" b="1" dirty="0"/>
              <a:t>2 =</a:t>
            </a:r>
            <a:endParaRPr lang="ru-RU" sz="3600" b="1" dirty="0" smtClean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814445" y="3194603"/>
            <a:ext cx="5030114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300 </a:t>
            </a:r>
            <a:r>
              <a:rPr lang="ru-RU" sz="3600" b="1" dirty="0"/>
              <a:t>+ </a:t>
            </a:r>
            <a:r>
              <a:rPr lang="ru-RU" sz="3600" b="1" dirty="0" smtClean="0"/>
              <a:t>100 + 40 </a:t>
            </a:r>
            <a:r>
              <a:rPr lang="ru-RU" sz="3600" b="1" dirty="0"/>
              <a:t>+ 20 + </a:t>
            </a:r>
            <a:r>
              <a:rPr lang="ru-RU" sz="3600" b="1" dirty="0" smtClean="0"/>
              <a:t>4 =</a:t>
            </a:r>
            <a:endParaRPr lang="ru-RU" sz="36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562713" y="1994962"/>
            <a:ext cx="1001926" cy="844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747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844559" y="3221644"/>
            <a:ext cx="1001926" cy="844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464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892812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5" y="465246"/>
            <a:ext cx="10169347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суму чисел 430 і 260, </a:t>
            </a:r>
            <a:r>
              <a:rPr lang="ru-RU" sz="3600" b="1" dirty="0" err="1"/>
              <a:t>скориставшись</a:t>
            </a:r>
            <a:r>
              <a:rPr lang="ru-RU" sz="3600" b="1" dirty="0"/>
              <a:t> схемами й </a:t>
            </a:r>
            <a:r>
              <a:rPr lang="ru-RU" sz="3600" b="1" dirty="0" err="1"/>
              <a:t>записами</a:t>
            </a:r>
            <a:r>
              <a:rPr lang="ru-RU" sz="3600" b="1" dirty="0"/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>
                <a:solidFill>
                  <a:schemeClr val="bg1"/>
                </a:solidFill>
              </a:rPr>
              <a:t>2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37814" y="1832876"/>
            <a:ext cx="4500148" cy="160875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Кожний</a:t>
            </a:r>
            <a:r>
              <a:rPr lang="ru-RU" sz="3200" b="1" dirty="0">
                <a:solidFill>
                  <a:srgbClr val="7030A0"/>
                </a:solidFill>
              </a:rPr>
              <a:t> із </a:t>
            </a:r>
            <a:r>
              <a:rPr lang="ru-RU" sz="3200" b="1" dirty="0" err="1">
                <a:solidFill>
                  <a:srgbClr val="7030A0"/>
                </a:solidFill>
              </a:rPr>
              <a:t>доданків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розкладаю</a:t>
            </a:r>
            <a:r>
              <a:rPr lang="ru-RU" sz="3200" b="1" dirty="0">
                <a:solidFill>
                  <a:srgbClr val="7030A0"/>
                </a:solidFill>
              </a:rPr>
              <a:t> на </a:t>
            </a:r>
            <a:r>
              <a:rPr lang="ru-RU" sz="3200" b="1" dirty="0" err="1">
                <a:solidFill>
                  <a:srgbClr val="7030A0"/>
                </a:solidFill>
              </a:rPr>
              <a:t>сотні</a:t>
            </a:r>
            <a:r>
              <a:rPr lang="ru-RU" sz="3200" b="1" dirty="0">
                <a:solidFill>
                  <a:srgbClr val="7030A0"/>
                </a:solidFill>
              </a:rPr>
              <a:t> й десятки.</a:t>
            </a: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754874" y="3547516"/>
            <a:ext cx="5414283" cy="175188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Сотні</a:t>
            </a:r>
            <a:r>
              <a:rPr lang="ru-RU" sz="3200" b="1" dirty="0">
                <a:solidFill>
                  <a:srgbClr val="7030A0"/>
                </a:solidFill>
              </a:rPr>
              <a:t> додаю до </a:t>
            </a:r>
            <a:r>
              <a:rPr lang="ru-RU" sz="3200" b="1" dirty="0" err="1" smtClean="0">
                <a:solidFill>
                  <a:srgbClr val="7030A0"/>
                </a:solidFill>
              </a:rPr>
              <a:t>сотень</a:t>
            </a:r>
            <a:r>
              <a:rPr lang="ru-RU" sz="3200" b="1" dirty="0">
                <a:solidFill>
                  <a:srgbClr val="7030A0"/>
                </a:solidFill>
              </a:rPr>
              <a:t>, десятки додаю до </a:t>
            </a:r>
            <a:r>
              <a:rPr lang="ru-RU" sz="3200" b="1" dirty="0" err="1">
                <a:solidFill>
                  <a:srgbClr val="7030A0"/>
                </a:solidFill>
              </a:rPr>
              <a:t>десятків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r>
              <a:rPr lang="ru-RU" sz="3200" b="1" dirty="0" err="1">
                <a:solidFill>
                  <a:srgbClr val="7030A0"/>
                </a:solidFill>
              </a:rPr>
              <a:t>Знайдені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суми</a:t>
            </a:r>
            <a:r>
              <a:rPr lang="ru-RU" sz="3200" b="1" dirty="0">
                <a:solidFill>
                  <a:srgbClr val="7030A0"/>
                </a:solidFill>
              </a:rPr>
              <a:t> додаю.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27535" y="5367244"/>
            <a:ext cx="102971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430 + 260 = 400 + 30 + 200 + 60 = = (400 + 200) + (30 + 60) = 600 + 90 = 69</a:t>
            </a:r>
          </a:p>
        </p:txBody>
      </p:sp>
      <p:pic>
        <p:nvPicPr>
          <p:cNvPr id="2050" name="Picture 2" descr="D:\3 клас\03 МАТЕМ\1 Листопад\5 Усне додавання і віднімання в межах 1000\2026-01-03_18395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614" b="5566"/>
          <a:stretch/>
        </p:blipFill>
        <p:spPr bwMode="auto">
          <a:xfrm>
            <a:off x="1224000" y="1832241"/>
            <a:ext cx="3526968" cy="16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38" y="1701602"/>
            <a:ext cx="2515060" cy="2428696"/>
          </a:xfrm>
          <a:prstGeom prst="rect">
            <a:avLst/>
          </a:prstGeom>
        </p:spPr>
      </p:pic>
      <p:pic>
        <p:nvPicPr>
          <p:cNvPr id="2051" name="Picture 3" descr="D:\3 клас\03 МАТЕМ\1 Листопад\5 Усне додавання і віднімання в межах 1000\2026-01-03_1843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571" r="2064" b="2267"/>
          <a:stretch/>
        </p:blipFill>
        <p:spPr bwMode="auto">
          <a:xfrm>
            <a:off x="1224000" y="3441634"/>
            <a:ext cx="3526968" cy="19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4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8342</TotalTime>
  <Words>842</Words>
  <Application>Microsoft Office PowerPoint</Application>
  <PresentationFormat>Произвольный</PresentationFormat>
  <Paragraphs>190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734</cp:revision>
  <dcterms:created xsi:type="dcterms:W3CDTF">2025-08-27T14:01:18Z</dcterms:created>
  <dcterms:modified xsi:type="dcterms:W3CDTF">2026-01-14T09:41:48Z</dcterms:modified>
</cp:coreProperties>
</file>