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865" r:id="rId3"/>
    <p:sldId id="866" r:id="rId4"/>
    <p:sldId id="286" r:id="rId5"/>
    <p:sldId id="870" r:id="rId6"/>
    <p:sldId id="857" r:id="rId7"/>
    <p:sldId id="828" r:id="rId8"/>
    <p:sldId id="858" r:id="rId9"/>
    <p:sldId id="861" r:id="rId10"/>
    <p:sldId id="860" r:id="rId11"/>
    <p:sldId id="853" r:id="rId12"/>
    <p:sldId id="871" r:id="rId13"/>
    <p:sldId id="867" r:id="rId14"/>
    <p:sldId id="863" r:id="rId15"/>
    <p:sldId id="313" r:id="rId16"/>
    <p:sldId id="864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виразу</a:t>
          </a:r>
          <a:r>
            <a:rPr lang="ru-RU" sz="3200" b="1" dirty="0" smtClean="0">
              <a:solidFill>
                <a:schemeClr val="bg1"/>
              </a:solidFill>
            </a:rPr>
            <a:t> зі </a:t>
          </a:r>
          <a:r>
            <a:rPr lang="ru-RU" sz="3200" b="1" dirty="0" err="1" smtClean="0">
              <a:solidFill>
                <a:schemeClr val="bg1"/>
              </a:solidFill>
            </a:rPr>
            <a:t>змінною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одиниць грошей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Різні способи додавання чисел виду </a:t>
          </a:r>
          <a:r>
            <a:rPr lang="uk-UA" sz="3200" b="1" i="1" dirty="0" smtClean="0">
              <a:solidFill>
                <a:schemeClr val="bg1"/>
              </a:solidFill>
            </a:rPr>
            <a:t>420 + 230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розв’язування обернених задач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6868" custLinFactX="262710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4219" custLinFactX="-136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0067" custLinFactX="-14686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9608" custLinFactNeighborX="-2432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909643" y="617227"/>
          <a:ext cx="4273486" cy="303903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розв’язування обернених задач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71" y="854696"/>
        <a:ext cx="303903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480953" y="739752"/>
          <a:ext cx="4273486" cy="279398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Різні способи додавання чисел виду </a:t>
          </a:r>
          <a:r>
            <a:rPr lang="uk-UA" sz="3200" b="1" i="1" kern="1200" dirty="0" smtClean="0">
              <a:solidFill>
                <a:schemeClr val="bg1"/>
              </a:solidFill>
            </a:rPr>
            <a:t>420 + 230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8800" y="854696"/>
        <a:ext cx="279398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12417" y="876837"/>
          <a:ext cx="4273486" cy="251981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виразу</a:t>
          </a:r>
          <a:r>
            <a:rPr lang="ru-RU" sz="3200" b="1" kern="1200" dirty="0" smtClean="0">
              <a:solidFill>
                <a:schemeClr val="bg1"/>
              </a:solidFill>
            </a:rPr>
            <a:t> зі </a:t>
          </a:r>
          <a:r>
            <a:rPr lang="ru-RU" sz="3200" b="1" kern="1200" dirty="0" err="1" smtClean="0">
              <a:solidFill>
                <a:schemeClr val="bg1"/>
              </a:solidFill>
            </a:rPr>
            <a:t>змінною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89254" y="854697"/>
        <a:ext cx="251981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679814" y="1075015"/>
          <a:ext cx="4273486" cy="212345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одиниць грошей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8754829" y="854697"/>
        <a:ext cx="212345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Різні способи додавання чисел виду </a:t>
            </a:r>
            <a:r>
              <a:rPr lang="uk-UA" sz="4000" b="1" i="1" dirty="0">
                <a:solidFill>
                  <a:srgbClr val="7030A0"/>
                </a:solidFill>
              </a:rPr>
              <a:t>420 + 230.</a:t>
            </a:r>
            <a:r>
              <a:rPr lang="uk-UA" sz="4000" b="1" dirty="0">
                <a:solidFill>
                  <a:srgbClr val="7030A0"/>
                </a:solidFill>
              </a:rPr>
              <a:t> Складання і розв’язування обернених задач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61768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/>
              <a:t>значення </a:t>
            </a:r>
            <a:r>
              <a:rPr lang="ru-RU" sz="3600" b="1" dirty="0" err="1"/>
              <a:t>виразу</a:t>
            </a:r>
            <a:r>
              <a:rPr lang="ru-RU" sz="3600" b="1" dirty="0"/>
              <a:t> </a:t>
            </a:r>
            <a:r>
              <a:rPr lang="ru-RU" sz="3600" b="1" dirty="0" smtClean="0"/>
              <a:t>зі </a:t>
            </a:r>
            <a:r>
              <a:rPr lang="ru-RU" sz="3600" b="1" dirty="0" err="1" smtClean="0"/>
              <a:t>змінною</a:t>
            </a:r>
            <a:r>
              <a:rPr lang="ru-RU" sz="3600" b="1" dirty="0" smtClean="0"/>
              <a:t> 210 </a:t>
            </a:r>
            <a:r>
              <a:rPr lang="ru-RU" sz="3600" b="1" dirty="0"/>
              <a:t>+ </a:t>
            </a:r>
            <a:r>
              <a:rPr lang="ru-RU" sz="3600" b="1" dirty="0" smtClean="0"/>
              <a:t>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42" y="3429793"/>
            <a:ext cx="3519624" cy="30154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5415" y="1625238"/>
            <a:ext cx="46811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150</a:t>
            </a:r>
            <a:r>
              <a:rPr lang="ru-RU" sz="3200" b="1" dirty="0" smtClean="0"/>
              <a:t>, то 210 </a:t>
            </a:r>
            <a:r>
              <a:rPr lang="ru-RU" sz="3200" b="1" dirty="0"/>
              <a:t>+ </a:t>
            </a:r>
            <a:r>
              <a:rPr lang="ru-RU" sz="3200" b="1" dirty="0" smtClean="0"/>
              <a:t>а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71631" y="1625237"/>
            <a:ext cx="967295" cy="5847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360</a:t>
            </a:r>
            <a:endParaRPr lang="ru-RU" sz="32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09887" y="3137405"/>
            <a:ext cx="878509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210</a:t>
            </a:r>
            <a:endParaRPr lang="uk-UA" sz="3200" b="1" dirty="0"/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16734" y="2406293"/>
            <a:ext cx="967294" cy="5818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220</a:t>
            </a:r>
            <a:endParaRPr lang="ru-RU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65135" y="3865393"/>
            <a:ext cx="891337" cy="557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910</a:t>
            </a:r>
            <a:endParaRPr lang="uk-UA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45414" y="2406294"/>
            <a:ext cx="46811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</a:t>
            </a:r>
            <a:r>
              <a:rPr lang="ru-RU" sz="3200" b="1" dirty="0" smtClean="0"/>
              <a:t>10, то </a:t>
            </a:r>
            <a:r>
              <a:rPr lang="ru-RU" sz="3200" b="1" dirty="0"/>
              <a:t>210 + а </a:t>
            </a:r>
            <a:r>
              <a:rPr lang="ru-RU" sz="3200" b="1" dirty="0" smtClean="0"/>
              <a:t>=</a:t>
            </a:r>
            <a:r>
              <a:rPr lang="ru-RU" sz="3200" b="1" dirty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1702" y="3137406"/>
            <a:ext cx="46811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</a:t>
            </a:r>
            <a:r>
              <a:rPr lang="ru-RU" sz="3200" b="1" dirty="0" smtClean="0"/>
              <a:t>0, то </a:t>
            </a:r>
            <a:r>
              <a:rPr lang="ru-RU" sz="3200" b="1" dirty="0"/>
              <a:t>210 + а </a:t>
            </a:r>
            <a:r>
              <a:rPr lang="ru-RU" sz="3200" b="1" dirty="0" smtClean="0"/>
              <a:t>=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6978" y="3874026"/>
            <a:ext cx="46811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а = 700,</a:t>
            </a:r>
            <a:r>
              <a:rPr lang="ru-RU" sz="3200" b="1" dirty="0"/>
              <a:t> то 210 + а </a:t>
            </a:r>
            <a:r>
              <a:rPr lang="ru-RU" sz="3200" b="1" dirty="0" smtClean="0"/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316" y="1625237"/>
            <a:ext cx="223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210 </a:t>
            </a:r>
            <a:r>
              <a:rPr lang="ru-RU" sz="3200" b="1" dirty="0"/>
              <a:t>+ </a:t>
            </a:r>
            <a:r>
              <a:rPr lang="ru-RU" sz="3200" b="1" dirty="0" smtClean="0"/>
              <a:t>150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82816" y="2406293"/>
            <a:ext cx="223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210 </a:t>
            </a:r>
            <a:r>
              <a:rPr lang="ru-RU" sz="3200" b="1" dirty="0"/>
              <a:t>+ </a:t>
            </a:r>
            <a:r>
              <a:rPr lang="ru-RU" sz="3200" b="1" dirty="0" smtClean="0"/>
              <a:t>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82816" y="3137405"/>
            <a:ext cx="223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210 </a:t>
            </a:r>
            <a:r>
              <a:rPr lang="ru-RU" sz="3200" b="1" dirty="0"/>
              <a:t>+ </a:t>
            </a:r>
            <a:r>
              <a:rPr lang="ru-RU" sz="3200" b="1" dirty="0" smtClean="0"/>
              <a:t>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91818" y="3865393"/>
            <a:ext cx="223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210 </a:t>
            </a:r>
            <a:r>
              <a:rPr lang="ru-RU" sz="3200" b="1" dirty="0"/>
              <a:t>+ </a:t>
            </a:r>
            <a:r>
              <a:rPr lang="ru-RU" sz="3200" b="1" dirty="0" smtClean="0"/>
              <a:t>700 =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5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931" y="1154311"/>
            <a:ext cx="68952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Що </a:t>
            </a:r>
            <a:r>
              <a:rPr lang="ru-RU" sz="2400" b="1" dirty="0">
                <a:solidFill>
                  <a:srgbClr val="7030A0"/>
                </a:solidFill>
              </a:rPr>
              <a:t>в них спільного і що </a:t>
            </a:r>
            <a:r>
              <a:rPr lang="ru-RU" sz="2400" b="1" dirty="0" err="1">
                <a:solidFill>
                  <a:srgbClr val="7030A0"/>
                </a:solidFill>
              </a:rPr>
              <a:t>відмінного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77764" y="331648"/>
            <a:ext cx="900816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777764" y="1694631"/>
            <a:ext cx="733012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smtClean="0"/>
              <a:t>Купили </a:t>
            </a:r>
            <a:r>
              <a:rPr lang="ru-RU" sz="2800" b="1" dirty="0"/>
              <a:t>5 </a:t>
            </a:r>
            <a:r>
              <a:rPr lang="ru-RU" sz="2800" b="1" dirty="0" err="1"/>
              <a:t>пакетів</a:t>
            </a:r>
            <a:r>
              <a:rPr lang="ru-RU" sz="2800" b="1" dirty="0"/>
              <a:t> соку, по 2 л в кожному.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/>
              <a:t>літрів</a:t>
            </a:r>
            <a:r>
              <a:rPr lang="ru-RU" sz="2800" b="1" dirty="0"/>
              <a:t> соку купили? </a:t>
            </a:r>
            <a:endParaRPr lang="ru-RU" sz="2800" b="1" dirty="0" smtClean="0"/>
          </a:p>
          <a:p>
            <a:pPr marL="361950" indent="-361950">
              <a:buAutoNum type="arabicParenR"/>
            </a:pPr>
            <a:r>
              <a:rPr lang="ru-RU" sz="2800" b="1" dirty="0" smtClean="0"/>
              <a:t>Купили </a:t>
            </a:r>
            <a:r>
              <a:rPr lang="ru-RU" sz="2800" b="1" dirty="0"/>
              <a:t>10 л соку, </a:t>
            </a:r>
            <a:r>
              <a:rPr lang="ru-RU" sz="2800" b="1" dirty="0" err="1"/>
              <a:t>розлитого</a:t>
            </a:r>
            <a:r>
              <a:rPr lang="ru-RU" sz="2800" b="1" dirty="0"/>
              <a:t> в </a:t>
            </a:r>
            <a:r>
              <a:rPr lang="ru-RU" sz="2800" b="1" dirty="0" err="1"/>
              <a:t>пакети</a:t>
            </a:r>
            <a:r>
              <a:rPr lang="ru-RU" sz="2800" b="1" dirty="0"/>
              <a:t> по </a:t>
            </a:r>
            <a:r>
              <a:rPr lang="ru-RU" sz="2800" b="1" dirty="0" smtClean="0"/>
              <a:t>2л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пакетів</a:t>
            </a:r>
            <a:r>
              <a:rPr lang="ru-RU" sz="2800" b="1" dirty="0"/>
              <a:t> соку купили?</a:t>
            </a:r>
            <a:endParaRPr lang="uk-UA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980462" y="216405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18189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9755" y="2092216"/>
            <a:ext cx="12079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 ∙ 5 =</a:t>
            </a:r>
            <a:endParaRPr lang="uk-UA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312148" y="2092216"/>
            <a:ext cx="13601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 (л)</a:t>
            </a:r>
            <a:endParaRPr lang="uk-UA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99755" y="2917027"/>
            <a:ext cx="1469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 : 2 =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569302" y="2917027"/>
            <a:ext cx="12032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(п.)</a:t>
            </a:r>
            <a:endParaRPr lang="uk-UA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97573" y="4437906"/>
            <a:ext cx="73021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3) Купили 10 л соку, </a:t>
            </a:r>
            <a:r>
              <a:rPr lang="ru-RU" sz="2800" b="1" dirty="0" err="1" smtClean="0"/>
              <a:t>розлитого</a:t>
            </a:r>
            <a:r>
              <a:rPr lang="ru-RU" sz="2800" b="1" dirty="0" smtClean="0"/>
              <a:t> в 5 </a:t>
            </a:r>
            <a:r>
              <a:rPr lang="ru-RU" sz="2800" b="1" dirty="0" err="1" smtClean="0"/>
              <a:t>пакетів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літрів</a:t>
            </a:r>
            <a:r>
              <a:rPr lang="ru-RU" sz="2800" b="1" dirty="0" smtClean="0"/>
              <a:t> соку в кожному </a:t>
            </a:r>
            <a:r>
              <a:rPr lang="ru-RU" sz="2800" b="1" dirty="0" err="1" smtClean="0"/>
              <a:t>пакеті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7954" y="3779742"/>
            <a:ext cx="68952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Склади ще одну задачу, </a:t>
            </a:r>
            <a:r>
              <a:rPr lang="ru-RU" sz="2400" b="1" dirty="0" err="1">
                <a:solidFill>
                  <a:srgbClr val="7030A0"/>
                </a:solidFill>
              </a:rPr>
              <a:t>обернену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першої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5201" y="4814473"/>
            <a:ext cx="1469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 : 5 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634748" y="4814473"/>
            <a:ext cx="11378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 (л)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1" grpId="0" animBg="1"/>
      <p:bldP spid="32" grpId="0" animBg="1"/>
      <p:bldP spid="21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77764" y="331648"/>
            <a:ext cx="900816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780272" y="1637577"/>
            <a:ext cx="733012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Зібрали</a:t>
            </a:r>
            <a:r>
              <a:rPr lang="ru-RU" sz="3200" b="1" dirty="0"/>
              <a:t> 80 кг </a:t>
            </a:r>
            <a:r>
              <a:rPr lang="ru-RU" sz="3200" b="1" dirty="0" err="1"/>
              <a:t>яблук</a:t>
            </a:r>
            <a:r>
              <a:rPr lang="ru-RU" sz="3200" b="1" dirty="0"/>
              <a:t>. Із 20 кг </a:t>
            </a:r>
            <a:r>
              <a:rPr lang="ru-RU" sz="3200" b="1" dirty="0" err="1"/>
              <a:t>яблук</a:t>
            </a:r>
            <a:r>
              <a:rPr lang="ru-RU" sz="3200" b="1" dirty="0"/>
              <a:t> </a:t>
            </a:r>
            <a:r>
              <a:rPr lang="ru-RU" sz="3200" b="1" dirty="0" err="1"/>
              <a:t>зварили</a:t>
            </a:r>
            <a:r>
              <a:rPr lang="ru-RU" sz="3200" b="1" dirty="0"/>
              <a:t> </a:t>
            </a:r>
            <a:r>
              <a:rPr lang="ru-RU" sz="3200" b="1" dirty="0" err="1" smtClean="0"/>
              <a:t>варення</a:t>
            </a:r>
            <a:r>
              <a:rPr lang="ru-RU" sz="3200" b="1" dirty="0"/>
              <a:t>, а </a:t>
            </a:r>
            <a:r>
              <a:rPr lang="ru-RU" sz="3200" b="1" dirty="0" err="1"/>
              <a:t>решту</a:t>
            </a:r>
            <a:r>
              <a:rPr lang="ru-RU" sz="3200" b="1" dirty="0"/>
              <a:t> — засушили.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</a:t>
            </a:r>
            <a:r>
              <a:rPr lang="ru-RU" sz="3200" b="1" dirty="0" err="1"/>
              <a:t>яблук</a:t>
            </a:r>
            <a:r>
              <a:rPr lang="ru-RU" sz="3200" b="1" dirty="0"/>
              <a:t> засушили?</a:t>
            </a:r>
            <a:endParaRPr lang="uk-UA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251175" y="909513"/>
            <a:ext cx="2465637" cy="226995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18189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829" y="4305410"/>
            <a:ext cx="17795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80 – 20 =</a:t>
            </a:r>
            <a:endParaRPr lang="uk-UA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55643" y="4305410"/>
            <a:ext cx="14161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 (кг)</a:t>
            </a:r>
            <a:endParaRPr lang="uk-UA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16066" y="4381479"/>
            <a:ext cx="17674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80 – 60 =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855063" y="4386494"/>
            <a:ext cx="13345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20 (кг)</a:t>
            </a:r>
            <a:endParaRPr lang="uk-UA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90764" y="5497344"/>
            <a:ext cx="163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20 </a:t>
            </a:r>
            <a:r>
              <a:rPr lang="uk-UA" sz="2800" b="1" dirty="0" smtClean="0"/>
              <a:t>+ 60 =</a:t>
            </a:r>
            <a:endParaRPr lang="uk-UA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899817" y="5508288"/>
            <a:ext cx="1584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80 </a:t>
            </a:r>
            <a:r>
              <a:rPr lang="uk-UA" sz="2800" b="1" dirty="0" smtClean="0"/>
              <a:t>(кг)</a:t>
            </a:r>
            <a:endParaRPr lang="uk-UA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7763" y="1090602"/>
            <a:ext cx="79785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Склади до неї </a:t>
            </a:r>
            <a:r>
              <a:rPr lang="ru-RU" sz="2800" b="1" dirty="0" err="1">
                <a:solidFill>
                  <a:srgbClr val="7030A0"/>
                </a:solidFill>
              </a:rPr>
              <a:t>дві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обернені</a:t>
            </a:r>
            <a:r>
              <a:rPr lang="ru-RU" sz="2800" b="1" dirty="0">
                <a:solidFill>
                  <a:srgbClr val="7030A0"/>
                </a:solidFill>
              </a:rPr>
              <a:t>. Запиши їх коротко.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621" y="3228192"/>
            <a:ext cx="41152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Зварили</a:t>
            </a:r>
            <a:r>
              <a:rPr lang="ru-RU" sz="3200" b="1" dirty="0" smtClean="0"/>
              <a:t> – </a:t>
            </a:r>
          </a:p>
          <a:p>
            <a:r>
              <a:rPr lang="uk-UA" sz="3200" b="1" dirty="0" smtClean="0"/>
              <a:t>Засушили –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1671" y="3242636"/>
            <a:ext cx="99312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20кг</a:t>
            </a:r>
            <a:endParaRPr lang="uk-UA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1672" y="3714925"/>
            <a:ext cx="88689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?кг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1035" y="3468704"/>
            <a:ext cx="10608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80кг</a:t>
            </a:r>
            <a:endParaRPr lang="uk-UA" sz="3200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738563" y="3303892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52762" y="3293474"/>
            <a:ext cx="41152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Зварили</a:t>
            </a:r>
            <a:r>
              <a:rPr lang="ru-RU" sz="3200" b="1" dirty="0" smtClean="0"/>
              <a:t> – </a:t>
            </a:r>
          </a:p>
          <a:p>
            <a:r>
              <a:rPr lang="uk-UA" sz="3200" b="1" dirty="0" smtClean="0"/>
              <a:t>Засушили –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1812" y="3307918"/>
            <a:ext cx="99312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?кг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51812" y="3780207"/>
            <a:ext cx="109936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60кг</a:t>
            </a:r>
            <a:endParaRPr lang="uk-UA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251176" y="3533986"/>
            <a:ext cx="10608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80кг</a:t>
            </a:r>
            <a:endParaRPr lang="uk-UA" sz="3200" b="1" dirty="0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9038704" y="3369174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139703" y="4971269"/>
            <a:ext cx="41152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Зварили</a:t>
            </a:r>
            <a:r>
              <a:rPr lang="ru-RU" sz="3200" b="1" dirty="0" smtClean="0"/>
              <a:t> – </a:t>
            </a:r>
          </a:p>
          <a:p>
            <a:r>
              <a:rPr lang="uk-UA" sz="3200" b="1" dirty="0" smtClean="0"/>
              <a:t>Засушили –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8753" y="4985713"/>
            <a:ext cx="99312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20кг</a:t>
            </a:r>
            <a:endParaRPr lang="uk-UA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38753" y="5458002"/>
            <a:ext cx="109936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60кг</a:t>
            </a:r>
            <a:endParaRPr lang="uk-UA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38117" y="5211781"/>
            <a:ext cx="10608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?кг</a:t>
            </a:r>
            <a:endParaRPr lang="uk-UA" sz="3200" b="1" dirty="0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6125645" y="5046969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55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20" grpId="0"/>
      <p:bldP spid="22" grpId="0"/>
      <p:bldP spid="25" grpId="0"/>
      <p:bldP spid="3" grpId="0" animBg="1"/>
      <p:bldP spid="26" grpId="0" animBg="1"/>
      <p:bldP spid="27" grpId="0"/>
      <p:bldP spid="28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8" y="514804"/>
            <a:ext cx="9577064" cy="1330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Запиши в </a:t>
            </a:r>
            <a:r>
              <a:rPr lang="ru-RU" sz="3600" b="1" dirty="0" err="1"/>
              <a:t>гривнях</a:t>
            </a:r>
            <a:r>
              <a:rPr lang="ru-RU" sz="3600" b="1" dirty="0"/>
              <a:t> і </a:t>
            </a:r>
            <a:r>
              <a:rPr lang="ru-RU" sz="3600" b="1" dirty="0" err="1"/>
              <a:t>копійках</a:t>
            </a:r>
            <a:r>
              <a:rPr lang="ru-RU" sz="3600" b="1" dirty="0"/>
              <a:t> </a:t>
            </a:r>
            <a:r>
              <a:rPr lang="ru-RU" sz="3600" b="1" dirty="0" err="1"/>
              <a:t>вартість</a:t>
            </a:r>
            <a:r>
              <a:rPr lang="ru-RU" sz="3600" b="1" dirty="0"/>
              <a:t>, </a:t>
            </a:r>
            <a:r>
              <a:rPr lang="ru-RU" sz="3600" b="1" dirty="0" err="1"/>
              <a:t>подану</a:t>
            </a:r>
            <a:r>
              <a:rPr lang="ru-RU" sz="3600" b="1" dirty="0"/>
              <a:t> в </a:t>
            </a:r>
            <a:r>
              <a:rPr lang="ru-RU" sz="3600" b="1" dirty="0" err="1"/>
              <a:t>копійках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8189"/>
            <a:ext cx="169954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7535" y="2871256"/>
            <a:ext cx="230425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510 коп. =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325 коп.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850 коп.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480 коп. =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630 коп. =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5488" y="1917626"/>
            <a:ext cx="58326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3200" b="1" dirty="0">
                <a:solidFill>
                  <a:srgbClr val="7030A0"/>
                </a:solidFill>
              </a:rPr>
              <a:t>. 250 коп. = 2 </a:t>
            </a:r>
            <a:r>
              <a:rPr lang="ru-RU" sz="3200" b="1" dirty="0" err="1">
                <a:solidFill>
                  <a:srgbClr val="7030A0"/>
                </a:solidFill>
              </a:rPr>
              <a:t>грн</a:t>
            </a:r>
            <a:r>
              <a:rPr lang="ru-RU" sz="3200" b="1" dirty="0">
                <a:solidFill>
                  <a:srgbClr val="7030A0"/>
                </a:solidFill>
              </a:rPr>
              <a:t> 50 коп.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31791" y="2871256"/>
            <a:ext cx="244827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10 коп.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3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25 коп.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8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50 коп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80 коп.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6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30 коп.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91" y="2892763"/>
            <a:ext cx="3519624" cy="30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04_204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27116"/>
            <a:ext cx="10009112" cy="27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3" y="549474"/>
            <a:ext cx="10009112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719537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Ст.11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788927"/>
            <a:ext cx="16955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/>
              <a:t>Як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 задачі, у яких </a:t>
            </a:r>
            <a:r>
              <a:rPr lang="ru-RU" sz="3200" b="1" dirty="0" err="1"/>
              <a:t>відоме</a:t>
            </a:r>
            <a:r>
              <a:rPr lang="ru-RU" sz="3200" b="1" dirty="0"/>
              <a:t> стає </a:t>
            </a:r>
            <a:r>
              <a:rPr lang="ru-RU" sz="3200" b="1" dirty="0" err="1"/>
              <a:t>невідомим</a:t>
            </a:r>
            <a:r>
              <a:rPr lang="ru-RU" sz="3200" b="1" dirty="0"/>
              <a:t>? </a:t>
            </a: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394025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</a:t>
            </a:r>
            <a:r>
              <a:rPr lang="ru-RU" sz="3200" b="1" dirty="0" err="1" smtClean="0"/>
              <a:t>додавати</a:t>
            </a:r>
            <a:r>
              <a:rPr lang="ru-RU" sz="3200" b="1" dirty="0" smtClean="0"/>
              <a:t> круглі </a:t>
            </a:r>
            <a:r>
              <a:rPr lang="ru-RU" sz="3200" b="1" dirty="0" err="1" smtClean="0"/>
              <a:t>трицифрові</a:t>
            </a:r>
            <a:r>
              <a:rPr lang="ru-RU" sz="3200" b="1" dirty="0" smtClean="0"/>
              <a:t> числа?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048" y="494643"/>
            <a:ext cx="9776608" cy="6772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238524"/>
            <a:ext cx="8044287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159" y="5140842"/>
            <a:ext cx="1751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6597" y="5109492"/>
            <a:ext cx="1702616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94472" y="5085501"/>
            <a:ext cx="18675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Відчуваю втому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06925" y="4894047"/>
            <a:ext cx="1697983" cy="138499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7965" y="5085309"/>
            <a:ext cx="1610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93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206" y="1443100"/>
            <a:ext cx="429434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787" y="2995045"/>
            <a:ext cx="38503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737" y="4797946"/>
            <a:ext cx="4278627" cy="64698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3786" y="5626604"/>
            <a:ext cx="2670264" cy="64648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64" y="1144090"/>
            <a:ext cx="1015091" cy="1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121157" y="20669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4" y="298090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43481" y="3806401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86" y="2222033"/>
            <a:ext cx="414499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62" y="3906698"/>
            <a:ext cx="63463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Руки</a:t>
            </a:r>
            <a:r>
              <a:rPr lang="uk-UA" sz="3200" b="1" dirty="0">
                <a:solidFill>
                  <a:schemeClr val="bg1"/>
                </a:solidFill>
              </a:rPr>
              <a:t>, ноги не </a:t>
            </a:r>
            <a:r>
              <a:rPr lang="uk-UA" sz="32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483517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Ч.2 Ст.9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9" name="Picture 2" descr="D:\3 клас\03 МАТЕМ\1 Листопад\5 Усне додавання і віднімання в межах 1000\2026-01-03_211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55931"/>
            <a:ext cx="91166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21" y="3786916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0034409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Виберіть схему до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9503" y="1485578"/>
            <a:ext cx="910481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Купили 300 см </a:t>
            </a:r>
            <a:r>
              <a:rPr lang="ru-RU" sz="3200" b="1" dirty="0" err="1">
                <a:solidFill>
                  <a:srgbClr val="7030A0"/>
                </a:solidFill>
              </a:rPr>
              <a:t>рожевої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стрічки</a:t>
            </a:r>
            <a:r>
              <a:rPr lang="ru-RU" sz="3200" b="1" dirty="0">
                <a:solidFill>
                  <a:srgbClr val="7030A0"/>
                </a:solidFill>
              </a:rPr>
              <a:t> і 250 см </a:t>
            </a:r>
            <a:r>
              <a:rPr lang="ru-RU" sz="3200" b="1" dirty="0" err="1">
                <a:solidFill>
                  <a:srgbClr val="7030A0"/>
                </a:solidFill>
              </a:rPr>
              <a:t>зеленої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всього </a:t>
            </a:r>
            <a:r>
              <a:rPr lang="ru-RU" sz="3200" b="1" dirty="0" err="1">
                <a:solidFill>
                  <a:srgbClr val="7030A0"/>
                </a:solidFill>
              </a:rPr>
              <a:t>сантиметрів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стрічки</a:t>
            </a:r>
            <a:r>
              <a:rPr lang="ru-RU" sz="3200" b="1" dirty="0">
                <a:solidFill>
                  <a:srgbClr val="7030A0"/>
                </a:solidFill>
              </a:rPr>
              <a:t> купили?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488" y="4149874"/>
            <a:ext cx="2182987" cy="2235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62753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02" y="2737890"/>
            <a:ext cx="41152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Рожева</a:t>
            </a:r>
            <a:r>
              <a:rPr lang="ru-RU" sz="3200" b="1" dirty="0" smtClean="0"/>
              <a:t> – 300 см </a:t>
            </a:r>
          </a:p>
          <a:p>
            <a:r>
              <a:rPr lang="uk-UA" sz="3200" b="1" dirty="0" smtClean="0"/>
              <a:t>Зелена – 250 см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5617" y="2989667"/>
            <a:ext cx="10608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?см</a:t>
            </a:r>
            <a:endParaRPr lang="uk-UA" sz="3200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023145" y="2824855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48118" y="2706193"/>
            <a:ext cx="469773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Рожева</a:t>
            </a:r>
            <a:r>
              <a:rPr lang="ru-RU" sz="3200" b="1" dirty="0" smtClean="0"/>
              <a:t> – 300 см </a:t>
            </a:r>
          </a:p>
          <a:p>
            <a:r>
              <a:rPr lang="uk-UA" sz="3200" b="1" dirty="0" smtClean="0"/>
              <a:t>Зелена – ? см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2431" y="3004105"/>
            <a:ext cx="130880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550см</a:t>
            </a:r>
            <a:endParaRPr lang="uk-UA" sz="3200" b="1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9323286" y="2890137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24285" y="4077866"/>
            <a:ext cx="45399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Рожева</a:t>
            </a:r>
            <a:r>
              <a:rPr lang="ru-RU" sz="3200" b="1" dirty="0" smtClean="0"/>
              <a:t> – ? см </a:t>
            </a:r>
          </a:p>
          <a:p>
            <a:r>
              <a:rPr lang="uk-UA" sz="3200" b="1" dirty="0" smtClean="0"/>
              <a:t>Зелена – 250 см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2699" y="4318378"/>
            <a:ext cx="134154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550см</a:t>
            </a:r>
            <a:endParaRPr lang="uk-UA" sz="3200" b="1" dirty="0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387666" y="4202773"/>
            <a:ext cx="212473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9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951" y="587762"/>
            <a:ext cx="10520215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 з </a:t>
            </a:r>
            <a:r>
              <a:rPr lang="ru-RU" sz="4000" b="1" dirty="0" err="1" smtClean="0"/>
              <a:t>коментарем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62753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38" y="3860234"/>
            <a:ext cx="2931062" cy="2830414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72341" y="4199231"/>
            <a:ext cx="878808" cy="569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970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16493" y="2242231"/>
            <a:ext cx="951496" cy="5748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590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01312" y="2832135"/>
            <a:ext cx="901817" cy="5853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860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72341" y="3577208"/>
            <a:ext cx="915239" cy="5748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790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09834" y="2819681"/>
            <a:ext cx="889015" cy="595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820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01333" y="2209206"/>
            <a:ext cx="897515" cy="595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550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683897" y="4199231"/>
            <a:ext cx="889015" cy="595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970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01334" y="3567063"/>
            <a:ext cx="897515" cy="595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880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0437" y="2216884"/>
            <a:ext cx="24651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30 </a:t>
            </a:r>
            <a:r>
              <a:rPr lang="ru-RU" sz="3600" b="1" dirty="0"/>
              <a:t>+ 520 </a:t>
            </a:r>
            <a:r>
              <a:rPr lang="ru-RU" sz="3600" b="1" dirty="0" smtClean="0"/>
              <a:t>=</a:t>
            </a:r>
          </a:p>
          <a:p>
            <a:r>
              <a:rPr lang="ru-RU" sz="3600" b="1" dirty="0"/>
              <a:t>300 + 520 </a:t>
            </a:r>
            <a:r>
              <a:rPr lang="ru-RU" sz="3600" b="1" dirty="0" smtClean="0"/>
              <a:t>=</a:t>
            </a:r>
            <a:endParaRPr lang="ru-RU" sz="3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442207" y="2205658"/>
            <a:ext cx="237123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560 + 30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560 </a:t>
            </a:r>
            <a:r>
              <a:rPr lang="ru-RU" sz="3600" b="1" dirty="0"/>
              <a:t>+ 300 </a:t>
            </a:r>
            <a:r>
              <a:rPr lang="ru-RU" sz="3600" b="1" dirty="0" smtClean="0"/>
              <a:t>=</a:t>
            </a: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0001" y="1502423"/>
            <a:ext cx="9537299" cy="6312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Зверніть</a:t>
            </a:r>
            <a:r>
              <a:rPr lang="ru-RU" sz="2800" b="1" dirty="0" smtClean="0">
                <a:solidFill>
                  <a:srgbClr val="7030A0"/>
                </a:solidFill>
              </a:rPr>
              <a:t> увагу на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доданки</a:t>
            </a:r>
            <a:r>
              <a:rPr lang="ru-RU" sz="2800" b="1" dirty="0" smtClean="0">
                <a:solidFill>
                  <a:srgbClr val="7030A0"/>
                </a:solidFill>
              </a:rPr>
              <a:t> в кожній </a:t>
            </a:r>
            <a:r>
              <a:rPr lang="ru-RU" sz="2800" b="1" dirty="0" err="1" smtClean="0">
                <a:solidFill>
                  <a:srgbClr val="7030A0"/>
                </a:solidFill>
              </a:rPr>
              <a:t>парі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04412" y="3594011"/>
            <a:ext cx="237123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770 </a:t>
            </a:r>
            <a:r>
              <a:rPr lang="ru-RU" sz="3600" b="1" dirty="0"/>
              <a:t>+ 20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770 </a:t>
            </a:r>
            <a:r>
              <a:rPr lang="ru-RU" sz="3600" b="1" dirty="0"/>
              <a:t>+ </a:t>
            </a:r>
            <a:r>
              <a:rPr lang="ru-RU" sz="3600" b="1" dirty="0" smtClean="0"/>
              <a:t>200 =</a:t>
            </a:r>
            <a:endParaRPr lang="ru-RU" sz="3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240437" y="3567063"/>
            <a:ext cx="24651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870 </a:t>
            </a:r>
            <a:r>
              <a:rPr lang="ru-RU" sz="3600" b="1" dirty="0"/>
              <a:t>+ 10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100 </a:t>
            </a:r>
            <a:r>
              <a:rPr lang="ru-RU" sz="3600" b="1" dirty="0"/>
              <a:t>+ </a:t>
            </a:r>
            <a:r>
              <a:rPr lang="ru-RU" sz="3600" b="1" dirty="0" smtClean="0"/>
              <a:t>870 =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7270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0306" y="2750265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43688" y="1346150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51671" y="275554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93728" y="-713917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5" y="1196224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4398" y="27555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40378" y="3573810"/>
            <a:ext cx="789256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</a:t>
            </a:r>
            <a:r>
              <a:rPr lang="ru-RU" sz="2800" b="1" dirty="0" err="1"/>
              <a:t>попереднє</a:t>
            </a:r>
            <a:r>
              <a:rPr lang="ru-RU" sz="2800" b="1" dirty="0"/>
              <a:t> до числа </a:t>
            </a:r>
            <a:r>
              <a:rPr lang="ru-RU" sz="2800" b="1" dirty="0" smtClean="0"/>
              <a:t>400.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</a:t>
            </a:r>
            <a:r>
              <a:rPr lang="ru-RU" sz="2800" b="1" dirty="0" err="1"/>
              <a:t>наступне</a:t>
            </a:r>
            <a:r>
              <a:rPr lang="ru-RU" sz="2800" b="1" dirty="0"/>
              <a:t> до числа 799. </a:t>
            </a:r>
            <a:endParaRPr lang="uk-UA" sz="2800" b="1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числа, які є </a:t>
            </a:r>
            <a:r>
              <a:rPr lang="ru-RU" sz="2800" b="1" dirty="0" err="1"/>
              <a:t>сусідами</a:t>
            </a:r>
            <a:r>
              <a:rPr lang="ru-RU" sz="2800" b="1" dirty="0"/>
              <a:t> числа 210. </a:t>
            </a:r>
            <a:endParaRPr lang="ru-RU" sz="2800" b="1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</a:t>
            </a:r>
            <a:r>
              <a:rPr lang="ru-RU" sz="2800" b="1" dirty="0" err="1"/>
              <a:t>представлене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</a:t>
            </a:r>
            <a:r>
              <a:rPr lang="ru-RU" sz="2800" b="1" dirty="0" err="1"/>
              <a:t>розрядних</a:t>
            </a:r>
            <a:r>
              <a:rPr lang="ru-RU" sz="2800" b="1" dirty="0"/>
              <a:t> </a:t>
            </a:r>
            <a:r>
              <a:rPr lang="ru-RU" sz="2800" b="1" dirty="0" err="1"/>
              <a:t>доданків</a:t>
            </a:r>
            <a:r>
              <a:rPr lang="ru-RU" sz="2800" b="1" dirty="0"/>
              <a:t>: 100 + 80 + 4. </a:t>
            </a:r>
            <a:endParaRPr lang="uk-UA" sz="2800" b="1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Від </a:t>
            </a:r>
            <a:r>
              <a:rPr lang="ru-RU" sz="2800" b="1" dirty="0"/>
              <a:t>числа 602 </a:t>
            </a:r>
            <a:r>
              <a:rPr lang="ru-RU" sz="2800" b="1" dirty="0" err="1"/>
              <a:t>відніміть</a:t>
            </a:r>
            <a:r>
              <a:rPr lang="ru-RU" sz="2800" b="1" dirty="0"/>
              <a:t> кількість його </a:t>
            </a:r>
            <a:r>
              <a:rPr lang="ru-RU" sz="2800" b="1" dirty="0" err="1"/>
              <a:t>одиниць</a:t>
            </a:r>
            <a:r>
              <a:rPr lang="ru-RU" sz="2800" b="1" dirty="0"/>
              <a:t>.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42422" y="2750265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71163" y="2750265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76782" y="275026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54796" y="2734157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573413" y="2795474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9414" y="-677292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60183" y="-672324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905526" y="2786681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164838" y="-706975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66083" y="2765963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23541" y="2780529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2182" y="2750265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43688" y="2750265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55398" y="2788961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4599" y="2764489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0308" y="2793251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2772000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34556" y="2734157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5" y="465246"/>
            <a:ext cx="10169347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порівняйте</a:t>
            </a:r>
            <a:r>
              <a:rPr lang="ru-RU" sz="3600" b="1" dirty="0" smtClean="0"/>
              <a:t> </a:t>
            </a:r>
            <a:r>
              <a:rPr lang="ru-RU" sz="3600" b="1" dirty="0"/>
              <a:t>різні </a:t>
            </a:r>
            <a:r>
              <a:rPr lang="ru-RU" sz="3600" b="1" dirty="0" err="1"/>
              <a:t>способи</a:t>
            </a:r>
            <a:r>
              <a:rPr lang="ru-RU" sz="3600" b="1" dirty="0"/>
              <a:t> </a:t>
            </a:r>
            <a:r>
              <a:rPr lang="ru-RU" sz="3600" b="1" dirty="0" err="1"/>
              <a:t>обчислення</a:t>
            </a:r>
            <a:r>
              <a:rPr lang="ru-RU" sz="3600" b="1" dirty="0"/>
              <a:t> </a:t>
            </a:r>
            <a:r>
              <a:rPr lang="ru-RU" sz="3600" b="1" dirty="0" err="1"/>
              <a:t>суми</a:t>
            </a:r>
            <a:r>
              <a:rPr lang="ru-RU" sz="3600" b="1" dirty="0"/>
              <a:t> 420 + </a:t>
            </a:r>
            <a:r>
              <a:rPr lang="ru-RU" sz="3600" b="1" dirty="0" smtClean="0"/>
              <a:t>230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9824" y="1810023"/>
            <a:ext cx="8578962" cy="14037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1) </a:t>
            </a:r>
            <a:r>
              <a:rPr lang="ru-RU" sz="3200" b="1" dirty="0">
                <a:solidFill>
                  <a:srgbClr val="FFFF00"/>
                </a:solidFill>
              </a:rPr>
              <a:t>420 + 230 </a:t>
            </a:r>
            <a:r>
              <a:rPr lang="ru-RU" sz="3200" b="1" dirty="0"/>
              <a:t>= (400 + 200) + (20 + 30) = 600 + </a:t>
            </a:r>
            <a:r>
              <a:rPr lang="ru-RU" sz="3200" b="1" dirty="0" smtClean="0"/>
              <a:t>50= </a:t>
            </a:r>
            <a:r>
              <a:rPr lang="ru-RU" sz="3200" b="1" dirty="0"/>
              <a:t>= </a:t>
            </a:r>
            <a:r>
              <a:rPr lang="ru-RU" sz="3200" b="1" dirty="0" smtClean="0"/>
              <a:t>650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53891" y="3213770"/>
            <a:ext cx="8910548" cy="1143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2) </a:t>
            </a:r>
            <a:r>
              <a:rPr lang="ru-RU" sz="3200" b="1" dirty="0">
                <a:solidFill>
                  <a:srgbClr val="FFFF00"/>
                </a:solidFill>
              </a:rPr>
              <a:t>420 + 230 </a:t>
            </a:r>
            <a:r>
              <a:rPr lang="ru-RU" sz="3200" b="1" dirty="0"/>
              <a:t>= 420 + (200 + 30) = (420 + 200) + </a:t>
            </a:r>
            <a:r>
              <a:rPr lang="ru-RU" sz="3200" b="1" dirty="0" smtClean="0"/>
              <a:t>30 = </a:t>
            </a:r>
            <a:r>
              <a:rPr lang="ru-RU" sz="3200" b="1" dirty="0"/>
              <a:t>= 620 + 30 = </a:t>
            </a:r>
            <a:r>
              <a:rPr lang="ru-RU" sz="3200" b="1" dirty="0" smtClean="0"/>
              <a:t>650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98490" y="4381882"/>
            <a:ext cx="8730296" cy="8450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3) </a:t>
            </a:r>
            <a:r>
              <a:rPr lang="ru-RU" sz="3200" b="1" dirty="0">
                <a:solidFill>
                  <a:srgbClr val="FFFF00"/>
                </a:solidFill>
              </a:rPr>
              <a:t>420 + 230 </a:t>
            </a:r>
            <a:r>
              <a:rPr lang="ru-RU" sz="3200" b="1" dirty="0"/>
              <a:t>= 42 д. + 23 д. = 65 д. = 650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35" y="3444285"/>
            <a:ext cx="3108812" cy="30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зручним</a:t>
            </a:r>
            <a:r>
              <a:rPr lang="ru-RU" sz="4000" b="1" dirty="0" smtClean="0">
                <a:solidFill>
                  <a:schemeClr val="bg1"/>
                </a:solidFill>
              </a:rPr>
              <a:t> 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97196" y="2250699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570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043364" y="2129815"/>
            <a:ext cx="2447644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360 </a:t>
            </a:r>
            <a:r>
              <a:rPr lang="ru-RU" sz="3200" b="1" dirty="0"/>
              <a:t>+ </a:t>
            </a:r>
            <a:r>
              <a:rPr lang="ru-RU" sz="3200" b="1" dirty="0" smtClean="0"/>
              <a:t>210 =</a:t>
            </a:r>
          </a:p>
          <a:p>
            <a:r>
              <a:rPr lang="ru-RU" sz="3200" b="1" dirty="0"/>
              <a:t>420 + 170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1671" y="1423867"/>
            <a:ext cx="72833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Запишіть останню колонку 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28785" y="2204035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450</a:t>
            </a:r>
            <a:endParaRPr lang="ru-RU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95493" y="2114688"/>
            <a:ext cx="3133293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320 + 30 + 100</a:t>
            </a:r>
            <a:r>
              <a:rPr lang="ru-RU" sz="3200" dirty="0"/>
              <a:t> </a:t>
            </a:r>
            <a:r>
              <a:rPr lang="ru-RU" sz="3200" b="1" dirty="0" smtClean="0"/>
              <a:t>=</a:t>
            </a:r>
          </a:p>
          <a:p>
            <a:r>
              <a:rPr lang="ru-RU" sz="3200" b="1" dirty="0"/>
              <a:t>420 + 400 + 40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89281" y="3648262"/>
            <a:ext cx="3058825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300 + 50 + 300 </a:t>
            </a:r>
            <a:r>
              <a:rPr lang="ru-RU" sz="3200" b="1" dirty="0" smtClean="0"/>
              <a:t>=</a:t>
            </a:r>
          </a:p>
          <a:p>
            <a:r>
              <a:rPr lang="ru-RU" sz="3200" b="1" dirty="0"/>
              <a:t>40 + 200 + </a:t>
            </a:r>
            <a:r>
              <a:rPr lang="ru-RU" sz="3200" b="1" dirty="0" smtClean="0"/>
              <a:t>40 =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8068" y="3674834"/>
            <a:ext cx="878509" cy="58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650</a:t>
            </a:r>
            <a:endParaRPr lang="uk-UA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18231" y="3681311"/>
            <a:ext cx="2900978" cy="2827535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28785" y="2743801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860</a:t>
            </a:r>
            <a:endParaRPr lang="ru-RU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44286" y="4260802"/>
            <a:ext cx="891337" cy="58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280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67930" y="2824653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590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406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3" grpId="0" animBg="1"/>
      <p:bldP spid="39" grpId="0" animBg="1"/>
      <p:bldP spid="51" grpId="0" animBg="1"/>
      <p:bldP spid="53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8323</TotalTime>
  <Words>805</Words>
  <Application>Microsoft Office PowerPoint</Application>
  <PresentationFormat>Произвольный</PresentationFormat>
  <Paragraphs>185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738</cp:revision>
  <dcterms:created xsi:type="dcterms:W3CDTF">2025-08-27T14:01:18Z</dcterms:created>
  <dcterms:modified xsi:type="dcterms:W3CDTF">2026-01-15T09:34:41Z</dcterms:modified>
</cp:coreProperties>
</file>