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2" r:id="rId2"/>
    <p:sldId id="865" r:id="rId3"/>
    <p:sldId id="866" r:id="rId4"/>
    <p:sldId id="286" r:id="rId5"/>
    <p:sldId id="874" r:id="rId6"/>
    <p:sldId id="875" r:id="rId7"/>
    <p:sldId id="872" r:id="rId8"/>
    <p:sldId id="828" r:id="rId9"/>
    <p:sldId id="873" r:id="rId10"/>
    <p:sldId id="861" r:id="rId11"/>
    <p:sldId id="876" r:id="rId12"/>
    <p:sldId id="860" r:id="rId13"/>
    <p:sldId id="853" r:id="rId14"/>
    <p:sldId id="877" r:id="rId15"/>
    <p:sldId id="867" r:id="rId16"/>
    <p:sldId id="863" r:id="rId17"/>
    <p:sldId id="878" r:id="rId18"/>
    <p:sldId id="313" r:id="rId19"/>
    <p:sldId id="864" r:id="rId20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Віднімання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960 - 420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Заміна одиниць довжини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за допомо­гою блок-схеми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6868" custLinFactX="373510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7485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0067" custLinFactX="-14686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9608" custLinFactX="-147939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22078" y="552503"/>
          <a:ext cx="4273486" cy="316847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за допомо­гою блок-схеми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74582" y="854696"/>
        <a:ext cx="316847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37125" y="950239"/>
          <a:ext cx="4273486" cy="237300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одиниць довжини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13115" y="854696"/>
        <a:ext cx="237300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54952" y="823171"/>
          <a:ext cx="4273486" cy="262714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Віднімання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960 - 420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78124" y="854696"/>
        <a:ext cx="262714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305229" y="1029791"/>
          <a:ext cx="4273486" cy="221390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35020" y="854697"/>
        <a:ext cx="221390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Віднімання виду </a:t>
            </a:r>
            <a:r>
              <a:rPr lang="uk-UA" sz="4000" b="1" i="1" dirty="0">
                <a:solidFill>
                  <a:srgbClr val="7030A0"/>
                </a:solidFill>
              </a:rPr>
              <a:t>960 - 420.</a:t>
            </a:r>
            <a:r>
              <a:rPr lang="uk-UA" sz="4000" b="1" dirty="0">
                <a:solidFill>
                  <a:srgbClr val="7030A0"/>
                </a:solidFill>
              </a:rPr>
              <a:t> Розв’язування задач за допомо­гою блок-схеми. Розв’язування рівнянь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 </a:t>
            </a:r>
            <a:r>
              <a:rPr lang="ru-RU" sz="4000" b="1" dirty="0" err="1" smtClean="0">
                <a:solidFill>
                  <a:schemeClr val="bg1"/>
                </a:solidFill>
              </a:rPr>
              <a:t>поясненням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№49-50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702004" y="1413570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440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265459" y="1341562"/>
            <a:ext cx="2447644" cy="1227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670 – 230 =</a:t>
            </a:r>
          </a:p>
          <a:p>
            <a:r>
              <a:rPr lang="ru-RU" sz="3200" b="1" dirty="0" smtClean="0"/>
              <a:t>740 – 120 =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5527" y="2648769"/>
            <a:ext cx="83447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>
                <a:solidFill>
                  <a:srgbClr val="7030A0"/>
                </a:solidFill>
              </a:rPr>
              <a:t>записи й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різниці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932945" y="1413570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330</a:t>
            </a:r>
            <a:endParaRPr lang="ru-RU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17589" y="1341562"/>
            <a:ext cx="2322738" cy="124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550 – 220 </a:t>
            </a:r>
            <a:r>
              <a:rPr lang="ru-RU" sz="3200" b="1" dirty="0" smtClean="0"/>
              <a:t>=</a:t>
            </a:r>
          </a:p>
          <a:p>
            <a:r>
              <a:rPr lang="ru-RU" sz="3200" b="1" dirty="0"/>
              <a:t>990 – </a:t>
            </a:r>
            <a:r>
              <a:rPr lang="ru-RU" sz="3200" b="1" dirty="0" smtClean="0"/>
              <a:t>610 =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843558" y="4869954"/>
            <a:ext cx="3058825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700 – 500 = 200 200 + 60 = 260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932945" y="3220175"/>
            <a:ext cx="2900978" cy="2827535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940327" y="1989634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380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690025" y="1989634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620</a:t>
            </a:r>
            <a:endParaRPr lang="uk-UA" sz="3200" b="1" dirty="0"/>
          </a:p>
        </p:txBody>
      </p:sp>
      <p:pic>
        <p:nvPicPr>
          <p:cNvPr id="2050" name="Picture 2" descr="D:\3 клас\03 МАТЕМ\1 Листопад\5 Усне додавання і віднімання в межах 1000\2026-01-15_1309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8" y="3260786"/>
            <a:ext cx="6803032" cy="15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627705" y="4822630"/>
            <a:ext cx="3058825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60 – 50 = 10 </a:t>
            </a:r>
            <a:endParaRPr lang="ru-RU" sz="3200" b="1" dirty="0" smtClean="0"/>
          </a:p>
          <a:p>
            <a:r>
              <a:rPr lang="ru-RU" sz="3200" b="1" dirty="0" smtClean="0"/>
              <a:t>700 </a:t>
            </a:r>
            <a:r>
              <a:rPr lang="ru-RU" sz="3200" b="1" dirty="0"/>
              <a:t>+ 10 = 710 </a:t>
            </a:r>
          </a:p>
        </p:txBody>
      </p:sp>
    </p:spTree>
    <p:extLst>
      <p:ext uri="{BB962C8B-B14F-4D97-AF65-F5344CB8AC3E}">
        <p14:creationId xmlns:p14="http://schemas.microsoft.com/office/powerpoint/2010/main" val="184066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" grpId="0" animBg="1"/>
      <p:bldP spid="43" grpId="0" animBg="1"/>
      <p:bldP spid="35" grpId="0" animBg="1"/>
      <p:bldP spid="51" grpId="0" animBg="1"/>
      <p:bldP spid="40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 </a:t>
            </a:r>
            <a:r>
              <a:rPr lang="ru-RU" sz="4000" b="1" dirty="0" err="1" smtClean="0">
                <a:solidFill>
                  <a:schemeClr val="bg1"/>
                </a:solidFill>
              </a:rPr>
              <a:t>поясненням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25610" y="1494422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330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504783" y="1413570"/>
            <a:ext cx="2447644" cy="1227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530 – </a:t>
            </a:r>
            <a:r>
              <a:rPr lang="ru-RU" sz="3200" b="1" dirty="0" smtClean="0"/>
              <a:t>200 = 530 </a:t>
            </a:r>
            <a:r>
              <a:rPr lang="ru-RU" sz="3200" b="1" dirty="0"/>
              <a:t>– </a:t>
            </a:r>
            <a:r>
              <a:rPr lang="ru-RU" sz="3200" b="1" dirty="0" smtClean="0"/>
              <a:t>20 =</a:t>
            </a: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47551" y="1458458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820</a:t>
            </a:r>
            <a:endParaRPr lang="ru-RU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455065" y="1444318"/>
            <a:ext cx="2322738" cy="124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860 – 40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860 </a:t>
            </a:r>
            <a:r>
              <a:rPr lang="ru-RU" sz="3200" b="1" dirty="0"/>
              <a:t>– </a:t>
            </a:r>
            <a:r>
              <a:rPr lang="ru-RU" sz="3200" b="1" dirty="0" smtClean="0"/>
              <a:t>400 =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06329" y="2827337"/>
            <a:ext cx="2447644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790 </a:t>
            </a:r>
            <a:r>
              <a:rPr lang="ru-RU" sz="3200" b="1" dirty="0"/>
              <a:t>– </a:t>
            </a:r>
            <a:r>
              <a:rPr lang="ru-RU" sz="3200" b="1" dirty="0" smtClean="0"/>
              <a:t>60 </a:t>
            </a:r>
            <a:r>
              <a:rPr lang="ru-RU" sz="3200" b="1" dirty="0"/>
              <a:t>= </a:t>
            </a:r>
            <a:endParaRPr lang="ru-RU" sz="3200" b="1" dirty="0" smtClean="0"/>
          </a:p>
          <a:p>
            <a:r>
              <a:rPr lang="ru-RU" sz="3200" b="1" dirty="0" smtClean="0"/>
              <a:t>790 – 600 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268631" y="3140609"/>
            <a:ext cx="3419061" cy="3332502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97145" y="2067452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460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22518" y="2051527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510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12800" y="4194320"/>
            <a:ext cx="2331767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250 – </a:t>
            </a:r>
            <a:r>
              <a:rPr lang="ru-RU" sz="3200" b="1" dirty="0" smtClean="0"/>
              <a:t>20 = </a:t>
            </a:r>
          </a:p>
          <a:p>
            <a:r>
              <a:rPr lang="ru-RU" sz="3200" b="1" dirty="0" smtClean="0"/>
              <a:t>250 </a:t>
            </a:r>
            <a:r>
              <a:rPr lang="ru-RU" sz="3200" b="1" dirty="0"/>
              <a:t>– </a:t>
            </a:r>
            <a:r>
              <a:rPr lang="ru-RU" sz="3200" b="1" dirty="0" smtClean="0"/>
              <a:t>200 =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66241" y="2827337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730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28004" y="4184669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230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18713" y="4806860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95184" y="3398393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190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3" grpId="0" animBg="1"/>
      <p:bldP spid="51" grpId="0" animBg="1"/>
      <p:bldP spid="40" grpId="0" animBg="1"/>
      <p:bldP spid="36" grpId="0" animBg="1"/>
      <p:bldP spid="37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519402"/>
            <a:ext cx="1016934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14" y="4437905"/>
            <a:ext cx="2391645" cy="2049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5415" y="1485852"/>
            <a:ext cx="26928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340 + </a:t>
            </a:r>
            <a:r>
              <a:rPr lang="ru-RU" sz="3200" b="1" dirty="0" smtClean="0"/>
              <a:t>Х </a:t>
            </a:r>
            <a:r>
              <a:rPr lang="ru-RU" sz="3200" b="1" dirty="0"/>
              <a:t>= </a:t>
            </a:r>
            <a:r>
              <a:rPr lang="ru-RU" sz="3200" b="1" dirty="0" smtClean="0"/>
              <a:t>490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09922" y="1485579"/>
            <a:ext cx="26928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с – 120 = 630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86285" y="1485578"/>
            <a:ext cx="2693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 + 50 = 780</a:t>
            </a:r>
            <a:endParaRPr lang="ru-RU" sz="3200" b="1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963244" y="2196947"/>
            <a:ext cx="26750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Х = 490 – 340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63244" y="2853730"/>
            <a:ext cx="1894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Х = 150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3244" y="3573810"/>
            <a:ext cx="29023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340 + </a:t>
            </a:r>
            <a:r>
              <a:rPr lang="ru-RU" sz="3200" b="1" dirty="0" smtClean="0"/>
              <a:t>150 </a:t>
            </a:r>
            <a:r>
              <a:rPr lang="ru-RU" sz="3200" b="1" dirty="0"/>
              <a:t>= </a:t>
            </a:r>
            <a:r>
              <a:rPr lang="ru-RU" sz="3200" b="1" dirty="0" smtClean="0"/>
              <a:t>490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2670" y="4293890"/>
            <a:ext cx="21044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490 = 490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18837" y="2185268"/>
            <a:ext cx="26750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= 630 + 120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18837" y="2905348"/>
            <a:ext cx="1894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= 750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18837" y="3625428"/>
            <a:ext cx="29023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750 – 120 = 630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18837" y="4307503"/>
            <a:ext cx="20071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630 = 630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34273" y="2201962"/>
            <a:ext cx="26750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 780 – 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34273" y="2922042"/>
            <a:ext cx="1894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 730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34273" y="3642122"/>
            <a:ext cx="29023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730 </a:t>
            </a:r>
            <a:r>
              <a:rPr lang="ru-RU" sz="3200" b="1" dirty="0"/>
              <a:t>+ </a:t>
            </a:r>
            <a:r>
              <a:rPr lang="ru-RU" sz="3200" b="1" dirty="0" smtClean="0"/>
              <a:t>50 </a:t>
            </a:r>
            <a:r>
              <a:rPr lang="ru-RU" sz="3200" b="1" dirty="0"/>
              <a:t>= </a:t>
            </a:r>
            <a:r>
              <a:rPr lang="ru-RU" sz="3200" b="1" dirty="0" smtClean="0"/>
              <a:t>780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34273" y="4324197"/>
            <a:ext cx="1894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780 = 780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35" grpId="0" animBg="1"/>
      <p:bldP spid="36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173" y="1413570"/>
            <a:ext cx="74472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Складіть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вираз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800" b="1" dirty="0">
                <a:solidFill>
                  <a:srgbClr val="7030A0"/>
                </a:solidFill>
              </a:rPr>
              <a:t> блок-схемою.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97573" y="533494"/>
            <a:ext cx="9008165" cy="7360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задачу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768172" y="2092216"/>
            <a:ext cx="741209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Тато</a:t>
            </a:r>
            <a:r>
              <a:rPr lang="ru-RU" sz="3200" b="1" dirty="0"/>
              <a:t> купив у </a:t>
            </a:r>
            <a:r>
              <a:rPr lang="ru-RU" sz="3200" b="1" dirty="0" err="1"/>
              <a:t>магазині</a:t>
            </a:r>
            <a:r>
              <a:rPr lang="ru-RU" sz="3200" b="1" dirty="0"/>
              <a:t> </a:t>
            </a:r>
            <a:r>
              <a:rPr lang="ru-RU" sz="3200" b="1" dirty="0" err="1"/>
              <a:t>молочні</a:t>
            </a:r>
            <a:r>
              <a:rPr lang="ru-RU" sz="3200" b="1" dirty="0"/>
              <a:t> </a:t>
            </a:r>
            <a:r>
              <a:rPr lang="ru-RU" sz="3200" b="1" dirty="0" err="1"/>
              <a:t>продукти</a:t>
            </a:r>
            <a:r>
              <a:rPr lang="ru-RU" sz="3200" b="1" dirty="0"/>
              <a:t> на суму 45 </a:t>
            </a:r>
            <a:r>
              <a:rPr lang="ru-RU" sz="3200" b="1" dirty="0" err="1"/>
              <a:t>грн</a:t>
            </a:r>
            <a:r>
              <a:rPr lang="ru-RU" sz="3200" b="1" dirty="0"/>
              <a:t> і </a:t>
            </a:r>
            <a:r>
              <a:rPr lang="ru-RU" sz="3200" b="1" dirty="0" err="1"/>
              <a:t>овочі</a:t>
            </a:r>
            <a:r>
              <a:rPr lang="ru-RU" sz="3200" b="1" dirty="0"/>
              <a:t> — на 35 грн. У </a:t>
            </a:r>
            <a:r>
              <a:rPr lang="ru-RU" sz="3200" b="1" dirty="0" err="1"/>
              <a:t>касі</a:t>
            </a:r>
            <a:r>
              <a:rPr lang="ru-RU" sz="3200" b="1" dirty="0"/>
              <a:t> він </a:t>
            </a:r>
            <a:r>
              <a:rPr lang="ru-RU" sz="3200" b="1" dirty="0" err="1"/>
              <a:t>розрахувався</a:t>
            </a:r>
            <a:r>
              <a:rPr lang="ru-RU" sz="3200" b="1" dirty="0"/>
              <a:t> купюрами по 10 грн.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smtClean="0"/>
              <a:t>купюр </a:t>
            </a:r>
            <a:r>
              <a:rPr lang="ru-RU" sz="3200" b="1" dirty="0"/>
              <a:t>він дав </a:t>
            </a:r>
            <a:r>
              <a:rPr lang="ru-RU" sz="3200" b="1" dirty="0" err="1"/>
              <a:t>касирові</a:t>
            </a:r>
            <a:r>
              <a:rPr lang="ru-RU" sz="3200" b="1" dirty="0"/>
              <a:t>?</a:t>
            </a:r>
            <a:endParaRPr lang="uk-UA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980462" y="216405"/>
            <a:ext cx="2037519" cy="18758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7615" y="4420818"/>
            <a:ext cx="28083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(45 + 35) : 10 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55927" y="4437906"/>
            <a:ext cx="11378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(к.)</a:t>
            </a:r>
            <a:endParaRPr lang="uk-UA" sz="3200" b="1" dirty="0"/>
          </a:p>
        </p:txBody>
      </p:sp>
      <p:pic>
        <p:nvPicPr>
          <p:cNvPr id="3074" name="Picture 2" descr="D:\3 клас\03 МАТЕМ\1 Листопад\5 Усне додавання і віднімання в межах 1000\2026-01-15_134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93" y="2092216"/>
            <a:ext cx="2738728" cy="30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24279" y="2218104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12410" y="2234858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9026" y="3287519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61173" y="3223185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67173" y="4347894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8" grpId="0"/>
      <p:bldP spid="20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4723879" y="1273910"/>
            <a:ext cx="662277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Для </a:t>
            </a:r>
            <a:r>
              <a:rPr lang="ru-RU" sz="3200" b="1" dirty="0" err="1"/>
              <a:t>виготовлення</a:t>
            </a:r>
            <a:r>
              <a:rPr lang="ru-RU" sz="3200" b="1" dirty="0"/>
              <a:t> </a:t>
            </a:r>
            <a:r>
              <a:rPr lang="ru-RU" sz="3200" b="1" dirty="0" err="1"/>
              <a:t>іграшкових</a:t>
            </a:r>
            <a:r>
              <a:rPr lang="ru-RU" sz="3200" b="1" dirty="0"/>
              <a:t> тварин Валя </a:t>
            </a:r>
            <a:r>
              <a:rPr lang="ru-RU" sz="3200" b="1" dirty="0" smtClean="0"/>
              <a:t>принесла </a:t>
            </a:r>
            <a:r>
              <a:rPr lang="ru-RU" sz="3200" b="1" dirty="0"/>
              <a:t>на урок 22 </a:t>
            </a:r>
            <a:r>
              <a:rPr lang="ru-RU" sz="3200" b="1" dirty="0" err="1"/>
              <a:t>каштани</a:t>
            </a:r>
            <a:r>
              <a:rPr lang="ru-RU" sz="3200" b="1" dirty="0"/>
              <a:t>, а Варя — 18 </a:t>
            </a:r>
            <a:r>
              <a:rPr lang="ru-RU" sz="3200" b="1" dirty="0" err="1"/>
              <a:t>каштанів</a:t>
            </a:r>
            <a:r>
              <a:rPr lang="ru-RU" sz="3200" b="1" dirty="0"/>
              <a:t>. </a:t>
            </a:r>
            <a:r>
              <a:rPr lang="ru-RU" sz="3200" b="1" dirty="0" err="1"/>
              <a:t>Миколка</a:t>
            </a:r>
            <a:r>
              <a:rPr lang="ru-RU" sz="3200" b="1" dirty="0"/>
              <a:t> </a:t>
            </a:r>
            <a:r>
              <a:rPr lang="ru-RU" sz="3200" b="1" dirty="0" err="1"/>
              <a:t>роздав</a:t>
            </a:r>
            <a:r>
              <a:rPr lang="ru-RU" sz="3200" b="1" dirty="0"/>
              <a:t> </a:t>
            </a:r>
            <a:r>
              <a:rPr lang="ru-RU" sz="3200" b="1" dirty="0" err="1"/>
              <a:t>каштани</a:t>
            </a:r>
            <a:r>
              <a:rPr lang="ru-RU" sz="3200" b="1" dirty="0"/>
              <a:t> </a:t>
            </a:r>
            <a:r>
              <a:rPr lang="ru-RU" sz="3200" b="1" dirty="0" err="1"/>
              <a:t>порівну</a:t>
            </a:r>
            <a:r>
              <a:rPr lang="ru-RU" sz="3200" b="1" dirty="0"/>
              <a:t> восьми учням.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каштанів</a:t>
            </a:r>
            <a:r>
              <a:rPr lang="ru-RU" sz="3200" b="1" dirty="0"/>
              <a:t> </a:t>
            </a:r>
            <a:r>
              <a:rPr lang="ru-RU" sz="3200" b="1" dirty="0" err="1"/>
              <a:t>отримав</a:t>
            </a:r>
            <a:r>
              <a:rPr lang="ru-RU" sz="3200" b="1" dirty="0"/>
              <a:t> </a:t>
            </a:r>
            <a:r>
              <a:rPr lang="ru-RU" sz="3200" b="1" dirty="0" err="1"/>
              <a:t>кожний</a:t>
            </a:r>
            <a:r>
              <a:rPr lang="ru-RU" sz="3200" b="1" dirty="0"/>
              <a:t> </a:t>
            </a:r>
            <a:r>
              <a:rPr lang="ru-RU" sz="3200" b="1" dirty="0" err="1"/>
              <a:t>учень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921468" y="533494"/>
            <a:ext cx="10335018" cy="7360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Побудуйте</a:t>
            </a:r>
            <a:r>
              <a:rPr lang="ru-RU" sz="3600" b="1" dirty="0" smtClean="0"/>
              <a:t> </a:t>
            </a:r>
            <a:r>
              <a:rPr lang="ru-RU" sz="3600" b="1" dirty="0"/>
              <a:t>блок-схему до задачі та </a:t>
            </a:r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10113831" y="4421863"/>
            <a:ext cx="2037519" cy="18758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3008" y="4448765"/>
            <a:ext cx="26320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(22 + 18) : 8 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76460" y="4457758"/>
            <a:ext cx="11378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(к.)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39503" y="1629594"/>
            <a:ext cx="792088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2 2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1631" y="1630464"/>
            <a:ext cx="792088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1 8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3598" y="2733811"/>
            <a:ext cx="648072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7695" y="2711455"/>
            <a:ext cx="648072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159622" y="1845618"/>
            <a:ext cx="216024" cy="21602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26" idx="0"/>
          </p:cNvCxnSpPr>
          <p:nvPr/>
        </p:nvCxnSpPr>
        <p:spPr>
          <a:xfrm>
            <a:off x="1735547" y="2276795"/>
            <a:ext cx="532087" cy="457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1" idx="0"/>
          </p:cNvCxnSpPr>
          <p:nvPr/>
        </p:nvCxnSpPr>
        <p:spPr>
          <a:xfrm>
            <a:off x="2286225" y="3380142"/>
            <a:ext cx="601450" cy="3943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91798" y="2275925"/>
            <a:ext cx="512030" cy="4485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1" idx="0"/>
          </p:cNvCxnSpPr>
          <p:nvPr/>
        </p:nvCxnSpPr>
        <p:spPr>
          <a:xfrm flipH="1">
            <a:off x="2887675" y="3380142"/>
            <a:ext cx="495055" cy="3943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63639" y="3774487"/>
            <a:ext cx="648072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69015" y="2709714"/>
            <a:ext cx="311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4446" y="5185940"/>
            <a:ext cx="21552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99742" y="5213450"/>
            <a:ext cx="64807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smtClean="0"/>
              <a:t>5 </a:t>
            </a:r>
            <a:r>
              <a:rPr lang="uk-UA" sz="3200" b="1" dirty="0" smtClean="0"/>
              <a:t>каштанів отримав кожний учень.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8" grpId="0" animBg="1"/>
      <p:bldP spid="20" grpId="0" animBg="1"/>
      <p:bldP spid="26" grpId="0" animBg="1"/>
      <p:bldP spid="27" grpId="0" animBg="1"/>
      <p:bldP spid="4" grpId="0" animBg="1"/>
      <p:bldP spid="31" grpId="0" animBg="1"/>
      <p:bldP spid="34" grpId="0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8" y="520989"/>
            <a:ext cx="9577064" cy="1330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Запиши в сантиметрах і </a:t>
            </a:r>
            <a:r>
              <a:rPr lang="ru-RU" sz="3600" b="1" dirty="0" err="1"/>
              <a:t>міліметрах</a:t>
            </a:r>
            <a:r>
              <a:rPr lang="ru-RU" sz="3600" b="1" dirty="0"/>
              <a:t> </a:t>
            </a:r>
            <a:r>
              <a:rPr lang="ru-RU" sz="3600" b="1" dirty="0" err="1"/>
              <a:t>довжину</a:t>
            </a:r>
            <a:r>
              <a:rPr lang="ru-RU" sz="3600" b="1" dirty="0"/>
              <a:t>, </a:t>
            </a:r>
            <a:r>
              <a:rPr lang="ru-RU" sz="3600" b="1" dirty="0" err="1"/>
              <a:t>подану</a:t>
            </a:r>
            <a:r>
              <a:rPr lang="ru-RU" sz="3600" b="1" dirty="0"/>
              <a:t> в </a:t>
            </a:r>
            <a:r>
              <a:rPr lang="ru-RU" sz="3600" b="1" dirty="0" err="1"/>
              <a:t>міліметрах</a:t>
            </a:r>
            <a:r>
              <a:rPr lang="ru-RU" sz="3600" b="1" dirty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18189"/>
            <a:ext cx="169954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7535" y="2871256"/>
            <a:ext cx="23042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135 мм =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537 мм =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456 мм 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3984" y="2061642"/>
            <a:ext cx="583264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Зразок</a:t>
            </a:r>
            <a:r>
              <a:rPr lang="ru-RU" sz="3200" b="1" dirty="0">
                <a:solidFill>
                  <a:srgbClr val="7030A0"/>
                </a:solidFill>
              </a:rPr>
              <a:t>. 275 мм = 27 см 5 мм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31791" y="2871256"/>
            <a:ext cx="244827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13 см 5 мм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53 см 7 мм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45 см 6 мм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91" y="2892763"/>
            <a:ext cx="3519624" cy="30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 smtClean="0"/>
              <a:t>малюнок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590034"/>
            <a:ext cx="1215481" cy="125908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№56 </a:t>
            </a:r>
          </a:p>
        </p:txBody>
      </p:sp>
      <p:pic>
        <p:nvPicPr>
          <p:cNvPr id="1027" name="Picture 3" descr="D:\3 клас\03 МАТЕМ\1 Листопад\5 Усне додавання і віднімання в межах 1000\2026-01-15_135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592221"/>
            <a:ext cx="100811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9503" y="1392865"/>
            <a:ext cx="585522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Опиши ситуацію. Чи </a:t>
            </a:r>
            <a:r>
              <a:rPr lang="ru-RU" sz="2800" b="1" dirty="0" smtClean="0">
                <a:solidFill>
                  <a:srgbClr val="7030A0"/>
                </a:solidFill>
              </a:rPr>
              <a:t>дотримуються </a:t>
            </a:r>
            <a:r>
              <a:rPr lang="ru-RU" sz="2800" b="1" dirty="0" err="1">
                <a:solidFill>
                  <a:srgbClr val="7030A0"/>
                </a:solidFill>
              </a:rPr>
              <a:t>хлопці</a:t>
            </a:r>
            <a:r>
              <a:rPr lang="ru-RU" sz="2800" b="1" dirty="0">
                <a:solidFill>
                  <a:srgbClr val="7030A0"/>
                </a:solidFill>
              </a:rPr>
              <a:t> правил </a:t>
            </a:r>
            <a:r>
              <a:rPr lang="ru-RU" sz="2800" b="1" dirty="0" err="1">
                <a:solidFill>
                  <a:srgbClr val="7030A0"/>
                </a:solidFill>
              </a:rPr>
              <a:t>риболовлі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719537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Ст.13 </a:t>
            </a:r>
          </a:p>
        </p:txBody>
      </p:sp>
      <p:pic>
        <p:nvPicPr>
          <p:cNvPr id="1026" name="Picture 2" descr="D:\3 клас\03 МАТЕМ\1 Листопад\5 Усне додавання і віднімання в межах 1000\2026-01-15_124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341562"/>
            <a:ext cx="101794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63" y="3258963"/>
            <a:ext cx="18328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/>
              <a:t>Як </a:t>
            </a:r>
            <a:r>
              <a:rPr lang="ru-RU" sz="3200" b="1" dirty="0" err="1"/>
              <a:t>називаються</a:t>
            </a:r>
            <a:r>
              <a:rPr lang="ru-RU" sz="3200" b="1" dirty="0"/>
              <a:t> задачі, у яких </a:t>
            </a:r>
            <a:r>
              <a:rPr lang="ru-RU" sz="3200" b="1" dirty="0" err="1"/>
              <a:t>відоме</a:t>
            </a:r>
            <a:r>
              <a:rPr lang="ru-RU" sz="3200" b="1" dirty="0"/>
              <a:t> стає </a:t>
            </a:r>
            <a:r>
              <a:rPr lang="ru-RU" sz="3200" b="1" dirty="0" err="1"/>
              <a:t>невідомим</a:t>
            </a:r>
            <a:r>
              <a:rPr lang="ru-RU" sz="3200" b="1" dirty="0"/>
              <a:t>? </a:t>
            </a: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40084" y="3394025"/>
            <a:ext cx="5378854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</a:t>
            </a:r>
            <a:r>
              <a:rPr lang="ru-RU" sz="3200" b="1" dirty="0" err="1" smtClean="0"/>
              <a:t>віднімати</a:t>
            </a:r>
            <a:r>
              <a:rPr lang="ru-RU" sz="3200" b="1" dirty="0" smtClean="0"/>
              <a:t> круглі </a:t>
            </a:r>
            <a:r>
              <a:rPr lang="ru-RU" sz="3200" b="1" dirty="0" err="1" smtClean="0"/>
              <a:t>трицифрові</a:t>
            </a:r>
            <a:r>
              <a:rPr lang="ru-RU" sz="3200" b="1" dirty="0" smtClean="0"/>
              <a:t> числа?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83317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048" y="494643"/>
            <a:ext cx="9776608" cy="6772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238524"/>
            <a:ext cx="8044287" cy="138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159" y="5140842"/>
            <a:ext cx="17514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складно!</a:t>
            </a:r>
            <a:endParaRPr lang="ru-RU" sz="28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76597" y="5109492"/>
            <a:ext cx="1702616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Все було легко!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94472" y="5085501"/>
            <a:ext cx="18675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Відчуваю втому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06925" y="4894047"/>
            <a:ext cx="1697983" cy="138499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мене все </a:t>
            </a:r>
            <a:r>
              <a:rPr lang="uk-UA" sz="2800" b="1" dirty="0" smtClean="0"/>
              <a:t>вийшло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7965" y="5085309"/>
            <a:ext cx="16109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цікаво!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93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206" y="1443100"/>
            <a:ext cx="429434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787" y="2995045"/>
            <a:ext cx="38503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737" y="4797946"/>
            <a:ext cx="4278627" cy="64698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3786" y="5626604"/>
            <a:ext cx="2670264" cy="64648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64" y="1144090"/>
            <a:ext cx="1015091" cy="18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121157" y="20669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4" y="298090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43481" y="3806401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9086" y="2222033"/>
            <a:ext cx="414499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862" y="3906698"/>
            <a:ext cx="63463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Руки</a:t>
            </a:r>
            <a:r>
              <a:rPr lang="uk-UA" sz="3200" b="1" dirty="0">
                <a:solidFill>
                  <a:schemeClr val="bg1"/>
                </a:solidFill>
              </a:rPr>
              <a:t>, ноги не </a:t>
            </a:r>
            <a:r>
              <a:rPr lang="uk-UA" sz="32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62753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Ч.2 Ст.11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6" name="Picture 2" descr="D:\3 клас\03 МАТЕМ\1 Листопад\5 Усне додавання і віднімання в межах 1000\2026-01-04_204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27116"/>
            <a:ext cx="10009112" cy="27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21" y="3786916"/>
            <a:ext cx="1935729" cy="2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49950363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8" y="514804"/>
            <a:ext cx="9577064" cy="14748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Запиши в метрах і сантиметрах </a:t>
            </a:r>
            <a:r>
              <a:rPr lang="ru-RU" sz="3600" b="1" dirty="0" err="1"/>
              <a:t>довжину</a:t>
            </a:r>
            <a:r>
              <a:rPr lang="ru-RU" sz="3600" b="1" dirty="0"/>
              <a:t>, </a:t>
            </a:r>
            <a:r>
              <a:rPr lang="ru-RU" sz="3600" b="1" dirty="0" err="1"/>
              <a:t>подану</a:t>
            </a:r>
            <a:r>
              <a:rPr lang="ru-RU" sz="3600" b="1" dirty="0"/>
              <a:t> в сантиметрах.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7535" y="2871256"/>
            <a:ext cx="18002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132см =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230см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525см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405см =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7535" y="2133650"/>
            <a:ext cx="496112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Зразок</a:t>
            </a:r>
            <a:r>
              <a:rPr lang="ru-RU" sz="3200" b="1" dirty="0">
                <a:solidFill>
                  <a:srgbClr val="7030A0"/>
                </a:solidFill>
              </a:rPr>
              <a:t>. 125 см = 1 м 25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7735" y="2871256"/>
            <a:ext cx="18002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1м 32см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2м 30см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5м 25см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4м 05см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604199" y="2277666"/>
            <a:ext cx="3765074" cy="36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7" y="514804"/>
            <a:ext cx="9793087" cy="12588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Розглянь </a:t>
            </a:r>
            <a:r>
              <a:rPr lang="ru-RU" sz="3600" b="1" dirty="0" err="1"/>
              <a:t>малюнок</a:t>
            </a:r>
            <a:r>
              <a:rPr lang="ru-RU" sz="3600" b="1" dirty="0"/>
              <a:t> і скажи, у який </a:t>
            </a:r>
            <a:r>
              <a:rPr lang="ru-RU" sz="3600" b="1" dirty="0" err="1"/>
              <a:t>спосіб</a:t>
            </a:r>
            <a:r>
              <a:rPr lang="ru-RU" sz="3600" b="1" dirty="0"/>
              <a:t> </a:t>
            </a:r>
            <a:r>
              <a:rPr lang="ru-RU" sz="3600" b="1" dirty="0" err="1"/>
              <a:t>кожний</a:t>
            </a:r>
            <a:r>
              <a:rPr lang="ru-RU" sz="3600" b="1" dirty="0"/>
              <a:t> </a:t>
            </a:r>
            <a:r>
              <a:rPr lang="ru-RU" sz="3600" b="1" dirty="0" err="1"/>
              <a:t>хлопець</a:t>
            </a:r>
            <a:r>
              <a:rPr lang="ru-RU" sz="3600" b="1" dirty="0"/>
              <a:t> </a:t>
            </a:r>
            <a:r>
              <a:rPr lang="ru-RU" sz="3600" b="1" dirty="0" err="1"/>
              <a:t>вимірював</a:t>
            </a:r>
            <a:r>
              <a:rPr lang="ru-RU" sz="3600" b="1" dirty="0"/>
              <a:t> свій </a:t>
            </a:r>
            <a:r>
              <a:rPr lang="ru-RU" sz="3600" b="1" dirty="0" err="1"/>
              <a:t>зріст</a:t>
            </a:r>
            <a:r>
              <a:rPr lang="ru-RU" sz="3600" b="1" dirty="0" smtClean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5487" y="1827955"/>
            <a:ext cx="806489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Хлопці</a:t>
            </a:r>
            <a:r>
              <a:rPr lang="ru-RU" sz="2800" b="1" dirty="0">
                <a:solidFill>
                  <a:srgbClr val="7030A0"/>
                </a:solidFill>
              </a:rPr>
              <a:t> дізналися, що </a:t>
            </a:r>
            <a:r>
              <a:rPr lang="ru-RU" sz="2800" b="1" dirty="0" err="1">
                <a:solidFill>
                  <a:srgbClr val="7030A0"/>
                </a:solidFill>
              </a:rPr>
              <a:t>зріст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Іллі</a:t>
            </a:r>
            <a:r>
              <a:rPr lang="ru-RU" sz="2800" b="1" dirty="0">
                <a:solidFill>
                  <a:srgbClr val="7030A0"/>
                </a:solidFill>
              </a:rPr>
              <a:t> становить 124 см, а </a:t>
            </a:r>
            <a:r>
              <a:rPr lang="ru-RU" sz="2800" b="1" dirty="0" err="1">
                <a:solidFill>
                  <a:srgbClr val="7030A0"/>
                </a:solidFill>
              </a:rPr>
              <a:t>зріст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Микити</a:t>
            </a:r>
            <a:r>
              <a:rPr lang="ru-RU" sz="2800" b="1" dirty="0">
                <a:solidFill>
                  <a:srgbClr val="7030A0"/>
                </a:solidFill>
              </a:rPr>
              <a:t> — 1 м 42 см. Хто із </a:t>
            </a:r>
            <a:r>
              <a:rPr lang="ru-RU" sz="2800" b="1" dirty="0" err="1">
                <a:solidFill>
                  <a:srgbClr val="7030A0"/>
                </a:solidFill>
              </a:rPr>
              <a:t>хлопців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вищий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4906" y="5806058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1м 42см   </a:t>
            </a:r>
          </a:p>
        </p:txBody>
      </p:sp>
      <p:pic>
        <p:nvPicPr>
          <p:cNvPr id="5122" name="Picture 2" descr="D:\3 клас\03 МАТЕМ\1 Листопад\5 Усне додавання і віднімання в межах 1000\2026-01-03_211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3" y="2799004"/>
            <a:ext cx="677693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43559" y="5806057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124см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3718" y="5744501"/>
            <a:ext cx="5196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&lt; 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36" y="2305008"/>
            <a:ext cx="3293616" cy="28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2 ЧИТАННЯ\1 Савченко уроки\5 Як не любить свій край\№059-О.Кротюк. Наші скарби\2026-01-13_111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5" y="1571503"/>
            <a:ext cx="9836741" cy="29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951" y="587762"/>
            <a:ext cx="10520215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/>
              <a:t>вирази за схемами й обчисли їх </a:t>
            </a:r>
            <a:r>
              <a:rPr lang="ru-RU" sz="3600" b="1" dirty="0" smtClean="0"/>
              <a:t>значення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69954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 2 Ст.11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17" y="4221882"/>
            <a:ext cx="2518643" cy="2432157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09735" y="3709607"/>
            <a:ext cx="1010696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730</a:t>
            </a:r>
            <a:endParaRPr lang="ru-RU" sz="36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276438" y="1770568"/>
            <a:ext cx="1094293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580</a:t>
            </a:r>
            <a:endParaRPr lang="uk-UA" sz="36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01278" y="2398507"/>
            <a:ext cx="1037158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910</a:t>
            </a:r>
            <a:endParaRPr lang="uk-UA" sz="36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291520" y="3073270"/>
            <a:ext cx="1052595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370</a:t>
            </a:r>
            <a:endParaRPr lang="uk-UA" sz="36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12899" y="2351498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550</a:t>
            </a:r>
            <a:endParaRPr lang="ru-RU" sz="36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04399" y="1709857"/>
            <a:ext cx="108186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160</a:t>
            </a:r>
            <a:endParaRPr lang="uk-UA" sz="36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12899" y="3677248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990</a:t>
            </a:r>
            <a:endParaRPr lang="ru-RU" sz="36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04399" y="3035607"/>
            <a:ext cx="108186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880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76134" y="-73594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23918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-70732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83" y="13461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26031" y="2773810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65" y="1196224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14398" y="27555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40378" y="3573810"/>
            <a:ext cx="789256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число, яке на 1 більше за 300. 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</a:t>
            </a:r>
            <a:r>
              <a:rPr lang="ru-RU" sz="2800" b="1" dirty="0" smtClean="0"/>
              <a:t>яке на 10 більше за 300. </a:t>
            </a:r>
            <a:endParaRPr lang="uk-UA" sz="2800" b="1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число, яке </a:t>
            </a:r>
            <a:r>
              <a:rPr lang="ru-RU" sz="2800" b="1" dirty="0"/>
              <a:t>100 більше за 300. </a:t>
            </a:r>
            <a:endParaRPr lang="ru-RU" sz="2800" b="1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</a:t>
            </a:r>
            <a:r>
              <a:rPr lang="ru-RU" sz="2800" b="1" dirty="0" err="1"/>
              <a:t>представлене</a:t>
            </a:r>
            <a:r>
              <a:rPr lang="ru-RU" sz="2800" b="1" dirty="0"/>
              <a:t> 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суми</a:t>
            </a:r>
            <a:r>
              <a:rPr lang="ru-RU" sz="2800" b="1" dirty="0"/>
              <a:t> </a:t>
            </a:r>
            <a:r>
              <a:rPr lang="ru-RU" sz="2800" b="1" dirty="0" err="1"/>
              <a:t>розрядних</a:t>
            </a:r>
            <a:r>
              <a:rPr lang="ru-RU" sz="2800" b="1" dirty="0"/>
              <a:t> </a:t>
            </a:r>
            <a:r>
              <a:rPr lang="ru-RU" sz="2800" b="1" dirty="0" err="1"/>
              <a:t>доданків</a:t>
            </a:r>
            <a:r>
              <a:rPr lang="ru-RU" sz="2800" b="1" dirty="0"/>
              <a:t>: </a:t>
            </a:r>
            <a:r>
              <a:rPr lang="ru-RU" sz="2800" b="1" dirty="0" smtClean="0"/>
              <a:t>200 </a:t>
            </a:r>
            <a:r>
              <a:rPr lang="ru-RU" sz="2800" b="1" dirty="0"/>
              <a:t>+ </a:t>
            </a:r>
            <a:r>
              <a:rPr lang="ru-RU" sz="2800" b="1" dirty="0" smtClean="0"/>
              <a:t>20 </a:t>
            </a:r>
            <a:r>
              <a:rPr lang="ru-RU" sz="2800" b="1" dirty="0"/>
              <a:t>+ </a:t>
            </a:r>
            <a:r>
              <a:rPr lang="ru-RU" sz="2800" b="1" dirty="0" smtClean="0"/>
              <a:t>500 + 50 + 3. </a:t>
            </a:r>
            <a:endParaRPr lang="uk-UA" sz="2800" b="1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/>
              <a:t>Від </a:t>
            </a:r>
            <a:r>
              <a:rPr lang="ru-RU" sz="2800" b="1" dirty="0"/>
              <a:t>числа </a:t>
            </a:r>
            <a:r>
              <a:rPr lang="ru-RU" sz="2800" b="1" dirty="0" smtClean="0"/>
              <a:t>135 </a:t>
            </a:r>
            <a:r>
              <a:rPr lang="ru-RU" sz="2800" b="1" dirty="0" err="1"/>
              <a:t>відніміть</a:t>
            </a:r>
            <a:r>
              <a:rPr lang="ru-RU" sz="2800" b="1" dirty="0"/>
              <a:t> кількість його </a:t>
            </a:r>
            <a:r>
              <a:rPr lang="ru-RU" sz="2800" b="1" dirty="0" err="1"/>
              <a:t>одиниць</a:t>
            </a:r>
            <a:r>
              <a:rPr lang="ru-RU" sz="2800" b="1" dirty="0"/>
              <a:t>.</a:t>
            </a:r>
            <a:endParaRPr lang="uk-UA" sz="28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47173" y="2750265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4188" y="2780569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76782" y="275026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375" y="-100479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6774" y="-661963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86661" y="1346150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9414" y="-677292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443" y="-67850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0402" y="-651427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50907" y="2786681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51671" y="2758955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23922" y="-699925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2182" y="2750265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43458" y="2795474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30308" y="2793251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85682" y="2734157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00997" y="2766754"/>
            <a:ext cx="445132" cy="56598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07562" y="2745488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606085" y="2750265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7286" y="2750265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3951" y="1736237"/>
            <a:ext cx="2182987" cy="2235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49825" y="465246"/>
            <a:ext cx="10169347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</a:t>
            </a:r>
            <a:r>
              <a:rPr lang="ru-RU" sz="3600" b="1" dirty="0" err="1" smtClean="0"/>
              <a:t>різницю</a:t>
            </a:r>
            <a:r>
              <a:rPr lang="ru-RU" sz="3600" b="1" dirty="0" smtClean="0"/>
              <a:t> </a:t>
            </a:r>
            <a:r>
              <a:rPr lang="ru-RU" sz="3600" b="1" dirty="0"/>
              <a:t>чисел </a:t>
            </a:r>
            <a:r>
              <a:rPr lang="ru-RU" sz="3600" b="1" dirty="0" smtClean="0"/>
              <a:t>960 </a:t>
            </a:r>
            <a:r>
              <a:rPr lang="ru-RU" sz="3600" b="1" dirty="0"/>
              <a:t>і </a:t>
            </a:r>
            <a:r>
              <a:rPr lang="ru-RU" sz="3600" b="1" dirty="0" smtClean="0"/>
              <a:t>420</a:t>
            </a:r>
            <a:r>
              <a:rPr lang="ru-RU" sz="3600" b="1" dirty="0"/>
              <a:t>, </a:t>
            </a:r>
            <a:r>
              <a:rPr lang="ru-RU" sz="3600" b="1" dirty="0" err="1"/>
              <a:t>скориставшись</a:t>
            </a:r>
            <a:r>
              <a:rPr lang="ru-RU" sz="3600" b="1" dirty="0"/>
              <a:t> схемами й </a:t>
            </a:r>
            <a:r>
              <a:rPr lang="ru-RU" sz="3600" b="1" dirty="0" err="1"/>
              <a:t>записами</a:t>
            </a:r>
            <a:r>
              <a:rPr lang="ru-RU" sz="3600" b="1" dirty="0"/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Ст.11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505805" y="1751443"/>
            <a:ext cx="4095131" cy="160875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Кожне</a:t>
            </a:r>
            <a:r>
              <a:rPr lang="ru-RU" sz="3200" b="1" dirty="0">
                <a:solidFill>
                  <a:srgbClr val="7030A0"/>
                </a:solidFill>
              </a:rPr>
              <a:t> із чисел </a:t>
            </a:r>
            <a:r>
              <a:rPr lang="ru-RU" sz="3200" b="1" dirty="0" err="1">
                <a:solidFill>
                  <a:srgbClr val="7030A0"/>
                </a:solidFill>
              </a:rPr>
              <a:t>розкладаю</a:t>
            </a:r>
            <a:r>
              <a:rPr lang="ru-RU" sz="3200" b="1" dirty="0">
                <a:solidFill>
                  <a:srgbClr val="7030A0"/>
                </a:solidFill>
              </a:rPr>
              <a:t> на </a:t>
            </a:r>
            <a:r>
              <a:rPr lang="ru-RU" sz="3200" b="1" dirty="0" err="1" smtClean="0">
                <a:solidFill>
                  <a:srgbClr val="7030A0"/>
                </a:solidFill>
              </a:rPr>
              <a:t>розрядні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доданки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62449" y="3433377"/>
            <a:ext cx="5224501" cy="17518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Сотні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віднімаю</a:t>
            </a:r>
            <a:r>
              <a:rPr lang="ru-RU" sz="3200" b="1" dirty="0">
                <a:solidFill>
                  <a:srgbClr val="7030A0"/>
                </a:solidFill>
              </a:rPr>
              <a:t> від </a:t>
            </a:r>
            <a:r>
              <a:rPr lang="ru-RU" sz="3200" b="1" dirty="0" err="1">
                <a:solidFill>
                  <a:srgbClr val="7030A0"/>
                </a:solidFill>
              </a:rPr>
              <a:t>сотень</a:t>
            </a:r>
            <a:r>
              <a:rPr lang="ru-RU" sz="3200" b="1" dirty="0">
                <a:solidFill>
                  <a:srgbClr val="7030A0"/>
                </a:solidFill>
              </a:rPr>
              <a:t>, десятки — від </a:t>
            </a:r>
            <a:r>
              <a:rPr lang="ru-RU" sz="3200" b="1" dirty="0" err="1">
                <a:solidFill>
                  <a:srgbClr val="7030A0"/>
                </a:solidFill>
              </a:rPr>
              <a:t>десятків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 err="1">
                <a:solidFill>
                  <a:srgbClr val="7030A0"/>
                </a:solidFill>
              </a:rPr>
              <a:t>Знайдені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різниці</a:t>
            </a:r>
            <a:r>
              <a:rPr lang="ru-RU" sz="3200" b="1" dirty="0">
                <a:solidFill>
                  <a:srgbClr val="7030A0"/>
                </a:solidFill>
              </a:rPr>
              <a:t> додаю.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27535" y="5302002"/>
            <a:ext cx="102971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960 – 420 = (900 + 60) – (400 + 20) </a:t>
            </a:r>
            <a:r>
              <a:rPr lang="ru-RU" sz="3200" b="1" dirty="0" smtClean="0"/>
              <a:t>= </a:t>
            </a:r>
            <a:r>
              <a:rPr lang="ru-RU" sz="3200" b="1" dirty="0"/>
              <a:t>(900 – 400) + (60 – 20</a:t>
            </a:r>
            <a:r>
              <a:rPr lang="ru-RU" sz="3200" b="1" dirty="0" smtClean="0"/>
              <a:t>)= </a:t>
            </a:r>
            <a:r>
              <a:rPr lang="ru-RU" sz="3200" b="1" dirty="0"/>
              <a:t>= 540</a:t>
            </a:r>
          </a:p>
        </p:txBody>
      </p:sp>
      <p:pic>
        <p:nvPicPr>
          <p:cNvPr id="3" name="Picture 2" descr="D:\3 клас\02 ЧИТАННЯ\1 Савченко уроки\5 Як не любить свій край\№059-О.Кротюк. Наші скарби\2026-01-13_1119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5" y="1779148"/>
            <a:ext cx="3453140" cy="16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3 клас\02 ЧИТАННЯ\1 Савченко уроки\5 Як не любить свій край\№059-О.Кротюк. Наші скарби\2026-01-13_1121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0" y="3398128"/>
            <a:ext cx="32670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73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8462</TotalTime>
  <Words>777</Words>
  <Application>Microsoft Office PowerPoint</Application>
  <PresentationFormat>Произвольный</PresentationFormat>
  <Paragraphs>191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751</cp:revision>
  <dcterms:created xsi:type="dcterms:W3CDTF">2025-08-27T14:01:18Z</dcterms:created>
  <dcterms:modified xsi:type="dcterms:W3CDTF">2026-01-16T10:19:14Z</dcterms:modified>
</cp:coreProperties>
</file>