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882" r:id="rId3"/>
    <p:sldId id="866" r:id="rId4"/>
    <p:sldId id="286" r:id="rId5"/>
    <p:sldId id="872" r:id="rId6"/>
    <p:sldId id="828" r:id="rId7"/>
    <p:sldId id="881" r:id="rId8"/>
    <p:sldId id="876" r:id="rId9"/>
    <p:sldId id="860" r:id="rId10"/>
    <p:sldId id="853" r:id="rId11"/>
    <p:sldId id="877" r:id="rId12"/>
    <p:sldId id="878" r:id="rId13"/>
    <p:sldId id="313" r:id="rId14"/>
    <p:sldId id="883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Різні </a:t>
          </a:r>
          <a:r>
            <a:rPr lang="ru-RU" sz="3200" b="1" dirty="0" err="1" smtClean="0">
              <a:solidFill>
                <a:schemeClr val="bg1"/>
              </a:solidFill>
            </a:rPr>
            <a:t>способи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віднімання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uk-UA" sz="3200" b="1" dirty="0" smtClean="0">
              <a:solidFill>
                <a:schemeClr val="bg1"/>
              </a:solidFill>
            </a:rPr>
            <a:t>виду </a:t>
          </a:r>
        </a:p>
        <a:p>
          <a:r>
            <a:rPr lang="uk-UA" sz="3200" b="1" i="1" dirty="0" smtClean="0">
              <a:solidFill>
                <a:schemeClr val="bg1"/>
              </a:solidFill>
            </a:rPr>
            <a:t>970 - 230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Перевірка </a:t>
          </a:r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за допомо­гою блок-схеми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6868" custLinFactX="373510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7061" custLinFactX="-143918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2909" custLinFactX="-14686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9608" custLinFactX="-147939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28307" y="558732"/>
          <a:ext cx="4273486" cy="315602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за допомо­гою блок-схеми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87040" y="854696"/>
        <a:ext cx="315602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48913" y="858575"/>
          <a:ext cx="4273486" cy="255633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09662" y="854697"/>
        <a:ext cx="255633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57296" y="900342"/>
          <a:ext cx="4273486" cy="247280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Різні </a:t>
          </a:r>
          <a:r>
            <a:rPr lang="ru-RU" sz="3200" b="1" kern="1200" dirty="0" err="1" smtClean="0">
              <a:solidFill>
                <a:schemeClr val="bg1"/>
              </a:solidFill>
            </a:rPr>
            <a:t>способи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віднімання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smtClean="0">
              <a:solidFill>
                <a:schemeClr val="bg1"/>
              </a:solidFill>
            </a:rPr>
            <a:t>виду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</a:rPr>
            <a:t>970 - 230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57638" y="854697"/>
        <a:ext cx="247280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325541" y="1034143"/>
          <a:ext cx="4273486" cy="220519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Перевірка </a:t>
          </a: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59684" y="854697"/>
        <a:ext cx="2205199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366" y="981522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Різні способи віднімання чисел виду </a:t>
            </a:r>
            <a:r>
              <a:rPr lang="uk-UA" sz="4000" b="1" i="1" dirty="0">
                <a:solidFill>
                  <a:srgbClr val="7030A0"/>
                </a:solidFill>
              </a:rPr>
              <a:t>970 - 230. </a:t>
            </a:r>
            <a:r>
              <a:rPr lang="uk-UA" sz="4000" b="1" dirty="0" smtClean="0">
                <a:solidFill>
                  <a:srgbClr val="7030A0"/>
                </a:solidFill>
              </a:rPr>
              <a:t>Розв’язування </a:t>
            </a:r>
            <a:r>
              <a:rPr lang="uk-UA" sz="4000" b="1" dirty="0">
                <a:solidFill>
                  <a:srgbClr val="7030A0"/>
                </a:solidFill>
              </a:rPr>
              <a:t>задач різними спо­собами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7" y="3573810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 smtClean="0">
                <a:solidFill>
                  <a:srgbClr val="7030A0"/>
                </a:solidFill>
              </a:rPr>
              <a:t>Усне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86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3145816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5 Усне додавання і віднімання в межах 1000\2026-01-16_18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1" y="3270886"/>
            <a:ext cx="7821537" cy="26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797574" y="405458"/>
            <a:ext cx="10407025" cy="1152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 задачу </a:t>
            </a:r>
            <a:r>
              <a:rPr lang="ru-RU" sz="3600" b="1" dirty="0" err="1"/>
              <a:t>трьома</a:t>
            </a:r>
            <a:r>
              <a:rPr lang="ru-RU" sz="3600" b="1" dirty="0"/>
              <a:t> способами за </a:t>
            </a:r>
            <a:r>
              <a:rPr lang="ru-RU" sz="3600" b="1" dirty="0" err="1"/>
              <a:t>поданими</a:t>
            </a:r>
            <a:r>
              <a:rPr lang="ru-RU" sz="3600" b="1" dirty="0"/>
              <a:t> </a:t>
            </a:r>
            <a:r>
              <a:rPr lang="ru-RU" sz="3600" b="1" dirty="0" smtClean="0"/>
              <a:t>схемами </a:t>
            </a:r>
            <a:r>
              <a:rPr lang="ru-RU" sz="3600" b="1" dirty="0" err="1" smtClean="0"/>
              <a:t>усно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885561" y="1629594"/>
            <a:ext cx="102310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 </a:t>
            </a:r>
            <a:r>
              <a:rPr lang="ru-RU" sz="3200" b="1" dirty="0" err="1"/>
              <a:t>одній</a:t>
            </a:r>
            <a:r>
              <a:rPr lang="ru-RU" sz="3200" b="1" dirty="0"/>
              <a:t> </a:t>
            </a:r>
            <a:r>
              <a:rPr lang="ru-RU" sz="3200" b="1" dirty="0" err="1"/>
              <a:t>цистерні</a:t>
            </a:r>
            <a:r>
              <a:rPr lang="ru-RU" sz="3200" b="1" dirty="0"/>
              <a:t> було 500 л води, а в </a:t>
            </a:r>
            <a:r>
              <a:rPr lang="ru-RU" sz="3200" b="1" dirty="0" err="1"/>
              <a:t>іншій</a:t>
            </a:r>
            <a:r>
              <a:rPr lang="ru-RU" sz="3200" b="1" dirty="0"/>
              <a:t> — 400 л. Для поливу городу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 300 л.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літрів</a:t>
            </a:r>
            <a:r>
              <a:rPr lang="ru-RU" sz="3200" b="1" dirty="0"/>
              <a:t> води </a:t>
            </a:r>
            <a:r>
              <a:rPr lang="ru-RU" sz="3200" b="1" dirty="0" err="1"/>
              <a:t>залишилось</a:t>
            </a:r>
            <a:r>
              <a:rPr lang="ru-RU" sz="3200" b="1" dirty="0"/>
              <a:t> у </a:t>
            </a:r>
            <a:r>
              <a:rPr lang="ru-RU" sz="3200" b="1" dirty="0" err="1"/>
              <a:t>двох</a:t>
            </a:r>
            <a:r>
              <a:rPr lang="ru-RU" sz="3200" b="1" dirty="0"/>
              <a:t> цистернах?</a:t>
            </a:r>
            <a:endParaRPr lang="uk-UA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8828335" y="3199253"/>
            <a:ext cx="2200922" cy="2026245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05147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6735" y="5843183"/>
            <a:ext cx="33378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(500 + 400) – 300=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84599" y="5852060"/>
            <a:ext cx="1440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 (л)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7116" y="3309459"/>
            <a:ext cx="91543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500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551" y="3303784"/>
            <a:ext cx="9361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9503" y="4251309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7615" y="4219140"/>
            <a:ext cx="9361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5567" y="5196852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3719" y="3334561"/>
            <a:ext cx="91543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500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9884" y="3278680"/>
            <a:ext cx="9361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8655" y="4257864"/>
            <a:ext cx="9361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7519" y="4288339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3583" y="5233882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6167" y="4257864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40103" y="5231734"/>
            <a:ext cx="648072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48215" y="3249500"/>
            <a:ext cx="9361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96087" y="3284810"/>
            <a:ext cx="936104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400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6022" y="4261136"/>
            <a:ext cx="91543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500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6776" y="5295438"/>
            <a:ext cx="2736304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500–300+400=</a:t>
            </a:r>
            <a:endParaRPr lang="uk-UA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123080" y="5293290"/>
            <a:ext cx="1440160" cy="5847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 (л)</a:t>
            </a:r>
            <a:endParaRPr lang="uk-UA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386776" y="5880213"/>
            <a:ext cx="2736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400–300+500=</a:t>
            </a:r>
            <a:endParaRPr lang="uk-UA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123080" y="5878065"/>
            <a:ext cx="14401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600 (л)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7622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8" grpId="0"/>
      <p:bldP spid="20" grpId="0"/>
      <p:bldP spid="26" grpId="0"/>
      <p:bldP spid="27" grpId="0"/>
      <p:bldP spid="28" grpId="0"/>
      <p:bldP spid="21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4723879" y="1273910"/>
            <a:ext cx="662277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В </a:t>
            </a:r>
            <a:r>
              <a:rPr lang="ru-RU" sz="3200" b="1" dirty="0" err="1"/>
              <a:t>одній</a:t>
            </a:r>
            <a:r>
              <a:rPr lang="ru-RU" sz="3200" b="1" dirty="0"/>
              <a:t> </a:t>
            </a:r>
            <a:r>
              <a:rPr lang="ru-RU" sz="3200" b="1" dirty="0" err="1"/>
              <a:t>цистерні</a:t>
            </a:r>
            <a:r>
              <a:rPr lang="ru-RU" sz="3200" b="1" dirty="0"/>
              <a:t> було 400 л води, а в </a:t>
            </a:r>
            <a:r>
              <a:rPr lang="ru-RU" sz="3200" b="1" dirty="0" err="1"/>
              <a:t>іншій</a:t>
            </a:r>
            <a:r>
              <a:rPr lang="ru-RU" sz="3200" b="1" dirty="0"/>
              <a:t> — 300 л. Для поливу городу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 600 л води.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літрів</a:t>
            </a:r>
            <a:r>
              <a:rPr lang="ru-RU" sz="3200" b="1" dirty="0"/>
              <a:t> води </a:t>
            </a:r>
            <a:r>
              <a:rPr lang="ru-RU" sz="3200" b="1" dirty="0" err="1"/>
              <a:t>залишилось</a:t>
            </a:r>
            <a:r>
              <a:rPr lang="ru-RU" sz="3200" b="1" dirty="0"/>
              <a:t> у </a:t>
            </a:r>
            <a:r>
              <a:rPr lang="ru-RU" sz="3200" b="1" dirty="0" err="1"/>
              <a:t>двох</a:t>
            </a:r>
            <a:r>
              <a:rPr lang="ru-RU" sz="3200" b="1" dirty="0"/>
              <a:t> цистернах?</a:t>
            </a:r>
            <a:endParaRPr lang="uk-UA" sz="3200" b="1" dirty="0"/>
          </a:p>
        </p:txBody>
      </p:sp>
      <p:sp>
        <p:nvSpPr>
          <p:cNvPr id="14" name="Прямоугольник 4"/>
          <p:cNvSpPr/>
          <p:nvPr/>
        </p:nvSpPr>
        <p:spPr>
          <a:xfrm>
            <a:off x="921468" y="533494"/>
            <a:ext cx="10335018" cy="7360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Побудуйте</a:t>
            </a:r>
            <a:r>
              <a:rPr lang="ru-RU" sz="3600" b="1" dirty="0" smtClean="0"/>
              <a:t> </a:t>
            </a:r>
            <a:r>
              <a:rPr lang="ru-RU" sz="3600" b="1" dirty="0"/>
              <a:t>блок-схему до задачі та </a:t>
            </a:r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t="25077" r="17366" b="17373"/>
          <a:stretch/>
        </p:blipFill>
        <p:spPr>
          <a:xfrm>
            <a:off x="9044359" y="3277521"/>
            <a:ext cx="2037519" cy="1875811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3008" y="4448765"/>
            <a:ext cx="3226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400 + 300 – 600 =</a:t>
            </a:r>
            <a:endParaRPr lang="uk-UA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9864" y="4448764"/>
            <a:ext cx="15091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100 (л)</a:t>
            </a:r>
            <a:endParaRPr lang="uk-UA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39502" y="1629594"/>
            <a:ext cx="1095353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4 0 0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6995" y="1630464"/>
            <a:ext cx="1120295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3 0 0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3598" y="2733811"/>
            <a:ext cx="604215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4831" y="2711455"/>
            <a:ext cx="1084621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6 0 0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483658" y="1845618"/>
            <a:ext cx="216024" cy="21602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26" idx="0"/>
          </p:cNvCxnSpPr>
          <p:nvPr/>
        </p:nvCxnSpPr>
        <p:spPr>
          <a:xfrm>
            <a:off x="1735547" y="2276795"/>
            <a:ext cx="510159" cy="45701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1" idx="0"/>
          </p:cNvCxnSpPr>
          <p:nvPr/>
        </p:nvCxnSpPr>
        <p:spPr>
          <a:xfrm>
            <a:off x="2286225" y="3380142"/>
            <a:ext cx="601450" cy="3943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291798" y="2275925"/>
            <a:ext cx="512030" cy="4485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1" idx="0"/>
          </p:cNvCxnSpPr>
          <p:nvPr/>
        </p:nvCxnSpPr>
        <p:spPr>
          <a:xfrm flipH="1">
            <a:off x="2887675" y="3380142"/>
            <a:ext cx="495055" cy="3943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63639" y="3774487"/>
            <a:ext cx="648072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?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18812" y="2733811"/>
            <a:ext cx="56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 –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4446" y="5185940"/>
            <a:ext cx="21552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99742" y="5213450"/>
            <a:ext cx="71287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smtClean="0"/>
              <a:t>100 </a:t>
            </a:r>
            <a:r>
              <a:rPr lang="uk-UA" sz="3200" b="1" dirty="0" smtClean="0"/>
              <a:t>л води залишилось у 2 цистернах.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62603" y="5882176"/>
            <a:ext cx="780521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Чи є різні </a:t>
            </a:r>
            <a:r>
              <a:rPr lang="ru-RU" sz="2800" b="1" dirty="0" err="1">
                <a:solidFill>
                  <a:srgbClr val="7030A0"/>
                </a:solidFill>
              </a:rPr>
              <a:t>способи</a:t>
            </a:r>
            <a:r>
              <a:rPr lang="ru-RU" sz="2800" b="1" dirty="0">
                <a:solidFill>
                  <a:srgbClr val="7030A0"/>
                </a:solidFill>
              </a:rPr>
              <a:t> для </a:t>
            </a:r>
            <a:r>
              <a:rPr lang="ru-RU" sz="28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цієї </a:t>
            </a:r>
            <a:r>
              <a:rPr lang="ru-RU" sz="2800" b="1" dirty="0">
                <a:solidFill>
                  <a:srgbClr val="7030A0"/>
                </a:solidFill>
              </a:rPr>
              <a:t>задачі?</a:t>
            </a:r>
          </a:p>
        </p:txBody>
      </p:sp>
    </p:spTree>
    <p:extLst>
      <p:ext uri="{BB962C8B-B14F-4D97-AF65-F5344CB8AC3E}">
        <p14:creationId xmlns:p14="http://schemas.microsoft.com/office/powerpoint/2010/main" val="146936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18" grpId="0" animBg="1"/>
      <p:bldP spid="20" grpId="0" animBg="1"/>
      <p:bldP spid="26" grpId="0" animBg="1"/>
      <p:bldP spid="27" grpId="0" animBg="1"/>
      <p:bldP spid="4" grpId="0" animBg="1"/>
      <p:bldP spid="31" grpId="0" animBg="1"/>
      <p:bldP spid="34" grpId="0"/>
      <p:bldP spid="35" grpId="0" animBg="1"/>
      <p:bldP spid="3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575521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Ст.14-15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862287"/>
            <a:ext cx="20150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5 Усне додавання і віднімання в межах 1000\2026-01-16_181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0" y="1413570"/>
            <a:ext cx="102984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 клас\03 МАТЕМ\1 Листопад\5 Усне додавання і віднімання в межах 1000\2026-01-16_181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9" y="2781722"/>
            <a:ext cx="10298453" cy="109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8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4690" y="1721122"/>
            <a:ext cx="5560838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Для чого </a:t>
            </a:r>
            <a:r>
              <a:rPr lang="ru-RU" sz="3200" b="1" dirty="0" err="1" smtClean="0"/>
              <a:t>складаємо</a:t>
            </a:r>
            <a:r>
              <a:rPr lang="ru-RU" sz="3200" b="1" dirty="0" smtClean="0"/>
              <a:t> блок-схему до задачі?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39402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783317" y="3160086"/>
            <a:ext cx="5104176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Які </a:t>
            </a:r>
            <a:r>
              <a:rPr lang="ru-RU" sz="3200" b="1" dirty="0" err="1" smtClean="0"/>
              <a:t>способи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віднімання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круглих</a:t>
            </a:r>
            <a:r>
              <a:rPr lang="ru-RU" sz="3200" b="1" dirty="0" smtClean="0"/>
              <a:t> трицифрових чисел?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4941962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783317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18701" y="440809"/>
            <a:ext cx="9453849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8702" y="1259469"/>
            <a:ext cx="94538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Оцініть свою роботу на уроці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914098"/>
            <a:ext cx="1967573" cy="266316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1229" y="1917626"/>
            <a:ext cx="1822794" cy="26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02" y="1917626"/>
            <a:ext cx="1921428" cy="27167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927100"/>
            <a:ext cx="1952937" cy="2596191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426" y="4853798"/>
            <a:ext cx="197432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2465" y="4668847"/>
            <a:ext cx="1726875" cy="954107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4039" y="4634422"/>
            <a:ext cx="1981078" cy="1384995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8201" y="4614304"/>
            <a:ext cx="2624390" cy="138499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9953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11511" y="440809"/>
            <a:ext cx="9433047" cy="7213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1511" y="1259469"/>
            <a:ext cx="943304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Оберіть геометричну фігуру, настрій якої вам сподобався. </a:t>
            </a:r>
          </a:p>
          <a:p>
            <a:pPr algn="ctr"/>
            <a:r>
              <a:rPr lang="uk-UA" sz="2800" b="1" dirty="0" err="1" smtClean="0">
                <a:solidFill>
                  <a:srgbClr val="7030A0"/>
                </a:solidFill>
              </a:rPr>
              <a:t>Назвть</a:t>
            </a:r>
            <a:r>
              <a:rPr lang="uk-UA" sz="2800" b="1" dirty="0" smtClean="0">
                <a:solidFill>
                  <a:srgbClr val="7030A0"/>
                </a:solidFill>
              </a:rPr>
              <a:t> її колір і форму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4" y="2306637"/>
            <a:ext cx="2219422" cy="30040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859783" y="3429794"/>
            <a:ext cx="1850279" cy="26642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65" y="2237579"/>
            <a:ext cx="2173424" cy="307310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0" y="3285778"/>
            <a:ext cx="2004168" cy="266429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9" name="Picture 2" descr="D:\3 клас\03 МАТЕМ\1 Листопад\5 Усне додавання і віднімання в межах 1000\2026-01-15_124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3" y="1341562"/>
            <a:ext cx="1017947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1" y="4221882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61182473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5 Усне додавання і віднімання в межах 1000\2026-01-16_172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58" y="1475420"/>
            <a:ext cx="9994786" cy="31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951" y="587762"/>
            <a:ext cx="10520215" cy="7538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Складіть</a:t>
            </a:r>
            <a:r>
              <a:rPr lang="ru-RU" sz="3600" b="1" dirty="0" smtClean="0"/>
              <a:t> </a:t>
            </a:r>
            <a:r>
              <a:rPr lang="ru-RU" sz="3600" b="1" dirty="0"/>
              <a:t>вирази за схемами й обчисли їх </a:t>
            </a:r>
            <a:r>
              <a:rPr lang="ru-RU" sz="3600" b="1" dirty="0" smtClean="0"/>
              <a:t>значення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012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72" y="3861843"/>
            <a:ext cx="2694532" cy="2602006"/>
          </a:xfrm>
          <a:prstGeom prst="rect">
            <a:avLst/>
          </a:prstGeom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34337" y="3861842"/>
            <a:ext cx="1074912" cy="656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510</a:t>
            </a:r>
            <a:endParaRPr lang="ru-RU" sz="40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489883" y="1543020"/>
            <a:ext cx="1163820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730</a:t>
            </a:r>
            <a:endParaRPr lang="uk-UA" sz="40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14722" y="2322983"/>
            <a:ext cx="1103055" cy="6747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840</a:t>
            </a:r>
            <a:endParaRPr lang="uk-UA" sz="40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515883" y="3127196"/>
            <a:ext cx="1119473" cy="6626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/>
              <a:t>320</a:t>
            </a:r>
            <a:endParaRPr lang="uk-UA" sz="40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603677" y="2311716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230</a:t>
            </a:r>
            <a:endParaRPr lang="ru-RU" sz="36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593432" y="1543934"/>
            <a:ext cx="108186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120</a:t>
            </a:r>
            <a:endParaRPr lang="uk-UA" sz="36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589608" y="3832103"/>
            <a:ext cx="1071620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20</a:t>
            </a:r>
            <a:endParaRPr lang="ru-RU" sz="36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603677" y="3069754"/>
            <a:ext cx="1081865" cy="6860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410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07356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76134" y="-73594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19823" y="2772000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23918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46073" y="-707324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84646" y="-703675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8527" y="-696991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Хвилинка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каліграфії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6766" y="1648302"/>
            <a:ext cx="4999524" cy="108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83" y="1346150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54583" y="2795306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163" y="1196224"/>
            <a:ext cx="1711778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803" y="-659045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389348" y="3573810"/>
            <a:ext cx="599275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Запишіть числа у порядку </a:t>
            </a:r>
            <a:r>
              <a:rPr lang="ru-RU" sz="2800" b="1" dirty="0" smtClean="0"/>
              <a:t>зростання </a:t>
            </a:r>
          </a:p>
          <a:p>
            <a:r>
              <a:rPr lang="ru-RU" sz="2800" b="1" dirty="0" smtClean="0"/>
              <a:t>740</a:t>
            </a:r>
            <a:r>
              <a:rPr lang="ru-RU" sz="2800" b="1" dirty="0"/>
              <a:t>, </a:t>
            </a:r>
            <a:r>
              <a:rPr lang="ru-RU" sz="2800" b="1" dirty="0" smtClean="0"/>
              <a:t>140</a:t>
            </a:r>
            <a:r>
              <a:rPr lang="ru-RU" sz="2800" b="1" dirty="0"/>
              <a:t>, </a:t>
            </a:r>
            <a:r>
              <a:rPr lang="ru-RU" sz="2800" b="1" dirty="0" smtClean="0"/>
              <a:t>710</a:t>
            </a:r>
            <a:r>
              <a:rPr lang="ru-RU" sz="2800" b="1" dirty="0"/>
              <a:t>, </a:t>
            </a:r>
            <a:r>
              <a:rPr lang="ru-RU" sz="2800" b="1" dirty="0" smtClean="0"/>
              <a:t>410, 470</a:t>
            </a:r>
            <a:r>
              <a:rPr lang="ru-RU" sz="2800" b="1" dirty="0"/>
              <a:t>, </a:t>
            </a:r>
            <a:r>
              <a:rPr lang="ru-RU" sz="2800" b="1" dirty="0" smtClean="0"/>
              <a:t>170</a:t>
            </a:r>
            <a:r>
              <a:rPr lang="ru-RU" sz="2800" b="1" dirty="0"/>
              <a:t>.</a:t>
            </a:r>
            <a:endParaRPr lang="uk-UA" sz="28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74322" y="-725797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0930" y="2728302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4915" y="2772000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28271" y="2775620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39119" y="-720896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5375" y="-100479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6774" y="-661963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84601" y="-663117"/>
            <a:ext cx="454720" cy="56779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4673" y="-8419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29414" y="-677292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00" y="1196224"/>
            <a:ext cx="2031342" cy="86764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16443" y="-67850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0402" y="-651427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66083" y="275220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985682" y="1338563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2182" y="2750265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74543" y="2794401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22177" y="2773810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85682" y="2734157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23762" y="2775620"/>
            <a:ext cx="445132" cy="56598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7286" y="2750265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12128" y="2805940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94009" y="2808449"/>
            <a:ext cx="445132" cy="56598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90457" y="2762838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29674" y="2721911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666397" y="2780095"/>
            <a:ext cx="445132" cy="56598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977390" y="2793496"/>
            <a:ext cx="454720" cy="567792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360396" y="4527917"/>
            <a:ext cx="842399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Візначте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всього </a:t>
            </a:r>
            <a:r>
              <a:rPr lang="ru-RU" sz="2800" b="1" dirty="0" err="1" smtClean="0"/>
              <a:t>десятків</a:t>
            </a:r>
            <a:r>
              <a:rPr lang="ru-RU" sz="2800" b="1" dirty="0" smtClean="0"/>
              <a:t> у кожному </a:t>
            </a:r>
            <a:r>
              <a:rPr lang="ru-RU" sz="2800" b="1" dirty="0" err="1" smtClean="0"/>
              <a:t>числі</a:t>
            </a:r>
            <a:r>
              <a:rPr lang="ru-RU" sz="2800" b="1" dirty="0" smtClean="0"/>
              <a:t>.</a:t>
            </a:r>
            <a:endParaRPr lang="uk-UA" sz="2800" b="1" dirty="0" smtClean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23541" y="2780095"/>
            <a:ext cx="0" cy="521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584741" y="2773117"/>
            <a:ext cx="0" cy="521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985682" y="2785807"/>
            <a:ext cx="0" cy="521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484601" y="2798142"/>
            <a:ext cx="0" cy="521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873032" y="2785807"/>
            <a:ext cx="0" cy="521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329674" y="2830513"/>
            <a:ext cx="0" cy="521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6" grpId="0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25" y="465246"/>
            <a:ext cx="10169347" cy="1236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/>
              <a:t>записи й </a:t>
            </a:r>
            <a:r>
              <a:rPr lang="ru-RU" sz="3600" b="1" dirty="0" err="1" smtClean="0"/>
              <a:t>порівняйте</a:t>
            </a:r>
            <a:r>
              <a:rPr lang="ru-RU" sz="3600" b="1" dirty="0" smtClean="0"/>
              <a:t> </a:t>
            </a:r>
            <a:r>
              <a:rPr lang="ru-RU" sz="3600" b="1" dirty="0"/>
              <a:t>різні </a:t>
            </a:r>
            <a:r>
              <a:rPr lang="ru-RU" sz="3600" b="1" dirty="0" err="1"/>
              <a:t>способи</a:t>
            </a:r>
            <a:r>
              <a:rPr lang="ru-RU" sz="3600" b="1" dirty="0"/>
              <a:t> </a:t>
            </a:r>
            <a:r>
              <a:rPr lang="ru-RU" sz="3600" b="1" dirty="0" err="1"/>
              <a:t>обчислення</a:t>
            </a:r>
            <a:r>
              <a:rPr lang="ru-RU" sz="3600" b="1" dirty="0"/>
              <a:t> </a:t>
            </a:r>
            <a:r>
              <a:rPr lang="ru-RU" sz="3600" b="1" dirty="0" err="1" smtClean="0"/>
              <a:t>різниці</a:t>
            </a:r>
            <a:r>
              <a:rPr lang="ru-RU" sz="3600" b="1" dirty="0" smtClean="0"/>
              <a:t> 970 – 230 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9548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49824" y="1810023"/>
            <a:ext cx="10169348" cy="1331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arenR"/>
            </a:pPr>
            <a:r>
              <a:rPr lang="ru-RU" sz="3600" b="1" dirty="0" smtClean="0"/>
              <a:t>970 </a:t>
            </a:r>
            <a:r>
              <a:rPr lang="ru-RU" sz="3600" b="1" dirty="0"/>
              <a:t>– 230 = (900 – 200) + (70 – 30) = 700 + 40 = </a:t>
            </a:r>
            <a:endParaRPr lang="ru-RU" sz="3600" b="1" dirty="0" smtClean="0"/>
          </a:p>
          <a:p>
            <a:r>
              <a:rPr lang="ru-RU" sz="3600" b="1" dirty="0"/>
              <a:t> </a:t>
            </a:r>
            <a:r>
              <a:rPr lang="ru-RU" sz="3600" b="1" dirty="0" smtClean="0"/>
              <a:t>    = 740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16978" y="3285779"/>
            <a:ext cx="10233050" cy="8599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2) 970 – 230 = (970 – 200) – 30 = 770 – 30 = 740;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86122" y="4365318"/>
            <a:ext cx="8730296" cy="8450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3) 970 – 230 = </a:t>
            </a:r>
            <a:r>
              <a:rPr lang="ru-RU" sz="3600" b="1" dirty="0" smtClean="0"/>
              <a:t>97д</a:t>
            </a:r>
            <a:r>
              <a:rPr lang="ru-RU" sz="3600" b="1" dirty="0"/>
              <a:t>. – </a:t>
            </a:r>
            <a:r>
              <a:rPr lang="ru-RU" sz="3600" b="1" dirty="0" smtClean="0"/>
              <a:t>23д</a:t>
            </a:r>
            <a:r>
              <a:rPr lang="ru-RU" sz="3600" b="1" dirty="0"/>
              <a:t>. = </a:t>
            </a:r>
            <a:r>
              <a:rPr lang="ru-RU" sz="3600" b="1" dirty="0" smtClean="0"/>
              <a:t>74д</a:t>
            </a:r>
            <a:r>
              <a:rPr lang="ru-RU" sz="3600" b="1" dirty="0"/>
              <a:t>. = 740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77" y="4005858"/>
            <a:ext cx="2527270" cy="24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475318"/>
            <a:ext cx="10169347" cy="8258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зручним</a:t>
            </a:r>
            <a:r>
              <a:rPr lang="ru-RU" sz="4000" b="1" dirty="0" smtClean="0">
                <a:solidFill>
                  <a:schemeClr val="bg1"/>
                </a:solidFill>
              </a:rPr>
              <a:t> для вас способом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5555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№61-62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90867" y="1494422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</a:t>
            </a:r>
            <a:endParaRPr lang="uk-UA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345449" y="1413570"/>
            <a:ext cx="2447644" cy="1227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360 </a:t>
            </a:r>
            <a:r>
              <a:rPr lang="ru-RU" sz="3200" b="1" dirty="0"/>
              <a:t>– </a:t>
            </a:r>
            <a:r>
              <a:rPr lang="ru-RU" sz="3200" b="1" dirty="0" smtClean="0"/>
              <a:t>250 = 940 </a:t>
            </a:r>
            <a:r>
              <a:rPr lang="ru-RU" sz="3200" b="1" dirty="0"/>
              <a:t>– </a:t>
            </a:r>
            <a:r>
              <a:rPr lang="ru-RU" sz="3200" b="1" dirty="0" smtClean="0"/>
              <a:t>630 =</a:t>
            </a:r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450607" y="1487790"/>
            <a:ext cx="1104853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</a:t>
            </a:r>
            <a:endParaRPr lang="ru-RU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230082" y="1447507"/>
            <a:ext cx="3220525" cy="124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270 </a:t>
            </a:r>
            <a:r>
              <a:rPr lang="ru-RU" sz="3200" b="1" dirty="0"/>
              <a:t>– </a:t>
            </a:r>
            <a:r>
              <a:rPr lang="ru-RU" sz="3200" b="1" dirty="0" smtClean="0"/>
              <a:t>160 =</a:t>
            </a:r>
          </a:p>
          <a:p>
            <a:r>
              <a:rPr lang="ru-RU" sz="3200" b="1" dirty="0" smtClean="0"/>
              <a:t>890 </a:t>
            </a:r>
            <a:r>
              <a:rPr lang="ru-RU" sz="3200" b="1" dirty="0"/>
              <a:t>– </a:t>
            </a:r>
            <a:r>
              <a:rPr lang="ru-RU" sz="3200" b="1" dirty="0" smtClean="0"/>
              <a:t>240 – 240=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14914" y="3316644"/>
            <a:ext cx="2520159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560 – 3 ∙ 10 </a:t>
            </a:r>
            <a:r>
              <a:rPr lang="ru-RU" sz="3200" b="1" dirty="0" smtClean="0"/>
              <a:t>= </a:t>
            </a:r>
          </a:p>
          <a:p>
            <a:r>
              <a:rPr lang="ru-RU" sz="3200" b="1" dirty="0"/>
              <a:t>560 + 3 ∙ 10 </a:t>
            </a:r>
            <a:r>
              <a:rPr lang="ru-RU" sz="3200" b="1" dirty="0" smtClean="0"/>
              <a:t>=</a:t>
            </a:r>
            <a:endParaRPr lang="ru-RU" sz="3200" b="1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562178" y="3426723"/>
            <a:ext cx="3125514" cy="3046387"/>
          </a:xfrm>
          <a:prstGeom prst="rect">
            <a:avLst/>
          </a:prstGeom>
        </p:spPr>
      </p:pic>
      <p:sp>
        <p:nvSpPr>
          <p:cNvPr id="5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423295" y="2056194"/>
            <a:ext cx="2210982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650 – 240=</a:t>
            </a:r>
            <a:endParaRPr lang="ru-RU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787775" y="2051527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310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802294" y="3380429"/>
            <a:ext cx="2823734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120 – 80 : 8 </a:t>
            </a:r>
            <a:r>
              <a:rPr lang="ru-RU" sz="3200" b="1" dirty="0" smtClean="0"/>
              <a:t>= </a:t>
            </a:r>
          </a:p>
          <a:p>
            <a:r>
              <a:rPr lang="ru-RU" sz="3200" b="1" dirty="0"/>
              <a:t>(120 – 80) : </a:t>
            </a:r>
            <a:r>
              <a:rPr lang="ru-RU" sz="3200" b="1" dirty="0" smtClean="0"/>
              <a:t>8 =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35072" y="3380429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530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26028" y="3442080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110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626029" y="4021508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535073" y="3981845"/>
            <a:ext cx="890823" cy="533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590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0634277" y="2048210"/>
            <a:ext cx="915141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410</a:t>
            </a:r>
            <a:endParaRPr lang="ru-RU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004156" y="4834999"/>
            <a:ext cx="3099501" cy="1225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670 – 540 – 50</a:t>
            </a:r>
            <a:r>
              <a:rPr lang="ru-RU" sz="3200" b="1" dirty="0" smtClean="0"/>
              <a:t> = </a:t>
            </a:r>
          </a:p>
          <a:p>
            <a:r>
              <a:rPr lang="ru-RU" sz="3200" b="1" dirty="0"/>
              <a:t>60 + 70 + </a:t>
            </a:r>
            <a:r>
              <a:rPr lang="ru-RU" sz="3200" b="1" dirty="0" smtClean="0"/>
              <a:t>320 =</a:t>
            </a:r>
            <a:endParaRPr lang="ru-RU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098651" y="4834999"/>
            <a:ext cx="967295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80</a:t>
            </a:r>
            <a:endParaRPr lang="ru-RU" sz="3200" b="1" dirty="0"/>
          </a:p>
        </p:txBody>
      </p:sp>
      <p:sp>
        <p:nvSpPr>
          <p:cNvPr id="4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111059" y="5447539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450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45449" y="2713535"/>
            <a:ext cx="710515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Запишіть </a:t>
            </a:r>
            <a:r>
              <a:rPr lang="ru-RU" sz="2800" b="1" dirty="0" err="1" smtClean="0">
                <a:solidFill>
                  <a:srgbClr val="7030A0"/>
                </a:solidFill>
              </a:rPr>
              <a:t>останній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стовпчик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виразів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7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3" grpId="0" animBg="1"/>
      <p:bldP spid="35" grpId="0" animBg="1"/>
      <p:bldP spid="51" grpId="0" animBg="1"/>
      <p:bldP spid="40" grpId="0" animBg="1"/>
      <p:bldP spid="34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244" y="519402"/>
            <a:ext cx="1016934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Перевір </a:t>
            </a:r>
            <a:r>
              <a:rPr lang="ru-RU" sz="4000" b="1" dirty="0" err="1"/>
              <a:t>розв’язання</a:t>
            </a:r>
            <a:r>
              <a:rPr lang="ru-RU" sz="4000" b="1" dirty="0"/>
              <a:t> </a:t>
            </a:r>
            <a:r>
              <a:rPr lang="ru-RU" sz="4000" b="1" dirty="0" err="1" smtClean="0"/>
              <a:t>рівнянь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14" y="4437905"/>
            <a:ext cx="2391645" cy="2049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4969" y="1773610"/>
            <a:ext cx="269283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780 – с = </a:t>
            </a:r>
            <a:r>
              <a:rPr lang="ru-RU" sz="3600" b="1" dirty="0" smtClean="0"/>
              <a:t>520</a:t>
            </a:r>
          </a:p>
          <a:p>
            <a:r>
              <a:rPr lang="ru-RU" sz="3600" b="1" dirty="0"/>
              <a:t>с = 780 – </a:t>
            </a:r>
            <a:r>
              <a:rPr lang="ru-RU" sz="3600" b="1" dirty="0" smtClean="0"/>
              <a:t>520</a:t>
            </a:r>
          </a:p>
          <a:p>
            <a:r>
              <a:rPr lang="ru-RU" sz="3600" b="1" dirty="0"/>
              <a:t>c = 260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4085" y="1773610"/>
            <a:ext cx="299336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m + 120 = </a:t>
            </a:r>
            <a:r>
              <a:rPr lang="ru-RU" sz="3600" b="1" dirty="0" smtClean="0"/>
              <a:t>740</a:t>
            </a:r>
          </a:p>
          <a:p>
            <a:r>
              <a:rPr lang="ru-RU" sz="3600" b="1" dirty="0"/>
              <a:t>m = 740 + </a:t>
            </a:r>
            <a:r>
              <a:rPr lang="ru-RU" sz="3600" b="1" dirty="0" smtClean="0"/>
              <a:t>120</a:t>
            </a:r>
          </a:p>
          <a:p>
            <a:r>
              <a:rPr lang="ru-RU" sz="3600" b="1" dirty="0"/>
              <a:t>m = 860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251432" y="3974328"/>
            <a:ext cx="269332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n-NO" sz="3600" b="1" dirty="0"/>
              <a:t>k – 40 = 150 </a:t>
            </a:r>
            <a:endParaRPr lang="uk-UA" sz="3600" b="1" dirty="0" smtClean="0"/>
          </a:p>
          <a:p>
            <a:r>
              <a:rPr lang="nn-NO" sz="3600" b="1" dirty="0" smtClean="0"/>
              <a:t>k </a:t>
            </a:r>
            <a:r>
              <a:rPr lang="nn-NO" sz="3600" b="1" dirty="0"/>
              <a:t>= 150 – 40 </a:t>
            </a:r>
            <a:endParaRPr lang="uk-UA" sz="3600" b="1" dirty="0" smtClean="0"/>
          </a:p>
          <a:p>
            <a:r>
              <a:rPr lang="nn-NO" sz="3600" b="1" dirty="0" smtClean="0"/>
              <a:t>k </a:t>
            </a:r>
            <a:r>
              <a:rPr lang="nn-NO" sz="3600" b="1" dirty="0"/>
              <a:t>= 110</a:t>
            </a:r>
            <a:endParaRPr lang="ru-RU" sz="3600" b="1" dirty="0" smtClean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108255" y="2506757"/>
            <a:ext cx="114992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200652" y="2925738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620</a:t>
            </a:r>
            <a:endParaRPr lang="ru-RU" sz="36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8075515" y="2421682"/>
            <a:ext cx="2487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826203" y="4707475"/>
            <a:ext cx="114992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659983" y="4295631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926588" y="5085978"/>
            <a:ext cx="967294" cy="5397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190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9790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8723</TotalTime>
  <Words>548</Words>
  <Application>Microsoft Office PowerPoint</Application>
  <PresentationFormat>Произвольный</PresentationFormat>
  <Paragraphs>148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771</cp:revision>
  <dcterms:created xsi:type="dcterms:W3CDTF">2025-08-27T14:01:18Z</dcterms:created>
  <dcterms:modified xsi:type="dcterms:W3CDTF">2026-01-19T09:41:32Z</dcterms:modified>
</cp:coreProperties>
</file>