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882" r:id="rId3"/>
    <p:sldId id="866" r:id="rId4"/>
    <p:sldId id="286" r:id="rId5"/>
    <p:sldId id="879" r:id="rId6"/>
    <p:sldId id="872" r:id="rId7"/>
    <p:sldId id="828" r:id="rId8"/>
    <p:sldId id="881" r:id="rId9"/>
    <p:sldId id="860" r:id="rId10"/>
    <p:sldId id="876" r:id="rId11"/>
    <p:sldId id="877" r:id="rId12"/>
    <p:sldId id="878" r:id="rId13"/>
    <p:sldId id="313" r:id="rId14"/>
    <p:sldId id="883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Перевірка віднімання дією дода­вання.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Дії з </a:t>
          </a:r>
          <a:r>
            <a:rPr lang="uk-UA" sz="3200" b="1" dirty="0" err="1" smtClean="0">
              <a:solidFill>
                <a:schemeClr val="bg1"/>
              </a:solidFill>
            </a:rPr>
            <a:t>іменова</a:t>
          </a:r>
          <a:r>
            <a:rPr lang="uk-UA" sz="3200" b="1" dirty="0" smtClean="0">
              <a:solidFill>
                <a:schemeClr val="bg1"/>
              </a:solidFill>
            </a:rPr>
            <a:t>-ними числами.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Додавання виду </a:t>
          </a:r>
        </a:p>
        <a:p>
          <a:r>
            <a:rPr lang="uk-UA" sz="3200" b="1" i="1" dirty="0" smtClean="0">
              <a:solidFill>
                <a:schemeClr val="bg1"/>
              </a:solidFill>
            </a:rPr>
            <a:t>450 + 50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 виразом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0879" custLinFactX="346697" custLinFactNeighborX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7485" custLinFactX="-143918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0067" custLinFactX="-124332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873" custLinFactX="-12553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08411" y="754339"/>
          <a:ext cx="4273486" cy="2764806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 виразом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962751" y="854696"/>
        <a:ext cx="2764806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95813" y="895813"/>
          <a:ext cx="4273486" cy="248185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Додавання виду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</a:rPr>
            <a:t>450 + 50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697"/>
        <a:ext cx="2481859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862310" y="762916"/>
          <a:ext cx="4273486" cy="2747653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Перевірка віднімання дією дода­вання.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25227" y="854696"/>
        <a:ext cx="2747653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550834" y="955089"/>
          <a:ext cx="4273486" cy="236330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Дії з </a:t>
          </a:r>
          <a:r>
            <a:rPr lang="uk-UA" sz="3200" b="1" kern="1200" dirty="0" err="1" smtClean="0">
              <a:solidFill>
                <a:schemeClr val="bg1"/>
              </a:solidFill>
            </a:rPr>
            <a:t>іменова</a:t>
          </a:r>
          <a:r>
            <a:rPr lang="uk-UA" sz="3200" b="1" kern="1200" dirty="0" smtClean="0">
              <a:solidFill>
                <a:schemeClr val="bg1"/>
              </a:solidFill>
            </a:rPr>
            <a:t>-ними числами.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505924" y="854696"/>
        <a:ext cx="236330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981522"/>
            <a:ext cx="9044765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Додавання виду </a:t>
            </a:r>
            <a:r>
              <a:rPr lang="uk-UA" sz="4000" b="1" i="1" dirty="0">
                <a:solidFill>
                  <a:srgbClr val="7030A0"/>
                </a:solidFill>
              </a:rPr>
              <a:t>450 + 50.</a:t>
            </a:r>
            <a:r>
              <a:rPr lang="uk-UA" sz="4000" b="1" dirty="0">
                <a:solidFill>
                  <a:srgbClr val="7030A0"/>
                </a:solidFill>
              </a:rPr>
              <a:t> Перевірка віднімання дією дода­вання. Дії з іменованими числами.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87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Виконай дії з іменованими </a:t>
            </a:r>
            <a:r>
              <a:rPr lang="ru-RU" sz="4000" b="1" dirty="0" smtClean="0"/>
              <a:t>числами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№72-73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267495" y="1197546"/>
            <a:ext cx="2745715" cy="12279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45 м : 5 </a:t>
            </a:r>
            <a:r>
              <a:rPr lang="ru-RU" sz="3200" b="1" dirty="0" smtClean="0"/>
              <a:t>= 80дм </a:t>
            </a:r>
            <a:r>
              <a:rPr lang="ru-RU" sz="3200" b="1" dirty="0"/>
              <a:t>: </a:t>
            </a:r>
            <a:r>
              <a:rPr lang="ru-RU" sz="3200" b="1" dirty="0" smtClean="0"/>
              <a:t>10дм=</a:t>
            </a: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163605" y="1218621"/>
            <a:ext cx="2623306" cy="12430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30т </a:t>
            </a:r>
            <a:r>
              <a:rPr lang="ru-RU" sz="3200" b="1" dirty="0"/>
              <a:t>+ </a:t>
            </a:r>
            <a:r>
              <a:rPr lang="ru-RU" sz="3200" b="1" dirty="0" smtClean="0"/>
              <a:t>170т =</a:t>
            </a:r>
          </a:p>
          <a:p>
            <a:r>
              <a:rPr lang="ru-RU" sz="3200" b="1" dirty="0" smtClean="0"/>
              <a:t>860л </a:t>
            </a:r>
            <a:r>
              <a:rPr lang="ru-RU" sz="3200" b="1" dirty="0"/>
              <a:t>– </a:t>
            </a:r>
            <a:r>
              <a:rPr lang="ru-RU" sz="3200" b="1" dirty="0" smtClean="0"/>
              <a:t>230л=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64676" y="4234154"/>
            <a:ext cx="2841963" cy="9577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5 л + 15 м </a:t>
            </a:r>
            <a:r>
              <a:rPr lang="ru-RU" sz="3200" b="1" dirty="0" smtClean="0"/>
              <a:t>= </a:t>
            </a:r>
          </a:p>
          <a:p>
            <a:r>
              <a:rPr lang="ru-RU" sz="3200" b="1" dirty="0" smtClean="0"/>
              <a:t>5мм </a:t>
            </a:r>
            <a:r>
              <a:rPr lang="ru-RU" sz="3200" b="1" dirty="0"/>
              <a:t>+ </a:t>
            </a:r>
            <a:r>
              <a:rPr lang="ru-RU" sz="3200" b="1" dirty="0" smtClean="0"/>
              <a:t>17мм=</a:t>
            </a:r>
            <a:endParaRPr lang="ru-RU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116366" y="3966882"/>
            <a:ext cx="2571325" cy="2506228"/>
          </a:xfrm>
          <a:prstGeom prst="rect">
            <a:avLst/>
          </a:prstGeom>
        </p:spPr>
      </p:pic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860227" y="2511628"/>
            <a:ext cx="3159808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110кг </a:t>
            </a:r>
            <a:r>
              <a:rPr lang="ru-RU" sz="3200" b="1" dirty="0"/>
              <a:t>– </a:t>
            </a:r>
            <a:r>
              <a:rPr lang="ru-RU" sz="3200" b="1" dirty="0" smtClean="0"/>
              <a:t>6кг </a:t>
            </a:r>
            <a:r>
              <a:rPr lang="ru-RU" sz="3200" b="1" dirty="0"/>
              <a:t>∙ 5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36238" y="1892384"/>
            <a:ext cx="73594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832599" y="4233400"/>
            <a:ext cx="2769590" cy="958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72 см : 8 см </a:t>
            </a:r>
            <a:r>
              <a:rPr lang="ru-RU" sz="3200" b="1" dirty="0" smtClean="0"/>
              <a:t>= </a:t>
            </a:r>
          </a:p>
          <a:p>
            <a:r>
              <a:rPr lang="ru-RU" sz="3200" b="1" dirty="0"/>
              <a:t>24 ц : 8 </a:t>
            </a:r>
            <a:r>
              <a:rPr lang="ru-RU" sz="3200" b="1" dirty="0" err="1"/>
              <a:t>дм</a:t>
            </a:r>
            <a:r>
              <a:rPr lang="ru-RU" sz="3200" b="1" dirty="0"/>
              <a:t>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398668" y="4208174"/>
            <a:ext cx="967295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361373" y="4710561"/>
            <a:ext cx="1349729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22мм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043250" y="2499255"/>
            <a:ext cx="1117878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80кг</a:t>
            </a:r>
            <a:endParaRPr lang="ru-RU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107936" y="5374764"/>
            <a:ext cx="2995916" cy="10255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300кг </a:t>
            </a:r>
            <a:r>
              <a:rPr lang="ru-RU" sz="3200" b="1" dirty="0"/>
              <a:t>– </a:t>
            </a:r>
            <a:r>
              <a:rPr lang="ru-RU" sz="3200" b="1" dirty="0" smtClean="0"/>
              <a:t>200м= </a:t>
            </a:r>
          </a:p>
          <a:p>
            <a:r>
              <a:rPr lang="ru-RU" sz="3200" b="1" dirty="0"/>
              <a:t>150 т + 50 </a:t>
            </a:r>
            <a:r>
              <a:rPr lang="ru-RU" sz="3200" b="1" dirty="0" smtClean="0"/>
              <a:t>т =</a:t>
            </a:r>
            <a:endParaRPr lang="ru-RU" sz="32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656339" y="5840389"/>
            <a:ext cx="1200783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200т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35096" y="3610360"/>
            <a:ext cx="890597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Прочитай вирази й </a:t>
            </a:r>
            <a:r>
              <a:rPr lang="ru-RU" sz="2800" b="1" dirty="0" err="1">
                <a:solidFill>
                  <a:srgbClr val="7030A0"/>
                </a:solidFill>
              </a:rPr>
              <a:t>визнач</a:t>
            </a:r>
            <a:r>
              <a:rPr lang="ru-RU" sz="2800" b="1" dirty="0">
                <a:solidFill>
                  <a:srgbClr val="7030A0"/>
                </a:solidFill>
              </a:rPr>
              <a:t>, які з них не мають змісту.</a:t>
            </a:r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942499" y="1278398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9м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11909" y="1271766"/>
            <a:ext cx="1104853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200т</a:t>
            </a:r>
            <a:endParaRPr lang="ru-RU" sz="3200" b="1" dirty="0"/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11909" y="1885752"/>
            <a:ext cx="1104853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630л</a:t>
            </a:r>
            <a:endParaRPr lang="ru-RU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833549" y="3086330"/>
            <a:ext cx="3186486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60км </a:t>
            </a:r>
            <a:r>
              <a:rPr lang="ru-RU" sz="3200" b="1" dirty="0"/>
              <a:t>+ </a:t>
            </a:r>
            <a:r>
              <a:rPr lang="ru-RU" sz="3200" b="1" dirty="0" smtClean="0"/>
              <a:t>8км </a:t>
            </a:r>
            <a:r>
              <a:rPr lang="ru-RU" sz="3200" b="1" dirty="0"/>
              <a:t>∙ </a:t>
            </a:r>
            <a:r>
              <a:rPr lang="ru-RU" sz="3200" b="1" dirty="0" smtClean="0"/>
              <a:t>5=</a:t>
            </a:r>
            <a:endParaRPr lang="ru-RU" sz="32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974721" y="3076424"/>
            <a:ext cx="1475886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100км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5457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34" grpId="0" animBg="1"/>
      <p:bldP spid="37" grpId="0" animBg="1"/>
      <p:bldP spid="41" grpId="0" animBg="1"/>
      <p:bldP spid="42" grpId="0" animBg="1"/>
      <p:bldP spid="44" grpId="0" animBg="1"/>
      <p:bldP spid="47" grpId="0" animBg="1"/>
      <p:bldP spid="48" grpId="0" animBg="1"/>
      <p:bldP spid="84" grpId="0" animBg="1"/>
      <p:bldP spid="43" grpId="0" animBg="1"/>
      <p:bldP spid="50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5803999" y="1273910"/>
            <a:ext cx="554265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В </a:t>
            </a:r>
            <a:r>
              <a:rPr lang="ru-RU" sz="3200" b="1" dirty="0" err="1"/>
              <a:t>овочесховищі</a:t>
            </a:r>
            <a:r>
              <a:rPr lang="ru-RU" sz="3200" b="1" dirty="0"/>
              <a:t> було </a:t>
            </a:r>
            <a:r>
              <a:rPr lang="ru-RU" sz="3200" b="1" dirty="0" smtClean="0"/>
              <a:t>420ц </a:t>
            </a:r>
            <a:r>
              <a:rPr lang="ru-RU" sz="3200" b="1" dirty="0" err="1"/>
              <a:t>овочів</a:t>
            </a:r>
            <a:r>
              <a:rPr lang="ru-RU" sz="3200" b="1" dirty="0"/>
              <a:t>. За день привезли </a:t>
            </a:r>
            <a:r>
              <a:rPr lang="ru-RU" sz="3200" b="1" dirty="0" smtClean="0"/>
              <a:t>80ц </a:t>
            </a:r>
            <a:r>
              <a:rPr lang="ru-RU" sz="3200" b="1" dirty="0" err="1"/>
              <a:t>моркви</a:t>
            </a:r>
            <a:r>
              <a:rPr lang="ru-RU" sz="3200" b="1" dirty="0"/>
              <a:t> і </a:t>
            </a:r>
            <a:r>
              <a:rPr lang="ru-RU" sz="3200" b="1" dirty="0" smtClean="0"/>
              <a:t>200ц </a:t>
            </a:r>
            <a:r>
              <a:rPr lang="ru-RU" sz="3200" b="1" dirty="0" err="1"/>
              <a:t>буряків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центнерів</a:t>
            </a:r>
            <a:r>
              <a:rPr lang="ru-RU" sz="3200" b="1" dirty="0"/>
              <a:t> </a:t>
            </a:r>
            <a:r>
              <a:rPr lang="ru-RU" sz="3200" b="1" dirty="0" err="1"/>
              <a:t>овочів</a:t>
            </a:r>
            <a:r>
              <a:rPr lang="ru-RU" sz="3200" b="1" dirty="0"/>
              <a:t> стало в </a:t>
            </a:r>
            <a:r>
              <a:rPr lang="ru-RU" sz="3200" b="1" dirty="0" err="1"/>
              <a:t>овочесховищі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921468" y="533494"/>
            <a:ext cx="10335018" cy="7360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задачу </a:t>
            </a:r>
            <a:r>
              <a:rPr lang="ru-RU" sz="3600" b="1" dirty="0" err="1" smtClean="0"/>
              <a:t>виразом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692431" y="4285724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7495" y="3917233"/>
            <a:ext cx="30243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200 + 80 + 420 =</a:t>
            </a:r>
            <a:endParaRPr lang="uk-UA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91831" y="3932205"/>
            <a:ext cx="15091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700 (ц)</a:t>
            </a:r>
            <a:endParaRPr lang="uk-UA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50899" y="1681680"/>
            <a:ext cx="3096915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Було – 420ц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4168" y="5185940"/>
            <a:ext cx="21552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uk-UA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07209" y="5185940"/>
            <a:ext cx="64087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700 ц </a:t>
            </a:r>
            <a:r>
              <a:rPr lang="ru-RU" sz="3200" b="1" dirty="0" err="1"/>
              <a:t>овочів</a:t>
            </a:r>
            <a:r>
              <a:rPr lang="ru-RU" sz="3200" b="1" dirty="0"/>
              <a:t> стало в </a:t>
            </a:r>
            <a:r>
              <a:rPr lang="ru-RU" sz="3200" b="1" dirty="0" err="1"/>
              <a:t>овочесховищі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50899" y="2332349"/>
            <a:ext cx="4681092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Привезли – 80ц і 200ц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1869" y="3082019"/>
            <a:ext cx="2537874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Стало – ?ц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7495" y="4541886"/>
            <a:ext cx="32938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420 </a:t>
            </a:r>
            <a:r>
              <a:rPr lang="uk-UA" sz="3200" b="1" dirty="0" smtClean="0"/>
              <a:t>+ </a:t>
            </a:r>
            <a:r>
              <a:rPr lang="uk-UA" sz="3200" b="1" dirty="0" smtClean="0"/>
              <a:t>(200 </a:t>
            </a:r>
            <a:r>
              <a:rPr lang="uk-UA" sz="3200" b="1" dirty="0" smtClean="0"/>
              <a:t>+ </a:t>
            </a:r>
            <a:r>
              <a:rPr lang="uk-UA" sz="3200" b="1" dirty="0" smtClean="0"/>
              <a:t>80) </a:t>
            </a:r>
            <a:r>
              <a:rPr lang="uk-UA" sz="3200" b="1" dirty="0" smtClean="0"/>
              <a:t>=</a:t>
            </a:r>
            <a:endParaRPr lang="uk-UA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550824" y="4541886"/>
            <a:ext cx="15091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700 (ц)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46936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35" grpId="0" animBg="1"/>
      <p:bldP spid="36" grpId="0" animBg="1"/>
      <p:bldP spid="28" grpId="0" animBg="1"/>
      <p:bldP spid="32" grpId="0" animBg="1"/>
      <p:bldP spid="33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215482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18" y="4221882"/>
            <a:ext cx="1626412" cy="22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5 Усне додавання і віднімання в межах 1000\2026-01-16_220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341562"/>
            <a:ext cx="10191589" cy="307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88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4690" y="1721122"/>
            <a:ext cx="5560838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Якою </a:t>
            </a:r>
            <a:r>
              <a:rPr lang="ru-RU" sz="3200" b="1" dirty="0" err="1" smtClean="0"/>
              <a:t>дією</a:t>
            </a:r>
            <a:r>
              <a:rPr lang="ru-RU" sz="3200" b="1" dirty="0" smtClean="0"/>
              <a:t> дізнаємося, </a:t>
            </a:r>
            <a:r>
              <a:rPr lang="ru-RU" sz="3200" b="1" dirty="0" err="1" smtClean="0"/>
              <a:t>скільки</a:t>
            </a:r>
            <a:r>
              <a:rPr lang="ru-RU" sz="3200" b="1" dirty="0" smtClean="0"/>
              <a:t> стало?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394025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40084" y="3394025"/>
            <a:ext cx="5378854" cy="1044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 smtClean="0"/>
              <a:t>Скільки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міліметрів</a:t>
            </a:r>
            <a:r>
              <a:rPr lang="ru-RU" sz="3200" b="1" dirty="0" smtClean="0"/>
              <a:t> в 1см? 1дм?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783317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318701" y="440809"/>
            <a:ext cx="9453849" cy="7213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8702" y="1259469"/>
            <a:ext cx="945384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Оцініть свою роботу на уроці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1914098"/>
            <a:ext cx="1967573" cy="266316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1229" y="1917626"/>
            <a:ext cx="1822794" cy="26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02" y="1917626"/>
            <a:ext cx="1921428" cy="271679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927100"/>
            <a:ext cx="1952937" cy="259619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426" y="4853798"/>
            <a:ext cx="197432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2465" y="4668847"/>
            <a:ext cx="1726875" cy="954107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4039" y="4634422"/>
            <a:ext cx="1981078" cy="1384995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8201" y="4614304"/>
            <a:ext cx="2624390" cy="138499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Готовий/готова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29367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11511" y="440809"/>
            <a:ext cx="9433047" cy="7213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1511" y="1259469"/>
            <a:ext cx="943304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Оберіть геометричну фігуру, настрій якої вам сподобався. </a:t>
            </a:r>
          </a:p>
          <a:p>
            <a:pPr algn="ctr"/>
            <a:r>
              <a:rPr lang="uk-UA" sz="2800" b="1" dirty="0" err="1" smtClean="0">
                <a:solidFill>
                  <a:srgbClr val="7030A0"/>
                </a:solidFill>
              </a:rPr>
              <a:t>Назвть</a:t>
            </a:r>
            <a:r>
              <a:rPr lang="uk-UA" sz="2800" b="1" dirty="0" smtClean="0">
                <a:solidFill>
                  <a:srgbClr val="7030A0"/>
                </a:solidFill>
              </a:rPr>
              <a:t> її колір і форму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15" y="2421682"/>
            <a:ext cx="2176648" cy="294615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15767" y="3128713"/>
            <a:ext cx="2046019" cy="2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00" y="2353955"/>
            <a:ext cx="2131536" cy="301387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3141762"/>
            <a:ext cx="2199204" cy="292357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950074"/>
            <a:ext cx="162753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Ст.14-15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71" y="4221882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5 Усне додавання і віднімання в межах 1000\2026-01-16_181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0" y="1474471"/>
            <a:ext cx="1029845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3 клас\03 МАТЕМ\1 Листопад\5 Усне додавання і віднімання в межах 1000\2026-01-16_1819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39" y="2842623"/>
            <a:ext cx="10298453" cy="109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1071810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Розгляньте </a:t>
            </a:r>
            <a:r>
              <a:rPr lang="ru-RU" sz="4000" b="1" dirty="0" err="1" smtClean="0"/>
              <a:t>малюнок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590034"/>
            <a:ext cx="1215481" cy="125908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Ст.13 №56 </a:t>
            </a:r>
          </a:p>
        </p:txBody>
      </p:sp>
      <p:pic>
        <p:nvPicPr>
          <p:cNvPr id="1027" name="Picture 3" descr="D:\3 клас\03 МАТЕМ\1 Листопад\5 Усне додавання і віднімання в межах 1000\2026-01-15_135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592221"/>
            <a:ext cx="1008112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9503" y="1392865"/>
            <a:ext cx="585522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Опиши ситуацію. Чи </a:t>
            </a:r>
            <a:r>
              <a:rPr lang="ru-RU" sz="2800" b="1" dirty="0" smtClean="0">
                <a:solidFill>
                  <a:srgbClr val="7030A0"/>
                </a:solidFill>
              </a:rPr>
              <a:t>дотримуються </a:t>
            </a:r>
            <a:r>
              <a:rPr lang="ru-RU" sz="2800" b="1" dirty="0" err="1">
                <a:solidFill>
                  <a:srgbClr val="7030A0"/>
                </a:solidFill>
              </a:rPr>
              <a:t>хлопці</a:t>
            </a:r>
            <a:r>
              <a:rPr lang="ru-RU" sz="2800" b="1" dirty="0">
                <a:solidFill>
                  <a:srgbClr val="7030A0"/>
                </a:solidFill>
              </a:rPr>
              <a:t> правил </a:t>
            </a:r>
            <a:r>
              <a:rPr lang="ru-RU" sz="2800" b="1" dirty="0" err="1">
                <a:solidFill>
                  <a:srgbClr val="7030A0"/>
                </a:solidFill>
              </a:rPr>
              <a:t>риболовлі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6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0951" y="587762"/>
            <a:ext cx="10520215" cy="7538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Виконай </a:t>
            </a:r>
            <a:r>
              <a:rPr lang="ru-RU" sz="4000" b="1" dirty="0" err="1"/>
              <a:t>віднімання</a:t>
            </a:r>
            <a:r>
              <a:rPr lang="ru-RU" sz="4000" b="1" dirty="0"/>
              <a:t> й перевір </a:t>
            </a:r>
            <a:r>
              <a:rPr lang="ru-RU" sz="4000" b="1" dirty="0" err="1" smtClean="0"/>
              <a:t>додаванням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1012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77" y="4028633"/>
            <a:ext cx="2694532" cy="2602006"/>
          </a:xfrm>
          <a:prstGeom prst="rect">
            <a:avLst/>
          </a:prstGeom>
        </p:spPr>
      </p:pic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57885" y="2968206"/>
            <a:ext cx="1074912" cy="6562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120</a:t>
            </a:r>
            <a:endParaRPr lang="ru-RU" sz="36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70106" y="1436962"/>
            <a:ext cx="2673708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480 – </a:t>
            </a:r>
            <a:r>
              <a:rPr lang="ru-RU" sz="3600" b="1" dirty="0" smtClean="0"/>
              <a:t>140 =</a:t>
            </a:r>
            <a:endParaRPr lang="uk-UA" sz="36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43814" y="1436962"/>
            <a:ext cx="1103055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340</a:t>
            </a:r>
            <a:endParaRPr lang="uk-UA" sz="36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64840" y="2961859"/>
            <a:ext cx="2678974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170 – </a:t>
            </a:r>
            <a:r>
              <a:rPr lang="ru-RU" sz="3600" b="1" dirty="0" smtClean="0"/>
              <a:t>50 =</a:t>
            </a:r>
            <a:endParaRPr lang="uk-UA" sz="36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383846" y="1413570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320</a:t>
            </a:r>
            <a:endParaRPr lang="ru-RU" sz="36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58637" y="1450198"/>
            <a:ext cx="2855813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940 – </a:t>
            </a:r>
            <a:r>
              <a:rPr lang="ru-RU" sz="3600" b="1" dirty="0" smtClean="0"/>
              <a:t>620 =</a:t>
            </a:r>
            <a:endParaRPr lang="uk-UA" sz="36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14450" y="2950163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100</a:t>
            </a:r>
            <a:endParaRPr lang="ru-RU" sz="36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481586" y="2968206"/>
            <a:ext cx="2895866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380 – </a:t>
            </a:r>
            <a:r>
              <a:rPr lang="ru-RU" sz="3600" b="1" dirty="0" smtClean="0"/>
              <a:t>280 =</a:t>
            </a:r>
            <a:endParaRPr lang="ru-RU" sz="36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64840" y="2157617"/>
            <a:ext cx="2673708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340 + 140 =</a:t>
            </a:r>
            <a:endParaRPr lang="uk-UA" sz="36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38548" y="2157617"/>
            <a:ext cx="1103055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480</a:t>
            </a:r>
            <a:endParaRPr lang="uk-UA" sz="36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378580" y="2134225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940</a:t>
            </a:r>
            <a:endParaRPr lang="ru-RU" sz="36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53371" y="2170853"/>
            <a:ext cx="2855813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320 + 620 =</a:t>
            </a:r>
            <a:endParaRPr lang="uk-UA" sz="36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39502" y="3675645"/>
            <a:ext cx="2673708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120 + 50 =</a:t>
            </a:r>
            <a:endParaRPr lang="uk-UA" sz="36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63942" y="3691251"/>
            <a:ext cx="1103055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170</a:t>
            </a:r>
            <a:endParaRPr lang="uk-UA" sz="36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383845" y="3756953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380</a:t>
            </a:r>
            <a:endParaRPr lang="ru-RU" sz="3600" b="1" dirty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58636" y="3717727"/>
            <a:ext cx="2855813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280 + 100 =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0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76134" y="-73594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23918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46073" y="-707324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74988" y="1314472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459370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Хвилинка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каліграфії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68000" y="1692000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08704" y="-67535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65" y="327849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43803" y="-659045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148534" y="5036156"/>
            <a:ext cx="486345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Запиши </a:t>
            </a:r>
            <a:r>
              <a:rPr lang="ru-RU" sz="2800" b="1" dirty="0" err="1"/>
              <a:t>одиниці</a:t>
            </a:r>
            <a:r>
              <a:rPr lang="ru-RU" sz="2800" b="1" dirty="0"/>
              <a:t> </a:t>
            </a:r>
            <a:r>
              <a:rPr lang="ru-RU" sz="2800" b="1" dirty="0" err="1"/>
              <a:t>довжини</a:t>
            </a:r>
            <a:r>
              <a:rPr lang="ru-RU" sz="2800" b="1" dirty="0"/>
              <a:t> від </a:t>
            </a:r>
            <a:r>
              <a:rPr lang="ru-RU" sz="2800" b="1" dirty="0" err="1"/>
              <a:t>найменшої</a:t>
            </a:r>
            <a:r>
              <a:rPr lang="ru-RU" sz="2800" b="1" dirty="0"/>
              <a:t> до </a:t>
            </a:r>
            <a:r>
              <a:rPr lang="ru-RU" sz="2800" b="1" dirty="0" smtClean="0"/>
              <a:t>найбільшої: 1см</a:t>
            </a:r>
            <a:r>
              <a:rPr lang="ru-RU" sz="2800" b="1" dirty="0"/>
              <a:t>, 1 м, 1 мм, 1 км, 1 </a:t>
            </a:r>
            <a:r>
              <a:rPr lang="ru-RU" sz="2800" b="1" dirty="0" err="1"/>
              <a:t>дм</a:t>
            </a:r>
            <a:endParaRPr lang="uk-UA" sz="2800" b="1" dirty="0" smtClean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74322" y="-725797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18602" y="2780569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39119" y="-720896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95051" y="2709714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6774" y="-661963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002948" y="-683909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4673" y="-8419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24934" y="1346150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16443" y="-678507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40402" y="-651427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523922" y="-699925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17809" y="2795474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10306" y="2797762"/>
            <a:ext cx="454720" cy="567792"/>
          </a:xfrm>
          <a:prstGeom prst="rect">
            <a:avLst/>
          </a:prstGeom>
        </p:spPr>
      </p:pic>
      <p:sp>
        <p:nvSpPr>
          <p:cNvPr id="5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1012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09298" y="2748983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16582" y="2772000"/>
            <a:ext cx="454720" cy="56779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658972" y="2716785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4648028" y="274757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6054112" y="2783947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529624" y="279776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35176" y="5084379"/>
            <a:ext cx="487829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Запишіть </a:t>
            </a:r>
            <a:r>
              <a:rPr lang="ru-RU" sz="2800" b="1" dirty="0"/>
              <a:t>в сантиметрах і </a:t>
            </a:r>
            <a:r>
              <a:rPr lang="ru-RU" sz="2800" b="1" dirty="0" err="1"/>
              <a:t>міліметрах</a:t>
            </a:r>
            <a:r>
              <a:rPr lang="ru-RU" sz="2800" b="1" dirty="0"/>
              <a:t> </a:t>
            </a:r>
            <a:r>
              <a:rPr lang="ru-RU" sz="2800" b="1" dirty="0" err="1"/>
              <a:t>довжину</a:t>
            </a:r>
            <a:r>
              <a:rPr lang="ru-RU" sz="2800" b="1" dirty="0"/>
              <a:t>, </a:t>
            </a:r>
            <a:r>
              <a:rPr lang="ru-RU" sz="2800" b="1" dirty="0" err="1"/>
              <a:t>подану</a:t>
            </a:r>
            <a:r>
              <a:rPr lang="ru-RU" sz="2800" b="1" dirty="0"/>
              <a:t> в </a:t>
            </a:r>
            <a:r>
              <a:rPr lang="ru-RU" sz="2800" b="1" dirty="0" err="1"/>
              <a:t>міліметрах</a:t>
            </a:r>
            <a:r>
              <a:rPr lang="ru-RU" sz="2800" b="1" dirty="0"/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353563" y="3382672"/>
            <a:ext cx="39772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135 мм = 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452837" y="3416327"/>
            <a:ext cx="39564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537 мм =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229574" y="4173112"/>
            <a:ext cx="39936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456 мм =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4554" y="3382672"/>
            <a:ext cx="230739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13 см 5 мм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23247" y="3416327"/>
            <a:ext cx="2140330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53 см 7 мм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6027194" y="4167629"/>
            <a:ext cx="214033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45 </a:t>
            </a:r>
            <a:r>
              <a:rPr lang="ru-RU" sz="3200" b="1" dirty="0">
                <a:solidFill>
                  <a:schemeClr val="bg1"/>
                </a:solidFill>
              </a:rPr>
              <a:t>см </a:t>
            </a:r>
            <a:r>
              <a:rPr lang="ru-RU" sz="3200" b="1" dirty="0" smtClean="0">
                <a:solidFill>
                  <a:schemeClr val="bg1"/>
                </a:solidFill>
              </a:rPr>
              <a:t>6 </a:t>
            </a:r>
            <a:r>
              <a:rPr lang="ru-RU" sz="3200" b="1" dirty="0">
                <a:solidFill>
                  <a:schemeClr val="bg1"/>
                </a:solidFill>
              </a:rPr>
              <a:t>мм</a:t>
            </a: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6" grpId="0"/>
      <p:bldP spid="69" grpId="0"/>
      <p:bldP spid="85" grpId="0"/>
      <p:bldP spid="87" grpId="0"/>
      <p:bldP spid="88" grpId="0"/>
      <p:bldP spid="3" grpId="0" animBg="1"/>
      <p:bldP spid="89" grpId="0" animBg="1"/>
      <p:bldP spid="91" grpId="0" animBg="1"/>
      <p:bldP spid="92" grpId="0" animBg="1"/>
      <p:bldP spid="4" grpId="0"/>
      <p:bldP spid="6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6" y="465246"/>
            <a:ext cx="9894734" cy="1236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/>
              <a:t>записи й </a:t>
            </a:r>
            <a:r>
              <a:rPr lang="ru-RU" sz="3600" b="1" dirty="0" err="1" smtClean="0"/>
              <a:t>поясніть</a:t>
            </a:r>
            <a:r>
              <a:rPr lang="ru-RU" sz="3600" b="1" dirty="0" smtClean="0"/>
              <a:t>, </a:t>
            </a:r>
            <a:r>
              <a:rPr lang="ru-RU" sz="3600" b="1" dirty="0"/>
              <a:t>як </a:t>
            </a:r>
            <a:r>
              <a:rPr lang="ru-RU" sz="3600" b="1" dirty="0" err="1"/>
              <a:t>знаходили</a:t>
            </a:r>
            <a:r>
              <a:rPr lang="ru-RU" sz="3600" b="1" dirty="0"/>
              <a:t> суму 450 + 50.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200086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№68-69, 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102037" y="2320039"/>
            <a:ext cx="196914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540 + 60 </a:t>
            </a:r>
            <a:r>
              <a:rPr lang="ru-RU" sz="3200" b="1" dirty="0" smtClean="0"/>
              <a:t>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3 клас\03 МАТЕМ\1 Листопад\5 Усне додавання і віднімання в межах 1000\2026-01-16_2053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49" y="1773611"/>
            <a:ext cx="3602611" cy="27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5 Усне додавання і віднімання в межах 1000\2026-01-16_2054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83" y="1773611"/>
            <a:ext cx="1834566" cy="277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077886" y="2934978"/>
            <a:ext cx="1980025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890 </a:t>
            </a:r>
            <a:r>
              <a:rPr lang="ru-RU" sz="3200" b="1" dirty="0"/>
              <a:t>+ 10 </a:t>
            </a:r>
            <a:r>
              <a:rPr lang="ru-RU" sz="3200" b="1" dirty="0" smtClean="0"/>
              <a:t>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064334" y="3528064"/>
            <a:ext cx="197078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320 </a:t>
            </a:r>
            <a:r>
              <a:rPr lang="ru-RU" sz="3200" b="1" dirty="0"/>
              <a:t>+ 80 </a:t>
            </a:r>
            <a:r>
              <a:rPr lang="ru-RU" sz="3200" b="1" dirty="0" smtClean="0"/>
              <a:t>=  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096597" y="4100323"/>
            <a:ext cx="1980025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670 </a:t>
            </a:r>
            <a:r>
              <a:rPr lang="ru-RU" sz="3200" b="1" dirty="0"/>
              <a:t>+ </a:t>
            </a:r>
            <a:r>
              <a:rPr lang="ru-RU" sz="3200" b="1" dirty="0" smtClean="0"/>
              <a:t>30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68095" y="1793735"/>
            <a:ext cx="405016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 </a:t>
            </a:r>
            <a:r>
              <a:rPr lang="ru-RU" sz="2800" b="1" dirty="0" err="1">
                <a:solidFill>
                  <a:srgbClr val="7030A0"/>
                </a:solidFill>
              </a:rPr>
              <a:t>поясненням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070394" y="2343450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600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100359" y="2958389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900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067302" y="3541468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400</a:t>
            </a:r>
            <a:endParaRPr lang="uk-UA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067106" y="4123734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700</a:t>
            </a:r>
            <a:endParaRPr lang="uk-UA" sz="32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84923" y="4775569"/>
            <a:ext cx="24673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560+110+30=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047103" y="4809941"/>
            <a:ext cx="28392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230 </a:t>
            </a:r>
            <a:r>
              <a:rPr lang="ru-RU" sz="3200" b="1" dirty="0"/>
              <a:t>+ 120 + </a:t>
            </a:r>
            <a:r>
              <a:rPr lang="ru-RU" sz="3200" b="1" dirty="0" smtClean="0"/>
              <a:t>50=</a:t>
            </a:r>
            <a:endParaRPr lang="ru-RU" sz="32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466477" y="5478442"/>
            <a:ext cx="28392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470 </a:t>
            </a:r>
            <a:r>
              <a:rPr lang="ru-RU" sz="3200" b="1" dirty="0"/>
              <a:t>– 140 + </a:t>
            </a:r>
            <a:r>
              <a:rPr lang="ru-RU" sz="3200" b="1" dirty="0" smtClean="0"/>
              <a:t>70=</a:t>
            </a:r>
            <a:endParaRPr lang="ru-RU" sz="32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052265" y="4801389"/>
            <a:ext cx="171971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670+30=</a:t>
            </a:r>
            <a:endParaRPr lang="uk-UA" sz="3200" b="1" dirty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932945" y="4813950"/>
            <a:ext cx="1785311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350+50=</a:t>
            </a:r>
            <a:endParaRPr lang="uk-UA" sz="3200" b="1" dirty="0"/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305716" y="5504264"/>
            <a:ext cx="1690171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330+70=</a:t>
            </a:r>
            <a:endParaRPr lang="uk-UA" sz="3200" b="1" dirty="0"/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774771" y="4797774"/>
            <a:ext cx="88156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700</a:t>
            </a:r>
            <a:endParaRPr lang="uk-UA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718256" y="4801388"/>
            <a:ext cx="88156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400</a:t>
            </a:r>
            <a:endParaRPr lang="uk-UA" sz="32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995888" y="5541246"/>
            <a:ext cx="89045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400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13077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519402"/>
            <a:ext cx="10169347" cy="7958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</a:t>
            </a:r>
            <a:r>
              <a:rPr lang="ru-RU" sz="4000" b="1" dirty="0"/>
              <a:t>значення </a:t>
            </a:r>
            <a:r>
              <a:rPr lang="ru-RU" sz="4000" b="1" dirty="0" err="1"/>
              <a:t>виразу</a:t>
            </a:r>
            <a:r>
              <a:rPr lang="ru-RU" sz="4000" b="1" dirty="0"/>
              <a:t> с + 20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2347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20" y="3604287"/>
            <a:ext cx="3364640" cy="28826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2103" y="1544519"/>
            <a:ext cx="49217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err="1"/>
              <a:t>якщо</a:t>
            </a:r>
            <a:r>
              <a:rPr lang="ru-RU" sz="3600" b="1" dirty="0"/>
              <a:t> с = 480, </a:t>
            </a:r>
            <a:r>
              <a:rPr lang="ru-RU" sz="3600" b="1" dirty="0" smtClean="0"/>
              <a:t>то с + 20 =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63244" y="2421682"/>
            <a:ext cx="49036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err="1"/>
              <a:t>якщо</a:t>
            </a:r>
            <a:r>
              <a:rPr lang="ru-RU" sz="3600" b="1" dirty="0"/>
              <a:t> с = </a:t>
            </a:r>
            <a:r>
              <a:rPr lang="ru-RU" sz="3600" b="1" dirty="0" smtClean="0"/>
              <a:t>780</a:t>
            </a:r>
            <a:r>
              <a:rPr lang="ru-RU" sz="3600" b="1" dirty="0"/>
              <a:t>, то с + 20 =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44927" y="3195620"/>
            <a:ext cx="48923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err="1"/>
              <a:t>якщо</a:t>
            </a:r>
            <a:r>
              <a:rPr lang="ru-RU" sz="3600" b="1" dirty="0"/>
              <a:t> с = </a:t>
            </a:r>
            <a:r>
              <a:rPr lang="ru-RU" sz="3600" b="1" dirty="0" smtClean="0"/>
              <a:t>980</a:t>
            </a:r>
            <a:r>
              <a:rPr lang="ru-RU" sz="3600" b="1" dirty="0"/>
              <a:t>, то с + 20 = </a:t>
            </a:r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898100" y="1555695"/>
            <a:ext cx="2509412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480 + 20 =</a:t>
            </a:r>
            <a:endParaRPr lang="ru-RU" sz="36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412015" y="1555695"/>
            <a:ext cx="967294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500</a:t>
            </a:r>
            <a:endParaRPr lang="ru-RU" sz="36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893883" y="2459250"/>
            <a:ext cx="2509412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780 + 20 =</a:t>
            </a:r>
            <a:endParaRPr lang="ru-RU" sz="36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858408" y="3248902"/>
            <a:ext cx="2509412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980 + 20 =</a:t>
            </a:r>
            <a:endParaRPr lang="ru-RU" sz="36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412015" y="2415440"/>
            <a:ext cx="967294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800</a:t>
            </a:r>
            <a:endParaRPr lang="ru-RU" sz="36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367819" y="3253292"/>
            <a:ext cx="1360971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1000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9790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34" grpId="0" animBg="1"/>
      <p:bldP spid="35" grpId="0" animBg="1"/>
      <p:bldP spid="36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8698</TotalTime>
  <Words>542</Words>
  <Application>Microsoft Office PowerPoint</Application>
  <PresentationFormat>Произвольный</PresentationFormat>
  <Paragraphs>155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773</cp:revision>
  <dcterms:created xsi:type="dcterms:W3CDTF">2025-08-27T14:01:18Z</dcterms:created>
  <dcterms:modified xsi:type="dcterms:W3CDTF">2026-01-20T10:09:10Z</dcterms:modified>
</cp:coreProperties>
</file>