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82" r:id="rId2"/>
    <p:sldId id="882" r:id="rId3"/>
    <p:sldId id="866" r:id="rId4"/>
    <p:sldId id="286" r:id="rId5"/>
    <p:sldId id="872" r:id="rId6"/>
    <p:sldId id="828" r:id="rId7"/>
    <p:sldId id="881" r:id="rId8"/>
    <p:sldId id="884" r:id="rId9"/>
    <p:sldId id="860" r:id="rId10"/>
    <p:sldId id="876" r:id="rId11"/>
    <p:sldId id="877" r:id="rId12"/>
    <p:sldId id="878" r:id="rId13"/>
    <p:sldId id="313" r:id="rId14"/>
    <p:sldId id="883" r:id="rId15"/>
  </p:sldIdLst>
  <p:sldSz cx="12184063" cy="6859588"/>
  <p:notesSz cx="6858000" cy="9144000"/>
  <p:defaultTextStyle>
    <a:defPPr>
      <a:defRPr lang="ru-RU"/>
    </a:defPPr>
    <a:lvl1pPr marL="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695" autoAdjust="0"/>
  </p:normalViewPr>
  <p:slideViewPr>
    <p:cSldViewPr>
      <p:cViewPr>
        <p:scale>
          <a:sx n="90" d="100"/>
          <a:sy n="90" d="100"/>
        </p:scale>
        <p:origin x="-462" y="-54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Порівняння виразу й числа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Дії з </a:t>
          </a:r>
          <a:r>
            <a:rPr lang="uk-UA" sz="3200" b="1" dirty="0" err="1" smtClean="0">
              <a:solidFill>
                <a:schemeClr val="bg1"/>
              </a:solidFill>
            </a:rPr>
            <a:t>іменова</a:t>
          </a:r>
          <a:r>
            <a:rPr lang="uk-UA" sz="3200" b="1" dirty="0" smtClean="0">
              <a:solidFill>
                <a:schemeClr val="bg1"/>
              </a:solidFill>
            </a:rPr>
            <a:t>-ними числами. 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Віднімання виду </a:t>
          </a:r>
        </a:p>
        <a:p>
          <a:r>
            <a:rPr lang="uk-UA" sz="3200" b="1" i="1" dirty="0" smtClean="0">
              <a:solidFill>
                <a:schemeClr val="bg1"/>
              </a:solidFill>
            </a:rPr>
            <a:t>400 – 80 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>
              <a:solidFill>
                <a:schemeClr val="bg1"/>
              </a:solidFill>
            </a:rPr>
            <a:t>Розв’язува-ння</a:t>
          </a:r>
          <a:r>
            <a:rPr lang="uk-UA" sz="3200" b="1" dirty="0" smtClean="0">
              <a:solidFill>
                <a:schemeClr val="bg1"/>
              </a:solidFill>
            </a:rPr>
            <a:t> задач на знаходження ІІІ доданку виразом</a:t>
          </a:r>
          <a:endParaRPr lang="ru-RU" sz="3200" b="1" dirty="0">
            <a:solidFill>
              <a:schemeClr val="bg1"/>
            </a:solidFill>
          </a:endParaRPr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41920" custLinFactX="346697" custLinFactNeighborX="4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17485" custLinFactX="-143918" custLinFactNeighborX="-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26670" custLinFactX="-132973" custLinFactNeighborX="-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11873" custLinFactX="-139259" custLinFactNeighborX="-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7189712" y="658382"/>
          <a:ext cx="4273486" cy="2956720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>
              <a:solidFill>
                <a:schemeClr val="bg1"/>
              </a:solidFill>
            </a:rPr>
            <a:t>Розв’язува-ння</a:t>
          </a:r>
          <a:r>
            <a:rPr lang="uk-UA" sz="3200" b="1" kern="1200" dirty="0" smtClean="0">
              <a:solidFill>
                <a:schemeClr val="bg1"/>
              </a:solidFill>
            </a:rPr>
            <a:t> задач на знаходження ІІІ доданку виразом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7848095" y="854696"/>
        <a:ext cx="2956720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-912918" y="912918"/>
          <a:ext cx="4273486" cy="2447648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Віднімання виду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1" kern="1200" dirty="0" smtClean="0">
              <a:solidFill>
                <a:schemeClr val="bg1"/>
              </a:solidFill>
            </a:rPr>
            <a:t>400 – 80 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1" y="854696"/>
        <a:ext cx="2447648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1816906" y="817239"/>
          <a:ext cx="4273486" cy="2639006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Порівняння виразу й числа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2634146" y="854696"/>
        <a:ext cx="2639006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4327066" y="971377"/>
          <a:ext cx="4273486" cy="2330730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Дії з </a:t>
          </a:r>
          <a:r>
            <a:rPr lang="uk-UA" sz="3200" b="1" kern="1200" dirty="0" err="1" smtClean="0">
              <a:solidFill>
                <a:schemeClr val="bg1"/>
              </a:solidFill>
            </a:rPr>
            <a:t>іменова</a:t>
          </a:r>
          <a:r>
            <a:rPr lang="uk-UA" sz="3200" b="1" kern="1200" dirty="0" smtClean="0">
              <a:solidFill>
                <a:schemeClr val="bg1"/>
              </a:solidFill>
            </a:rPr>
            <a:t>-ними числами. 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5298444" y="854696"/>
        <a:ext cx="2330730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66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68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9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69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54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11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53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6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21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90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02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4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microsoft.com/office/2007/relationships/hdphoto" Target="../media/hdphoto3.wdp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7.png"/><Relationship Id="rId5" Type="http://schemas.openxmlformats.org/officeDocument/2006/relationships/image" Target="../media/image9.png"/><Relationship Id="rId10" Type="http://schemas.microsoft.com/office/2007/relationships/hdphoto" Target="../media/hdphoto1.wdp"/><Relationship Id="rId4" Type="http://schemas.openxmlformats.org/officeDocument/2006/relationships/image" Target="../media/image10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9.png"/><Relationship Id="rId7" Type="http://schemas.openxmlformats.org/officeDocument/2006/relationships/image" Target="../media/image2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49366" y="981522"/>
            <a:ext cx="9044765" cy="132342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Віднімання виду </a:t>
            </a:r>
            <a:r>
              <a:rPr lang="uk-UA" sz="4000" b="1" i="1" dirty="0">
                <a:solidFill>
                  <a:srgbClr val="7030A0"/>
                </a:solidFill>
              </a:rPr>
              <a:t>400 - 80.</a:t>
            </a:r>
            <a:r>
              <a:rPr lang="uk-UA" sz="4000" b="1" dirty="0">
                <a:solidFill>
                  <a:srgbClr val="7030A0"/>
                </a:solidFill>
              </a:rPr>
              <a:t> </a:t>
            </a:r>
            <a:endParaRPr lang="uk-UA" sz="40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Дії </a:t>
            </a:r>
            <a:r>
              <a:rPr lang="uk-UA" sz="4000" b="1" dirty="0">
                <a:solidFill>
                  <a:srgbClr val="7030A0"/>
                </a:solidFill>
              </a:rPr>
              <a:t>з іменованими числами. 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77057" y="3573810"/>
            <a:ext cx="3500149" cy="230831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Математика</a:t>
            </a:r>
            <a:endParaRPr lang="en-US" sz="2400" b="1" dirty="0">
              <a:solidFill>
                <a:srgbClr val="7030A0"/>
              </a:solidFill>
            </a:endParaRP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3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>
                <a:solidFill>
                  <a:srgbClr val="7030A0"/>
                </a:solidFill>
              </a:rPr>
              <a:t>Розділ </a:t>
            </a:r>
            <a:r>
              <a:rPr lang="uk-UA" sz="2400" b="1" i="1" dirty="0" smtClean="0">
                <a:solidFill>
                  <a:srgbClr val="7030A0"/>
                </a:solidFill>
              </a:rPr>
              <a:t>5. </a:t>
            </a:r>
            <a:r>
              <a:rPr lang="uk-UA" sz="2400" b="1" dirty="0" smtClean="0">
                <a:solidFill>
                  <a:srgbClr val="7030A0"/>
                </a:solidFill>
              </a:rPr>
              <a:t>Усне додавання і віднімання в межах 1000</a:t>
            </a:r>
            <a:endParaRPr lang="uk-UA" sz="2400" b="1" dirty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88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65" y="3145816"/>
            <a:ext cx="2914473" cy="273630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63244" y="475318"/>
            <a:ext cx="10169347" cy="72222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Виконайте</a:t>
            </a:r>
            <a:r>
              <a:rPr lang="ru-RU" sz="4000" b="1" dirty="0" smtClean="0"/>
              <a:t> </a:t>
            </a:r>
            <a:r>
              <a:rPr lang="ru-RU" sz="4000" b="1" dirty="0"/>
              <a:t>дії з іменованими </a:t>
            </a:r>
            <a:r>
              <a:rPr lang="ru-RU" sz="4000" b="1" dirty="0" smtClean="0"/>
              <a:t>числами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55552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Ст.17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№85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8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963244" y="1413570"/>
            <a:ext cx="3424666" cy="18002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700 км </a:t>
            </a:r>
            <a:r>
              <a:rPr lang="ru-RU" sz="3200" b="1" dirty="0"/>
              <a:t>– </a:t>
            </a:r>
            <a:r>
              <a:rPr lang="ru-RU" sz="3200" b="1" dirty="0" smtClean="0"/>
              <a:t>80 км = </a:t>
            </a:r>
          </a:p>
          <a:p>
            <a:r>
              <a:rPr lang="ru-RU" sz="3200" b="1" dirty="0"/>
              <a:t>340 см + 120 см </a:t>
            </a:r>
            <a:r>
              <a:rPr lang="ru-RU" sz="3200" b="1" dirty="0" smtClean="0"/>
              <a:t>=</a:t>
            </a:r>
          </a:p>
          <a:p>
            <a:r>
              <a:rPr lang="ru-RU" sz="3200" b="1" dirty="0"/>
              <a:t>670 л – 350 </a:t>
            </a:r>
            <a:r>
              <a:rPr lang="ru-RU" sz="3200" b="1" dirty="0" smtClean="0"/>
              <a:t>л =</a:t>
            </a:r>
          </a:p>
        </p:txBody>
      </p:sp>
      <p:sp>
        <p:nvSpPr>
          <p:cNvPr id="45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6438305" y="1534084"/>
            <a:ext cx="2939148" cy="167968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/>
              <a:t>100 т – 80 </a:t>
            </a:r>
            <a:r>
              <a:rPr lang="ru-RU" sz="3200" b="1" dirty="0" smtClean="0"/>
              <a:t>т = </a:t>
            </a:r>
            <a:r>
              <a:rPr lang="ru-RU" sz="3200" b="1" dirty="0"/>
              <a:t>800 кг – 30 кг </a:t>
            </a:r>
            <a:r>
              <a:rPr lang="ru-RU" sz="3200" b="1" dirty="0" smtClean="0"/>
              <a:t>=</a:t>
            </a:r>
          </a:p>
          <a:p>
            <a:r>
              <a:rPr lang="ru-RU" sz="3200" b="1" dirty="0"/>
              <a:t>72 ц : 9 </a:t>
            </a:r>
            <a:r>
              <a:rPr lang="ru-RU" sz="3200" b="1" dirty="0" smtClean="0"/>
              <a:t>ц</a:t>
            </a:r>
            <a:r>
              <a:rPr lang="ru-RU" sz="3200" b="1" dirty="0"/>
              <a:t> </a:t>
            </a:r>
            <a:r>
              <a:rPr lang="ru-RU" sz="3200" b="1" dirty="0" smtClean="0"/>
              <a:t>=</a:t>
            </a:r>
            <a:endParaRPr lang="ru-RU" sz="3200" b="1" dirty="0"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t="5754" r="6815" b="9804"/>
          <a:stretch/>
        </p:blipFill>
        <p:spPr>
          <a:xfrm>
            <a:off x="9116366" y="3966882"/>
            <a:ext cx="2571325" cy="2506228"/>
          </a:xfrm>
          <a:prstGeom prst="rect">
            <a:avLst/>
          </a:prstGeom>
        </p:spPr>
      </p:pic>
      <p:sp>
        <p:nvSpPr>
          <p:cNvPr id="40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4441931" y="2047103"/>
            <a:ext cx="1441768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460см</a:t>
            </a:r>
            <a:endParaRPr lang="uk-UA" sz="3200" b="1" dirty="0"/>
          </a:p>
        </p:txBody>
      </p:sp>
      <p:sp>
        <p:nvSpPr>
          <p:cNvPr id="42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9425735" y="2104043"/>
            <a:ext cx="1244535" cy="53976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770кг</a:t>
            </a:r>
            <a:endParaRPr lang="ru-RU" sz="3200" b="1" dirty="0"/>
          </a:p>
        </p:txBody>
      </p:sp>
      <p:sp>
        <p:nvSpPr>
          <p:cNvPr id="84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4441931" y="1413570"/>
            <a:ext cx="1441768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620км</a:t>
            </a:r>
            <a:endParaRPr lang="uk-UA" sz="3200" b="1" dirty="0"/>
          </a:p>
        </p:txBody>
      </p:sp>
      <p:sp>
        <p:nvSpPr>
          <p:cNvPr id="43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9425735" y="1552901"/>
            <a:ext cx="1104853" cy="53976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20т</a:t>
            </a:r>
            <a:endParaRPr lang="ru-RU" sz="3200" b="1" dirty="0"/>
          </a:p>
        </p:txBody>
      </p:sp>
      <p:sp>
        <p:nvSpPr>
          <p:cNvPr id="50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4397304" y="2674004"/>
            <a:ext cx="1486395" cy="53976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320 л</a:t>
            </a:r>
            <a:endParaRPr lang="ru-RU" sz="3200" b="1" dirty="0"/>
          </a:p>
        </p:txBody>
      </p:sp>
      <p:sp>
        <p:nvSpPr>
          <p:cNvPr id="53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9377453" y="2643808"/>
            <a:ext cx="1153135" cy="53976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8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7545722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 animBg="1"/>
      <p:bldP spid="84" grpId="0" animBg="1"/>
      <p:bldP spid="43" grpId="0" animBg="1"/>
      <p:bldP spid="50" grpId="0" animBg="1"/>
      <p:bldP spid="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921468" y="1341562"/>
            <a:ext cx="5566606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b="1" dirty="0" smtClean="0"/>
              <a:t>Сума </a:t>
            </a:r>
            <a:r>
              <a:rPr lang="ru-RU" sz="2800" b="1" dirty="0" err="1"/>
              <a:t>трьох</a:t>
            </a:r>
            <a:r>
              <a:rPr lang="ru-RU" sz="2800" b="1" dirty="0"/>
              <a:t> чисел </a:t>
            </a:r>
            <a:r>
              <a:rPr lang="ru-RU" sz="2800" b="1" dirty="0" err="1"/>
              <a:t>дорівнює</a:t>
            </a:r>
            <a:r>
              <a:rPr lang="ru-RU" sz="2800" b="1" dirty="0"/>
              <a:t> 800. Перше </a:t>
            </a:r>
            <a:r>
              <a:rPr lang="ru-RU" sz="2800" b="1" dirty="0" smtClean="0"/>
              <a:t>число </a:t>
            </a:r>
            <a:r>
              <a:rPr lang="ru-RU" sz="2800" b="1" dirty="0"/>
              <a:t>— 300, друге — 200. </a:t>
            </a:r>
            <a:r>
              <a:rPr lang="ru-RU" sz="2800" b="1" dirty="0" err="1" smtClean="0"/>
              <a:t>Знайдіть</a:t>
            </a:r>
            <a:r>
              <a:rPr lang="ru-RU" sz="2800" b="1" dirty="0" smtClean="0"/>
              <a:t> </a:t>
            </a:r>
            <a:r>
              <a:rPr lang="ru-RU" sz="2800" b="1" dirty="0" err="1"/>
              <a:t>третє</a:t>
            </a:r>
            <a:r>
              <a:rPr lang="ru-RU" sz="2800" b="1" dirty="0"/>
              <a:t> число. </a:t>
            </a:r>
            <a:endParaRPr lang="ru-RU" sz="2800" b="1" dirty="0" smtClean="0"/>
          </a:p>
        </p:txBody>
      </p:sp>
      <p:sp>
        <p:nvSpPr>
          <p:cNvPr id="14" name="Прямоугольник 4"/>
          <p:cNvSpPr/>
          <p:nvPr/>
        </p:nvSpPr>
        <p:spPr>
          <a:xfrm>
            <a:off x="921468" y="533494"/>
            <a:ext cx="10335018" cy="73606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/>
              <a:t>Розв’яжіть</a:t>
            </a:r>
            <a:r>
              <a:rPr lang="ru-RU" sz="3600" b="1" dirty="0" smtClean="0"/>
              <a:t> задачі на </a:t>
            </a:r>
            <a:r>
              <a:rPr lang="ru-RU" sz="3600" b="1" dirty="0" err="1" smtClean="0"/>
              <a:t>знаходження</a:t>
            </a:r>
            <a:r>
              <a:rPr lang="ru-RU" sz="3600" b="1" dirty="0" smtClean="0"/>
              <a:t> ІІІ </a:t>
            </a:r>
            <a:r>
              <a:rPr lang="ru-RU" sz="3600" b="1" dirty="0" err="1" smtClean="0"/>
              <a:t>доданка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Финики полезные и опасные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" descr="Малыш и Карлсон: серии, интересные факты, герои, озвучка | Союзмультфильм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1" t="25077" r="17366" b="17373"/>
          <a:stretch/>
        </p:blipFill>
        <p:spPr>
          <a:xfrm>
            <a:off x="9898755" y="1235361"/>
            <a:ext cx="2181535" cy="2008397"/>
          </a:xfrm>
          <a:prstGeom prst="rect">
            <a:avLst/>
          </a:prstGeom>
        </p:spPr>
      </p:pic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8654"/>
            <a:ext cx="1123479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Ст.17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№86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9385" y="1312917"/>
            <a:ext cx="2497741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І – 300</a:t>
            </a:r>
          </a:p>
          <a:p>
            <a:r>
              <a:rPr lang="uk-UA" sz="2800" b="1" dirty="0" smtClean="0"/>
              <a:t>ІІ – 200</a:t>
            </a:r>
          </a:p>
          <a:p>
            <a:r>
              <a:rPr lang="uk-UA" sz="2800" b="1" dirty="0"/>
              <a:t>ІІІ – </a:t>
            </a:r>
            <a:r>
              <a:rPr lang="uk-UA" sz="2800" b="1" dirty="0" smtClean="0"/>
              <a:t>?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445756" y="1743804"/>
            <a:ext cx="864096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800 </a:t>
            </a:r>
            <a:endParaRPr lang="uk-UA" sz="28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1267495" y="5900038"/>
            <a:ext cx="183816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Відповідь:</a:t>
            </a:r>
            <a:endParaRPr lang="uk-UA" sz="28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3095570" y="5900038"/>
            <a:ext cx="258716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І число – 110.</a:t>
            </a:r>
            <a:endParaRPr lang="uk-UA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422996" y="2781722"/>
            <a:ext cx="306322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800 – (300 </a:t>
            </a:r>
            <a:r>
              <a:rPr lang="uk-UA" sz="2800" b="1" dirty="0"/>
              <a:t>+</a:t>
            </a:r>
            <a:r>
              <a:rPr lang="uk-UA" sz="2800" b="1" dirty="0" smtClean="0"/>
              <a:t> 200) =</a:t>
            </a:r>
            <a:endParaRPr lang="uk-UA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493030" y="2709714"/>
            <a:ext cx="86409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300</a:t>
            </a:r>
            <a:r>
              <a:rPr lang="uk-UA" sz="3200" b="1" dirty="0" smtClean="0"/>
              <a:t> </a:t>
            </a:r>
            <a:endParaRPr lang="uk-UA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37438" y="2762558"/>
            <a:ext cx="276733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800 – 300 – 200 =</a:t>
            </a:r>
            <a:endParaRPr lang="uk-UA" sz="2800" b="1" dirty="0"/>
          </a:p>
        </p:txBody>
      </p:sp>
      <p:sp>
        <p:nvSpPr>
          <p:cNvPr id="3" name="Правая фигурная скобка 2"/>
          <p:cNvSpPr/>
          <p:nvPr/>
        </p:nvSpPr>
        <p:spPr>
          <a:xfrm>
            <a:off x="8108905" y="1376793"/>
            <a:ext cx="202697" cy="1257242"/>
          </a:xfrm>
          <a:prstGeom prst="rightBrac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714174" y="2773011"/>
            <a:ext cx="86409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300 </a:t>
            </a:r>
            <a:endParaRPr lang="uk-UA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921469" y="3357786"/>
            <a:ext cx="5566606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b="1" dirty="0" smtClean="0"/>
              <a:t>Сума </a:t>
            </a:r>
            <a:r>
              <a:rPr lang="ru-RU" sz="2800" b="1" dirty="0" err="1"/>
              <a:t>трьох</a:t>
            </a:r>
            <a:r>
              <a:rPr lang="ru-RU" sz="2800" b="1" dirty="0"/>
              <a:t> чисел </a:t>
            </a:r>
            <a:r>
              <a:rPr lang="ru-RU" sz="2800" b="1" dirty="0" err="1"/>
              <a:t>дорівнює</a:t>
            </a:r>
            <a:r>
              <a:rPr lang="ru-RU" sz="2800" b="1" dirty="0"/>
              <a:t> 490. Друге </a:t>
            </a:r>
            <a:r>
              <a:rPr lang="ru-RU" sz="2800" b="1" dirty="0" smtClean="0"/>
              <a:t>число </a:t>
            </a:r>
            <a:r>
              <a:rPr lang="ru-RU" sz="2800" b="1" dirty="0"/>
              <a:t>— 250, </a:t>
            </a:r>
            <a:r>
              <a:rPr lang="ru-RU" sz="2800" b="1" dirty="0" err="1"/>
              <a:t>третє</a:t>
            </a:r>
            <a:r>
              <a:rPr lang="ru-RU" sz="2800" b="1" dirty="0"/>
              <a:t> — 130. Знайди перше число.</a:t>
            </a:r>
            <a:endParaRPr lang="uk-UA" sz="2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746535" y="3378341"/>
            <a:ext cx="2724740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І – ?</a:t>
            </a:r>
          </a:p>
          <a:p>
            <a:r>
              <a:rPr lang="uk-UA" sz="2800" b="1" dirty="0" smtClean="0"/>
              <a:t>ІІ – 250</a:t>
            </a:r>
          </a:p>
          <a:p>
            <a:r>
              <a:rPr lang="uk-UA" sz="2800" b="1" dirty="0"/>
              <a:t>ІІІ – </a:t>
            </a:r>
            <a:r>
              <a:rPr lang="uk-UA" sz="2800" b="1" dirty="0" smtClean="0"/>
              <a:t>130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424334" y="3788673"/>
            <a:ext cx="864096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490 </a:t>
            </a:r>
            <a:endParaRPr lang="uk-UA" sz="2800" b="1" dirty="0"/>
          </a:p>
        </p:txBody>
      </p:sp>
      <p:sp>
        <p:nvSpPr>
          <p:cNvPr id="28" name="Правая фигурная скобка 27"/>
          <p:cNvSpPr/>
          <p:nvPr/>
        </p:nvSpPr>
        <p:spPr>
          <a:xfrm>
            <a:off x="8210253" y="3429794"/>
            <a:ext cx="214081" cy="1240980"/>
          </a:xfrm>
          <a:prstGeom prst="rightBrac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907455" y="5374010"/>
            <a:ext cx="298074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490 – (250 </a:t>
            </a:r>
            <a:r>
              <a:rPr lang="uk-UA" sz="2800" b="1" dirty="0"/>
              <a:t>+</a:t>
            </a:r>
            <a:r>
              <a:rPr lang="uk-UA" sz="2800" b="1" dirty="0" smtClean="0"/>
              <a:t> 130) =</a:t>
            </a:r>
            <a:endParaRPr lang="uk-UA" sz="28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5867878" y="5376818"/>
            <a:ext cx="86409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110 </a:t>
            </a:r>
            <a:endParaRPr lang="uk-UA" sz="28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939087" y="4804113"/>
            <a:ext cx="277508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490 – 250 – 130 =</a:t>
            </a:r>
            <a:endParaRPr lang="uk-UA" sz="28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5682729" y="4805839"/>
            <a:ext cx="86409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110 </a:t>
            </a:r>
            <a:endParaRPr lang="uk-UA" sz="28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714174" y="4805839"/>
            <a:ext cx="194580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240 – 130 =</a:t>
            </a:r>
            <a:endParaRPr lang="uk-UA" sz="28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3911975" y="5374010"/>
            <a:ext cx="194580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490 – 380 =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14693624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/>
      <p:bldP spid="35" grpId="0" animBg="1"/>
      <p:bldP spid="36" grpId="0" animBg="1"/>
      <p:bldP spid="17" grpId="0" animBg="1"/>
      <p:bldP spid="18" grpId="0" animBg="1"/>
      <p:bldP spid="20" grpId="0" animBg="1"/>
      <p:bldP spid="3" grpId="0" animBg="1"/>
      <p:bldP spid="21" grpId="0" animBg="1"/>
      <p:bldP spid="23" grpId="0" animBg="1"/>
      <p:bldP spid="26" grpId="0" animBg="1"/>
      <p:bldP spid="27" grpId="0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9462" y="549474"/>
            <a:ext cx="10179473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9994" y="5878066"/>
            <a:ext cx="1215482" cy="97105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Ст.17 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391" y="3759221"/>
            <a:ext cx="1849579" cy="257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3 клас\03 МАТЕМ\1 Листопад\5 Усне додавання і віднімання в межах 1000\2026-01-17_0011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2" y="1557586"/>
            <a:ext cx="10179473" cy="220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8887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1123479" y="1521711"/>
            <a:ext cx="2742246" cy="2447122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368" y="1752066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3479" y="587645"/>
            <a:ext cx="9865095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44690" y="1721122"/>
            <a:ext cx="5560838" cy="10741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ru-RU" sz="3200" b="1" dirty="0" smtClean="0"/>
              <a:t>Як знайти </a:t>
            </a:r>
            <a:r>
              <a:rPr lang="ru-RU" sz="3200" b="1" dirty="0" err="1" smtClean="0"/>
              <a:t>третій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доданок</a:t>
            </a:r>
            <a:r>
              <a:rPr lang="ru-RU" sz="3200" b="1" dirty="0" smtClean="0"/>
              <a:t>? </a:t>
            </a:r>
            <a:endParaRPr lang="ru-RU" sz="3200" b="1" dirty="0"/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529" y="3394025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540084" y="3394025"/>
            <a:ext cx="5378854" cy="104429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ru-RU" sz="3200" b="1" dirty="0" err="1" smtClean="0"/>
              <a:t>Скільки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сантиметрів</a:t>
            </a:r>
            <a:r>
              <a:rPr lang="ru-RU" sz="3200" b="1" dirty="0" smtClean="0"/>
              <a:t> в 1дм? </a:t>
            </a:r>
            <a:r>
              <a:rPr lang="ru-RU" sz="3200" b="1" dirty="0" err="1" smtClean="0"/>
              <a:t>Скільки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метрів</a:t>
            </a:r>
            <a:r>
              <a:rPr lang="ru-RU" sz="3200" b="1" dirty="0" smtClean="0"/>
              <a:t> в 1км?</a:t>
            </a:r>
            <a:endParaRPr lang="ru-RU" sz="3200" b="1" dirty="0"/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804" y="4941962"/>
            <a:ext cx="1352288" cy="115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783317" y="4941962"/>
            <a:ext cx="5104176" cy="11202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uk-UA" sz="3200" b="1" dirty="0"/>
              <a:t>Яке завдання на уроці було </a:t>
            </a:r>
            <a:r>
              <a:rPr lang="uk-UA" sz="3200" b="1" dirty="0" smtClean="0"/>
              <a:t>найлегшим</a:t>
            </a:r>
            <a:r>
              <a:rPr lang="uk-UA" sz="3200" b="1" dirty="0"/>
              <a:t>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318701" y="440809"/>
            <a:ext cx="9453849" cy="72130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18702" y="1259469"/>
            <a:ext cx="9453848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Оцініть свою роботу на уроці геометричними фігурами</a:t>
            </a:r>
          </a:p>
        </p:txBody>
      </p:sp>
      <p:pic>
        <p:nvPicPr>
          <p:cNvPr id="1027" name="Picture 3" descr="D:\Картинки до тестів\Емоції Геметричні\Іроні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039" y="1914098"/>
            <a:ext cx="1967573" cy="2663162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Емоції Геметричні\images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6" r="2065"/>
          <a:stretch/>
        </p:blipFill>
        <p:spPr bwMode="auto">
          <a:xfrm>
            <a:off x="3791229" y="1917626"/>
            <a:ext cx="1822794" cy="262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Емоції Геметричні\Ромб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702" y="1917626"/>
            <a:ext cx="1921428" cy="2716796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до тестів\Емоції Геметричні\Овал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319" y="1927100"/>
            <a:ext cx="1952937" cy="2596191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43426" y="4853798"/>
            <a:ext cx="1974329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Було важко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02465" y="4668847"/>
            <a:ext cx="1726875" cy="954107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Було легко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64039" y="4634422"/>
            <a:ext cx="1981078" cy="1384995"/>
          </a:xfrm>
          <a:prstGeom prst="rect">
            <a:avLst/>
          </a:prstGeom>
          <a:solidFill>
            <a:srgbClr val="FF99FF"/>
          </a:solidFill>
          <a:ln w="381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Урок пролетів непомітно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08201" y="4614304"/>
            <a:ext cx="2624390" cy="1384995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Готовий/готова працювати далі</a:t>
            </a:r>
          </a:p>
        </p:txBody>
      </p:sp>
    </p:spTree>
    <p:extLst>
      <p:ext uri="{BB962C8B-B14F-4D97-AF65-F5344CB8AC3E}">
        <p14:creationId xmlns:p14="http://schemas.microsoft.com/office/powerpoint/2010/main" val="293679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411511" y="440809"/>
            <a:ext cx="9433047" cy="72130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48915" y="1259469"/>
            <a:ext cx="9095643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Оберіть геометричну фігуру, настрій якої вам сподобався. </a:t>
            </a:r>
            <a:r>
              <a:rPr lang="uk-UA" sz="2800" b="1" dirty="0" err="1" smtClean="0">
                <a:solidFill>
                  <a:srgbClr val="7030A0"/>
                </a:solidFill>
              </a:rPr>
              <a:t>Назвть</a:t>
            </a:r>
            <a:r>
              <a:rPr lang="uk-UA" sz="2800" b="1" dirty="0" smtClean="0">
                <a:solidFill>
                  <a:srgbClr val="7030A0"/>
                </a:solidFill>
              </a:rPr>
              <a:t> її колір і форму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1027" name="Picture 3" descr="D:\Картинки до тестів\Емоції Геметричні\Іроні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055" y="2151512"/>
            <a:ext cx="2219422" cy="3004046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Емоції Геметричні\images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6" r="2065"/>
          <a:stretch/>
        </p:blipFill>
        <p:spPr bwMode="auto">
          <a:xfrm>
            <a:off x="3781321" y="3357786"/>
            <a:ext cx="2086226" cy="300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Емоції Геметричні\Ромб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487" y="2177103"/>
            <a:ext cx="2173424" cy="3073104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до тестів\Емоції Геметричні\Овал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297" y="3597789"/>
            <a:ext cx="2079201" cy="2764043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41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2" y="5950074"/>
            <a:ext cx="1627533" cy="90951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Ст.16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37203" y="549474"/>
            <a:ext cx="10108647" cy="83386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Перевірка домашнього завдання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971" y="4221882"/>
            <a:ext cx="1719705" cy="232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3 клас\03 МАТЕМ\1 Листопад\5 Усне додавання і віднімання в межах 1000\2026-01-16_2201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71" y="1341562"/>
            <a:ext cx="10191589" cy="307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8980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8" y="599705"/>
            <a:ext cx="9886706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План уроку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696574113"/>
              </p:ext>
            </p:extLst>
          </p:nvPr>
        </p:nvGraphicFramePr>
        <p:xfrm>
          <a:off x="649570" y="1577826"/>
          <a:ext cx="10843061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0951" y="587762"/>
            <a:ext cx="10520215" cy="75380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Виконай </a:t>
            </a:r>
            <a:r>
              <a:rPr lang="ru-RU" sz="4000" b="1" dirty="0" err="1"/>
              <a:t>віднімання</a:t>
            </a:r>
            <a:r>
              <a:rPr lang="ru-RU" sz="4000" b="1" dirty="0"/>
              <a:t> й перевір </a:t>
            </a:r>
            <a:r>
              <a:rPr lang="ru-RU" sz="4000" b="1" dirty="0" err="1" smtClean="0"/>
              <a:t>додаванням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3" y="5728654"/>
            <a:ext cx="110125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Ст.15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№67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877" y="4028633"/>
            <a:ext cx="2694532" cy="2602006"/>
          </a:xfrm>
          <a:prstGeom prst="rect">
            <a:avLst/>
          </a:prstGeom>
        </p:spPr>
      </p:pic>
      <p:sp>
        <p:nvSpPr>
          <p:cNvPr id="34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4057885" y="2968206"/>
            <a:ext cx="1074912" cy="65629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120</a:t>
            </a:r>
            <a:endParaRPr lang="ru-RU" sz="3600" b="1" dirty="0"/>
          </a:p>
        </p:txBody>
      </p:sp>
      <p:sp>
        <p:nvSpPr>
          <p:cNvPr id="35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1370106" y="1436962"/>
            <a:ext cx="2673708" cy="66263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/>
              <a:t>480 – </a:t>
            </a:r>
            <a:r>
              <a:rPr lang="ru-RU" sz="3600" b="1" dirty="0" smtClean="0"/>
              <a:t>140 =</a:t>
            </a:r>
            <a:endParaRPr lang="uk-UA" sz="3600" b="1" dirty="0"/>
          </a:p>
        </p:txBody>
      </p:sp>
      <p:sp>
        <p:nvSpPr>
          <p:cNvPr id="36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4043814" y="1436962"/>
            <a:ext cx="1103055" cy="67476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340</a:t>
            </a:r>
            <a:endParaRPr lang="uk-UA" sz="3600" b="1" dirty="0"/>
          </a:p>
        </p:txBody>
      </p:sp>
      <p:sp>
        <p:nvSpPr>
          <p:cNvPr id="38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1364840" y="2961859"/>
            <a:ext cx="2678974" cy="66263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/>
              <a:t>170 – </a:t>
            </a:r>
            <a:r>
              <a:rPr lang="ru-RU" sz="3600" b="1" dirty="0" smtClean="0"/>
              <a:t>50 =</a:t>
            </a:r>
            <a:endParaRPr lang="uk-UA" sz="3600" b="1" dirty="0"/>
          </a:p>
        </p:txBody>
      </p:sp>
      <p:sp>
        <p:nvSpPr>
          <p:cNvPr id="40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9383846" y="1413570"/>
            <a:ext cx="1071620" cy="6860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320</a:t>
            </a:r>
            <a:endParaRPr lang="ru-RU" sz="3600" b="1" dirty="0"/>
          </a:p>
        </p:txBody>
      </p:sp>
      <p:sp>
        <p:nvSpPr>
          <p:cNvPr id="41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6558637" y="1450198"/>
            <a:ext cx="2855813" cy="6860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/>
              <a:t>940 – </a:t>
            </a:r>
            <a:r>
              <a:rPr lang="ru-RU" sz="3600" b="1" dirty="0" smtClean="0"/>
              <a:t>620 =</a:t>
            </a:r>
            <a:endParaRPr lang="uk-UA" sz="3600" b="1" dirty="0"/>
          </a:p>
        </p:txBody>
      </p:sp>
      <p:sp>
        <p:nvSpPr>
          <p:cNvPr id="37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9414450" y="2950163"/>
            <a:ext cx="1071620" cy="6860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100</a:t>
            </a:r>
            <a:endParaRPr lang="ru-RU" sz="3600" b="1" dirty="0"/>
          </a:p>
        </p:txBody>
      </p:sp>
      <p:sp>
        <p:nvSpPr>
          <p:cNvPr id="39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6481586" y="2968206"/>
            <a:ext cx="2895866" cy="6860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/>
              <a:t>380 – </a:t>
            </a:r>
            <a:r>
              <a:rPr lang="ru-RU" sz="3600" b="1" dirty="0" smtClean="0"/>
              <a:t>280 =</a:t>
            </a:r>
            <a:endParaRPr lang="ru-RU" sz="3600" b="1" dirty="0"/>
          </a:p>
        </p:txBody>
      </p:sp>
      <p:sp>
        <p:nvSpPr>
          <p:cNvPr id="42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1364840" y="2157617"/>
            <a:ext cx="2673708" cy="66263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340 + 140 =</a:t>
            </a:r>
            <a:endParaRPr lang="uk-UA" sz="3600" b="1" dirty="0"/>
          </a:p>
        </p:txBody>
      </p:sp>
      <p:sp>
        <p:nvSpPr>
          <p:cNvPr id="43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4038548" y="2157617"/>
            <a:ext cx="1103055" cy="67476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480</a:t>
            </a:r>
            <a:endParaRPr lang="uk-UA" sz="3600" b="1" dirty="0"/>
          </a:p>
        </p:txBody>
      </p:sp>
      <p:sp>
        <p:nvSpPr>
          <p:cNvPr id="44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9378580" y="2134225"/>
            <a:ext cx="1071620" cy="6860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940</a:t>
            </a:r>
            <a:endParaRPr lang="ru-RU" sz="3600" b="1" dirty="0"/>
          </a:p>
        </p:txBody>
      </p:sp>
      <p:sp>
        <p:nvSpPr>
          <p:cNvPr id="45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6553371" y="2170853"/>
            <a:ext cx="2855813" cy="6860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320 + 620 =</a:t>
            </a:r>
            <a:endParaRPr lang="uk-UA" sz="3600" b="1" dirty="0"/>
          </a:p>
        </p:txBody>
      </p:sp>
      <p:sp>
        <p:nvSpPr>
          <p:cNvPr id="46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1339502" y="3675645"/>
            <a:ext cx="2673708" cy="66263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120 + 50 =</a:t>
            </a:r>
            <a:endParaRPr lang="uk-UA" sz="3600" b="1" dirty="0"/>
          </a:p>
        </p:txBody>
      </p:sp>
      <p:sp>
        <p:nvSpPr>
          <p:cNvPr id="47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4063942" y="3691251"/>
            <a:ext cx="1103055" cy="67476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170</a:t>
            </a:r>
            <a:endParaRPr lang="uk-UA" sz="3600" b="1" dirty="0"/>
          </a:p>
        </p:txBody>
      </p:sp>
      <p:sp>
        <p:nvSpPr>
          <p:cNvPr id="48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9383845" y="3756953"/>
            <a:ext cx="1071620" cy="6860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380</a:t>
            </a:r>
            <a:endParaRPr lang="ru-RU" sz="3600" b="1" dirty="0"/>
          </a:p>
        </p:txBody>
      </p:sp>
      <p:sp>
        <p:nvSpPr>
          <p:cNvPr id="49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6558636" y="3717727"/>
            <a:ext cx="2855813" cy="6860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280 + 100 =</a:t>
            </a:r>
            <a:endParaRPr lang="uk-UA" sz="3600" b="1" dirty="0"/>
          </a:p>
        </p:txBody>
      </p:sp>
    </p:spTree>
    <p:extLst>
      <p:ext uri="{BB962C8B-B14F-4D97-AF65-F5344CB8AC3E}">
        <p14:creationId xmlns:p14="http://schemas.microsoft.com/office/powerpoint/2010/main" val="3073568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40" grpId="0" animBg="1"/>
      <p:bldP spid="37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81" y="987326"/>
            <a:ext cx="10278148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001326" y="1346150"/>
            <a:ext cx="454720" cy="56779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23918"/>
            <a:ext cx="454720" cy="56779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733476" y="-645438"/>
            <a:ext cx="420547" cy="534723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546073" y="-707324"/>
            <a:ext cx="454720" cy="56779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84646" y="-703675"/>
            <a:ext cx="454720" cy="56779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499743" y="2724830"/>
            <a:ext cx="454720" cy="56779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91645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768527" y="-696991"/>
            <a:ext cx="454720" cy="5677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2698" y="-728431"/>
            <a:ext cx="30149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·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2420708" y="-689442"/>
            <a:ext cx="30789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4318" y="-683909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(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2123541" y="-689442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)</a:t>
            </a:r>
          </a:p>
        </p:txBody>
      </p:sp>
      <p:sp>
        <p:nvSpPr>
          <p:cNvPr id="14" name="Прямоугольник 4"/>
          <p:cNvSpPr/>
          <p:nvPr/>
        </p:nvSpPr>
        <p:spPr>
          <a:xfrm>
            <a:off x="918082" y="477466"/>
            <a:ext cx="9060080" cy="7200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Зменште</a:t>
            </a:r>
            <a:r>
              <a:rPr lang="ru-RU" sz="4000" b="1" dirty="0" smtClean="0"/>
              <a:t> </a:t>
            </a:r>
            <a:r>
              <a:rPr lang="ru-RU" sz="4000" b="1" dirty="0"/>
              <a:t>на 40 </a:t>
            </a:r>
            <a:r>
              <a:rPr lang="ru-RU" sz="4000" b="1" dirty="0" err="1"/>
              <a:t>кожне</a:t>
            </a:r>
            <a:r>
              <a:rPr lang="ru-RU" sz="4000" b="1" dirty="0"/>
              <a:t> число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1" t="46720" r="16769" b="36401"/>
          <a:stretch/>
        </p:blipFill>
        <p:spPr>
          <a:xfrm>
            <a:off x="3168000" y="1692000"/>
            <a:ext cx="4999524" cy="10800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008704" y="-675350"/>
            <a:ext cx="454720" cy="567792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1764429C-F8FC-485D-AEFF-E3BC1A2AA38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5458" t="28869" r="17585" b="20413"/>
          <a:stretch/>
        </p:blipFill>
        <p:spPr>
          <a:xfrm>
            <a:off x="10698421" y="-911363"/>
            <a:ext cx="1703198" cy="747074"/>
          </a:xfrm>
          <a:prstGeom prst="rect">
            <a:avLst/>
          </a:prstGeom>
        </p:spPr>
      </p:pic>
      <p:pic>
        <p:nvPicPr>
          <p:cNvPr id="75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365" y="327849"/>
            <a:ext cx="1555575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Box 98"/>
          <p:cNvSpPr txBox="1"/>
          <p:nvPr/>
        </p:nvSpPr>
        <p:spPr>
          <a:xfrm>
            <a:off x="10268495" y="-836768"/>
            <a:ext cx="4299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919727" y="-899523"/>
            <a:ext cx="466490" cy="76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851671" y="2772000"/>
            <a:ext cx="454720" cy="567792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1300089" y="3435962"/>
            <a:ext cx="807736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160        </a:t>
            </a:r>
            <a:r>
              <a:rPr lang="ru-RU" sz="3200" b="1" dirty="0">
                <a:solidFill>
                  <a:schemeClr val="bg1"/>
                </a:solidFill>
              </a:rPr>
              <a:t>580  </a:t>
            </a:r>
            <a:r>
              <a:rPr lang="ru-RU" sz="3200" b="1" dirty="0" smtClean="0">
                <a:solidFill>
                  <a:schemeClr val="bg1"/>
                </a:solidFill>
              </a:rPr>
              <a:t>      440        750        670        290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774322" y="-725797"/>
            <a:ext cx="454720" cy="567792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260326" y="-702457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432110" y="-821837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561746" y="4897736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236063" y="-661963"/>
            <a:ext cx="408252" cy="50977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7154023" y="2782452"/>
            <a:ext cx="454720" cy="567792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3584741" y="-785514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194673" y="-841999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624934" y="1346150"/>
            <a:ext cx="454720" cy="567792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F321B7C6-6BF4-4968-9848-26B8E09818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600" y="1196224"/>
            <a:ext cx="2031342" cy="867644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716443" y="-678507"/>
            <a:ext cx="454720" cy="567792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3155451" y="2768617"/>
            <a:ext cx="454720" cy="56779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303295" y="-655913"/>
            <a:ext cx="454720" cy="567792"/>
          </a:xfrm>
          <a:prstGeom prst="rect">
            <a:avLst/>
          </a:prstGeom>
        </p:spPr>
      </p:pic>
      <p:sp>
        <p:nvSpPr>
          <p:cNvPr id="58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3" y="5728654"/>
            <a:ext cx="110125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Ст.16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№79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758124" y="4149874"/>
            <a:ext cx="77406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</a:p>
        </p:txBody>
      </p:sp>
      <p:sp>
        <p:nvSpPr>
          <p:cNvPr id="85" name="Прямокутник 21"/>
          <p:cNvSpPr/>
          <p:nvPr/>
        </p:nvSpPr>
        <p:spPr>
          <a:xfrm>
            <a:off x="1719045" y="4959157"/>
            <a:ext cx="65392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endParaRPr lang="uk-UA" sz="3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кутник 38"/>
          <p:cNvSpPr/>
          <p:nvPr/>
        </p:nvSpPr>
        <p:spPr>
          <a:xfrm>
            <a:off x="4236063" y="4213036"/>
            <a:ext cx="445666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sp>
        <p:nvSpPr>
          <p:cNvPr id="88" name="Прямокутник 29"/>
          <p:cNvSpPr/>
          <p:nvPr/>
        </p:nvSpPr>
        <p:spPr>
          <a:xfrm>
            <a:off x="1687870" y="4191158"/>
            <a:ext cx="63790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</a:p>
        </p:txBody>
      </p:sp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386217" y="2771999"/>
            <a:ext cx="476880" cy="59546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779067" y="2772000"/>
            <a:ext cx="454720" cy="567792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046005" y="2742989"/>
            <a:ext cx="454720" cy="567792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236064" y="2787146"/>
            <a:ext cx="454720" cy="567792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576782" y="2742405"/>
            <a:ext cx="454720" cy="567792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949017" y="2735828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5750616" y="2772000"/>
            <a:ext cx="420547" cy="534723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111738" y="2754781"/>
            <a:ext cx="476880" cy="595463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430136" y="2753257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857286" y="2722023"/>
            <a:ext cx="454720" cy="567792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412600" y="-690772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9001682" y="2766005"/>
            <a:ext cx="454720" cy="567792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8630255" y="2775346"/>
            <a:ext cx="454720" cy="567792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9301426" y="2735828"/>
            <a:ext cx="454720" cy="567792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7599880" y="2752711"/>
            <a:ext cx="454720" cy="56779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85734" y="5515034"/>
            <a:ext cx="714825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/>
              <a:t>Запиши </a:t>
            </a:r>
            <a:r>
              <a:rPr lang="ru-RU" sz="2800" b="1" dirty="0" err="1"/>
              <a:t>рівності</a:t>
            </a:r>
            <a:r>
              <a:rPr lang="ru-RU" sz="2800" b="1" dirty="0"/>
              <a:t>, </a:t>
            </a:r>
            <a:r>
              <a:rPr lang="ru-RU" sz="2800" b="1" dirty="0" err="1"/>
              <a:t>заповнивши</a:t>
            </a:r>
            <a:r>
              <a:rPr lang="ru-RU" sz="2800" b="1" dirty="0"/>
              <a:t> пропуски. </a:t>
            </a:r>
            <a:endParaRPr lang="ru-RU" sz="2800" b="1" dirty="0" smtClean="0"/>
          </a:p>
        </p:txBody>
      </p:sp>
      <p:pic>
        <p:nvPicPr>
          <p:cNvPr id="114" name="Рисунок 113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430167" y="4149874"/>
            <a:ext cx="476880" cy="595463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477008" y="4301782"/>
            <a:ext cx="312405" cy="291645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7546073" y="4312186"/>
            <a:ext cx="312405" cy="291645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477008" y="5057104"/>
            <a:ext cx="312405" cy="291645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7503755" y="5049644"/>
            <a:ext cx="312405" cy="291645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888096" y="4191158"/>
            <a:ext cx="476880" cy="595463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155451" y="4180690"/>
            <a:ext cx="454720" cy="567792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527686" y="4174113"/>
            <a:ext cx="454720" cy="567792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879854" y="4180690"/>
            <a:ext cx="454720" cy="567792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400279" y="4905194"/>
            <a:ext cx="476880" cy="595463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111738" y="4191320"/>
            <a:ext cx="476880" cy="595463"/>
          </a:xfrm>
          <a:prstGeom prst="rect">
            <a:avLst/>
          </a:prstGeom>
        </p:spPr>
      </p:pic>
      <p:pic>
        <p:nvPicPr>
          <p:cNvPr id="125" name="Рисунок 124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149003" y="4905194"/>
            <a:ext cx="476880" cy="595463"/>
          </a:xfrm>
          <a:prstGeom prst="rect">
            <a:avLst/>
          </a:prstGeom>
        </p:spPr>
      </p:pic>
      <p:pic>
        <p:nvPicPr>
          <p:cNvPr id="126" name="Рисунок 125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876366" y="4897737"/>
            <a:ext cx="476880" cy="595463"/>
          </a:xfrm>
          <a:prstGeom prst="rect">
            <a:avLst/>
          </a:prstGeom>
        </p:spPr>
      </p:pic>
      <p:pic>
        <p:nvPicPr>
          <p:cNvPr id="127" name="Рисунок 126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929084" y="4192363"/>
            <a:ext cx="476880" cy="595463"/>
          </a:xfrm>
          <a:prstGeom prst="rect">
            <a:avLst/>
          </a:prstGeom>
        </p:spPr>
      </p:pic>
      <p:pic>
        <p:nvPicPr>
          <p:cNvPr id="129" name="Рисунок 128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957109" y="4919571"/>
            <a:ext cx="476880" cy="595463"/>
          </a:xfrm>
          <a:prstGeom prst="rect">
            <a:avLst/>
          </a:prstGeom>
        </p:spPr>
      </p:pic>
      <p:pic>
        <p:nvPicPr>
          <p:cNvPr id="130" name="Рисунок 129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155451" y="4868294"/>
            <a:ext cx="454720" cy="567792"/>
          </a:xfrm>
          <a:prstGeom prst="rect">
            <a:avLst/>
          </a:prstGeom>
        </p:spPr>
      </p:pic>
      <p:pic>
        <p:nvPicPr>
          <p:cNvPr id="131" name="Рисунок 1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405646" y="4192109"/>
            <a:ext cx="454720" cy="567792"/>
          </a:xfrm>
          <a:prstGeom prst="rect">
            <a:avLst/>
          </a:prstGeom>
        </p:spPr>
      </p:pic>
      <p:sp>
        <p:nvSpPr>
          <p:cNvPr id="132" name="TextBox 131"/>
          <p:cNvSpPr txBox="1"/>
          <p:nvPr/>
        </p:nvSpPr>
        <p:spPr>
          <a:xfrm>
            <a:off x="8248366" y="4144874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375" y="4868294"/>
            <a:ext cx="450850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" name="Прямокутник 21"/>
          <p:cNvSpPr/>
          <p:nvPr/>
        </p:nvSpPr>
        <p:spPr>
          <a:xfrm>
            <a:off x="6755553" y="4915747"/>
            <a:ext cx="65392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endParaRPr lang="uk-UA" sz="3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Прямокутник 38"/>
          <p:cNvSpPr/>
          <p:nvPr/>
        </p:nvSpPr>
        <p:spPr>
          <a:xfrm>
            <a:off x="8246592" y="4897520"/>
            <a:ext cx="445666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</p:spTree>
    <p:extLst>
      <p:ext uri="{BB962C8B-B14F-4D97-AF65-F5344CB8AC3E}">
        <p14:creationId xmlns:p14="http://schemas.microsoft.com/office/powerpoint/2010/main" val="2274005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66" grpId="0"/>
      <p:bldP spid="69" grpId="0"/>
      <p:bldP spid="85" grpId="0"/>
      <p:bldP spid="87" grpId="0"/>
      <p:bldP spid="88" grpId="0"/>
      <p:bldP spid="7" grpId="0" animBg="1"/>
      <p:bldP spid="132" grpId="0"/>
      <p:bldP spid="133" grpId="0"/>
      <p:bldP spid="1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49826" y="465246"/>
            <a:ext cx="9894734" cy="123635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Розгляньте </a:t>
            </a:r>
            <a:r>
              <a:rPr lang="ru-RU" sz="3600" b="1" dirty="0"/>
              <a:t>записи й </a:t>
            </a:r>
            <a:r>
              <a:rPr lang="ru-RU" sz="3600" b="1" dirty="0" err="1" smtClean="0"/>
              <a:t>поясніть</a:t>
            </a:r>
            <a:r>
              <a:rPr lang="ru-RU" sz="3600" b="1" dirty="0" smtClean="0"/>
              <a:t>, </a:t>
            </a:r>
            <a:r>
              <a:rPr lang="ru-RU" sz="3600" b="1" dirty="0"/>
              <a:t>як </a:t>
            </a:r>
            <a:r>
              <a:rPr lang="ru-RU" sz="3600" b="1" dirty="0" err="1"/>
              <a:t>знаходили</a:t>
            </a:r>
            <a:r>
              <a:rPr lang="ru-RU" sz="3600" b="1" dirty="0"/>
              <a:t> </a:t>
            </a:r>
            <a:r>
              <a:rPr lang="ru-RU" sz="3600" b="1" dirty="0" err="1" smtClean="0"/>
              <a:t>різницю</a:t>
            </a:r>
            <a:endParaRPr lang="ru-RU" sz="3600" b="1" dirty="0"/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62753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Ст.16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 80-81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5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7102037" y="2320039"/>
            <a:ext cx="1969146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700 – 40 =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6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7077886" y="2934978"/>
            <a:ext cx="1980025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900 – 30 =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7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6852826" y="3528064"/>
            <a:ext cx="2182289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/>
              <a:t>1000 – </a:t>
            </a:r>
            <a:r>
              <a:rPr lang="ru-RU" sz="3200" b="1" dirty="0" smtClean="0"/>
              <a:t>80=    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8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7096597" y="4100323"/>
            <a:ext cx="1980025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/>
              <a:t>200 – </a:t>
            </a:r>
            <a:r>
              <a:rPr lang="ru-RU" sz="3200" b="1" dirty="0" smtClean="0"/>
              <a:t>60 =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668095" y="1793735"/>
            <a:ext cx="4050161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7030A0"/>
                </a:solidFill>
              </a:rPr>
              <a:t>Обчисліть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з </a:t>
            </a:r>
            <a:r>
              <a:rPr lang="ru-RU" sz="2800" b="1" dirty="0" err="1">
                <a:solidFill>
                  <a:srgbClr val="7030A0"/>
                </a:solidFill>
              </a:rPr>
              <a:t>поясненням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1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9070394" y="2343450"/>
            <a:ext cx="890823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660</a:t>
            </a:r>
            <a:endParaRPr lang="uk-UA" sz="3200" b="1" dirty="0"/>
          </a:p>
        </p:txBody>
      </p:sp>
      <p:sp>
        <p:nvSpPr>
          <p:cNvPr id="42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9100359" y="2958389"/>
            <a:ext cx="890823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870</a:t>
            </a:r>
            <a:endParaRPr lang="uk-UA" sz="3200" b="1" dirty="0"/>
          </a:p>
        </p:txBody>
      </p:sp>
      <p:sp>
        <p:nvSpPr>
          <p:cNvPr id="43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9067302" y="3541468"/>
            <a:ext cx="890823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920</a:t>
            </a:r>
            <a:endParaRPr lang="uk-UA" sz="3200" b="1" dirty="0"/>
          </a:p>
        </p:txBody>
      </p:sp>
      <p:sp>
        <p:nvSpPr>
          <p:cNvPr id="44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9067106" y="4123734"/>
            <a:ext cx="890823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140</a:t>
            </a:r>
            <a:endParaRPr lang="uk-UA" sz="3200" b="1" dirty="0"/>
          </a:p>
        </p:txBody>
      </p:sp>
      <p:pic>
        <p:nvPicPr>
          <p:cNvPr id="4" name="Picture 2" descr="D:\3 клас\03 МАТЕМ\1 Листопад\5 Усне додавання і віднімання в межах 1000\2026-01-16_22490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826" y="2046424"/>
            <a:ext cx="3774339" cy="275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3 клас\03 МАТЕМ\1 Листопад\5 Усне додавання і віднімання в межах 1000\2026-01-16_22574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165" y="2046424"/>
            <a:ext cx="1636040" cy="275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7702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21240" y="4588117"/>
            <a:ext cx="1953704" cy="200090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949826" y="465246"/>
            <a:ext cx="9894734" cy="80430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Порівняйте</a:t>
            </a:r>
            <a:r>
              <a:rPr lang="ru-RU" sz="4000" b="1" dirty="0" smtClean="0"/>
              <a:t> </a:t>
            </a:r>
            <a:endParaRPr lang="ru-RU" sz="4000" b="1" dirty="0"/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62753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Ст.16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 82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5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1102792" y="1873148"/>
            <a:ext cx="1748879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500 – 70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6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3624816" y="1862907"/>
            <a:ext cx="990012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430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7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6387326" y="1913733"/>
            <a:ext cx="1936953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240 </a:t>
            </a:r>
            <a:r>
              <a:rPr lang="ru-RU" sz="3200" b="1" dirty="0"/>
              <a:t>– </a:t>
            </a:r>
            <a:r>
              <a:rPr lang="ru-RU" sz="3200" b="1" dirty="0" smtClean="0"/>
              <a:t>130    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8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9044359" y="1888623"/>
            <a:ext cx="1767613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20 + 100 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51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1536447" y="1329774"/>
            <a:ext cx="881568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430</a:t>
            </a:r>
            <a:endParaRPr lang="uk-UA" sz="3200" b="1" dirty="0"/>
          </a:p>
        </p:txBody>
      </p:sp>
      <p:sp>
        <p:nvSpPr>
          <p:cNvPr id="52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1566579" y="3798088"/>
            <a:ext cx="881568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720</a:t>
            </a:r>
            <a:endParaRPr lang="uk-UA" sz="3200" b="1" dirty="0"/>
          </a:p>
        </p:txBody>
      </p:sp>
      <p:sp>
        <p:nvSpPr>
          <p:cNvPr id="53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1532004" y="2533257"/>
            <a:ext cx="890454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240</a:t>
            </a:r>
            <a:endParaRPr lang="uk-UA" sz="3200" b="1" dirty="0"/>
          </a:p>
        </p:txBody>
      </p:sp>
      <p:sp>
        <p:nvSpPr>
          <p:cNvPr id="54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1098526" y="3066390"/>
            <a:ext cx="1748879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300 – 60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55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3598133" y="3032736"/>
            <a:ext cx="990012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24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56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1051471" y="4353373"/>
            <a:ext cx="1748879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800 – 80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57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3518204" y="4376506"/>
            <a:ext cx="990012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720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58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6415907" y="3130234"/>
            <a:ext cx="1936953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600 </a:t>
            </a:r>
            <a:r>
              <a:rPr lang="ru-RU" sz="3200" b="1" dirty="0"/>
              <a:t>– </a:t>
            </a:r>
            <a:r>
              <a:rPr lang="ru-RU" sz="3200" b="1" dirty="0" smtClean="0"/>
              <a:t>60    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60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9089923" y="3106821"/>
            <a:ext cx="1767613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600 + 60 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61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6385774" y="4353372"/>
            <a:ext cx="1936953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340 + 140    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62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9003592" y="4298140"/>
            <a:ext cx="1879027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690 – 250 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63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2915723" y="1886318"/>
            <a:ext cx="602481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=</a:t>
            </a:r>
            <a:endParaRPr lang="uk-UA" sz="3200" b="1" dirty="0"/>
          </a:p>
        </p:txBody>
      </p:sp>
      <p:sp>
        <p:nvSpPr>
          <p:cNvPr id="64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2939071" y="3033309"/>
            <a:ext cx="602744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&gt;</a:t>
            </a:r>
            <a:endParaRPr lang="uk-UA" sz="3200" b="1" dirty="0"/>
          </a:p>
        </p:txBody>
      </p:sp>
      <p:sp>
        <p:nvSpPr>
          <p:cNvPr id="65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2792017" y="4392064"/>
            <a:ext cx="602744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=</a:t>
            </a:r>
            <a:endParaRPr lang="uk-UA" sz="3200" b="1" dirty="0"/>
          </a:p>
        </p:txBody>
      </p:sp>
      <p:sp>
        <p:nvSpPr>
          <p:cNvPr id="66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8404213" y="1934901"/>
            <a:ext cx="602744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&lt;</a:t>
            </a:r>
            <a:endParaRPr lang="uk-UA" sz="3200" b="1" dirty="0"/>
          </a:p>
        </p:txBody>
      </p:sp>
      <p:sp>
        <p:nvSpPr>
          <p:cNvPr id="67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8432794" y="3130232"/>
            <a:ext cx="602744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&lt;</a:t>
            </a:r>
            <a:endParaRPr lang="uk-UA" sz="3200" b="1" dirty="0"/>
          </a:p>
        </p:txBody>
      </p:sp>
      <p:sp>
        <p:nvSpPr>
          <p:cNvPr id="68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8358782" y="4350316"/>
            <a:ext cx="602744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&gt;</a:t>
            </a:r>
            <a:endParaRPr lang="uk-UA" sz="3200" b="1" dirty="0"/>
          </a:p>
        </p:txBody>
      </p:sp>
      <p:sp>
        <p:nvSpPr>
          <p:cNvPr id="69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6908628" y="1340015"/>
            <a:ext cx="881568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110</a:t>
            </a:r>
            <a:endParaRPr lang="uk-UA" sz="3200" b="1" dirty="0"/>
          </a:p>
        </p:txBody>
      </p:sp>
      <p:sp>
        <p:nvSpPr>
          <p:cNvPr id="70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6943599" y="3765006"/>
            <a:ext cx="881568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480</a:t>
            </a:r>
            <a:endParaRPr lang="uk-UA" sz="3200" b="1" dirty="0"/>
          </a:p>
        </p:txBody>
      </p:sp>
      <p:sp>
        <p:nvSpPr>
          <p:cNvPr id="71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6909024" y="2597099"/>
            <a:ext cx="890454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540</a:t>
            </a:r>
            <a:endParaRPr lang="uk-UA" sz="3200" b="1" dirty="0"/>
          </a:p>
        </p:txBody>
      </p:sp>
      <p:sp>
        <p:nvSpPr>
          <p:cNvPr id="72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9230562" y="1296693"/>
            <a:ext cx="881568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120</a:t>
            </a:r>
            <a:endParaRPr lang="uk-UA" sz="3200" b="1" dirty="0"/>
          </a:p>
        </p:txBody>
      </p:sp>
      <p:sp>
        <p:nvSpPr>
          <p:cNvPr id="73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9377452" y="3765007"/>
            <a:ext cx="881568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440</a:t>
            </a:r>
            <a:endParaRPr lang="uk-UA" sz="3200" b="1" dirty="0"/>
          </a:p>
        </p:txBody>
      </p:sp>
      <p:sp>
        <p:nvSpPr>
          <p:cNvPr id="74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9226119" y="2500176"/>
            <a:ext cx="890454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660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25356603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63244" y="519402"/>
            <a:ext cx="10169347" cy="7958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Запишіть </a:t>
            </a:r>
            <a:r>
              <a:rPr lang="ru-RU" sz="4000" b="1" dirty="0"/>
              <a:t>вирази й </a:t>
            </a:r>
            <a:r>
              <a:rPr lang="ru-RU" sz="4000" b="1" dirty="0" err="1" smtClean="0"/>
              <a:t>обчисліть</a:t>
            </a:r>
            <a:r>
              <a:rPr lang="ru-RU" sz="4000" b="1" dirty="0" smtClean="0"/>
              <a:t> </a:t>
            </a:r>
            <a:r>
              <a:rPr lang="ru-RU" sz="4000" b="1" dirty="0"/>
              <a:t>їх значення </a:t>
            </a: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123477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Ст.17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№83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659" y="1557586"/>
            <a:ext cx="3747930" cy="3211060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988981" y="1557586"/>
            <a:ext cx="7384897" cy="13849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7030A0"/>
                </a:solidFill>
              </a:rPr>
              <a:t>Суму </a:t>
            </a:r>
            <a:r>
              <a:rPr lang="ru-RU" sz="2800" b="1" dirty="0">
                <a:solidFill>
                  <a:srgbClr val="7030A0"/>
                </a:solidFill>
              </a:rPr>
              <a:t>чисел 300 і 500 </a:t>
            </a:r>
            <a:r>
              <a:rPr lang="ru-RU" sz="2800" b="1" dirty="0" err="1">
                <a:solidFill>
                  <a:srgbClr val="7030A0"/>
                </a:solidFill>
              </a:rPr>
              <a:t>зменшити</a:t>
            </a:r>
            <a:r>
              <a:rPr lang="ru-RU" sz="2800" b="1" dirty="0">
                <a:solidFill>
                  <a:srgbClr val="7030A0"/>
                </a:solidFill>
              </a:rPr>
              <a:t> на 70. </a:t>
            </a:r>
            <a:endParaRPr lang="uk-UA" sz="2800" b="1" dirty="0">
              <a:solidFill>
                <a:srgbClr val="7030A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err="1" smtClean="0">
                <a:solidFill>
                  <a:srgbClr val="7030A0"/>
                </a:solidFill>
              </a:rPr>
              <a:t>Різницю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чисел 500 і 50 </a:t>
            </a:r>
            <a:r>
              <a:rPr lang="ru-RU" sz="2800" b="1" dirty="0" err="1">
                <a:solidFill>
                  <a:srgbClr val="7030A0"/>
                </a:solidFill>
              </a:rPr>
              <a:t>збільшити</a:t>
            </a:r>
            <a:r>
              <a:rPr lang="ru-RU" sz="2800" b="1" dirty="0">
                <a:solidFill>
                  <a:srgbClr val="7030A0"/>
                </a:solidFill>
              </a:rPr>
              <a:t> на 340. </a:t>
            </a:r>
            <a:endParaRPr lang="uk-UA" sz="2800" b="1" dirty="0">
              <a:solidFill>
                <a:srgbClr val="7030A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7030A0"/>
                </a:solidFill>
              </a:rPr>
              <a:t>До </a:t>
            </a:r>
            <a:r>
              <a:rPr lang="ru-RU" sz="2800" b="1" dirty="0" err="1">
                <a:solidFill>
                  <a:srgbClr val="7030A0"/>
                </a:solidFill>
              </a:rPr>
              <a:t>суми</a:t>
            </a:r>
            <a:r>
              <a:rPr lang="ru-RU" sz="2800" b="1" dirty="0">
                <a:solidFill>
                  <a:srgbClr val="7030A0"/>
                </a:solidFill>
              </a:rPr>
              <a:t> чисел 340 і 120 </a:t>
            </a:r>
            <a:r>
              <a:rPr lang="ru-RU" sz="2800" b="1" dirty="0" err="1">
                <a:solidFill>
                  <a:srgbClr val="7030A0"/>
                </a:solidFill>
              </a:rPr>
              <a:t>додати</a:t>
            </a:r>
            <a:r>
              <a:rPr lang="ru-RU" sz="2800" b="1" dirty="0">
                <a:solidFill>
                  <a:srgbClr val="7030A0"/>
                </a:solidFill>
              </a:rPr>
              <a:t> їх </a:t>
            </a:r>
            <a:r>
              <a:rPr lang="ru-RU" sz="2800" b="1" dirty="0" err="1">
                <a:solidFill>
                  <a:srgbClr val="7030A0"/>
                </a:solidFill>
              </a:rPr>
              <a:t>різницю</a:t>
            </a:r>
            <a:r>
              <a:rPr lang="ru-RU" sz="2800" b="1" dirty="0">
                <a:solidFill>
                  <a:srgbClr val="7030A0"/>
                </a:solidFill>
              </a:rPr>
              <a:t>.</a:t>
            </a:r>
            <a:endParaRPr lang="uk-UA" sz="2800" b="1" dirty="0" smtClean="0">
              <a:solidFill>
                <a:srgbClr val="7030A0"/>
              </a:solidFill>
              <a:ea typeface="Calibri" panose="020F050202020403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963244" y="3275348"/>
            <a:ext cx="296412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300 + 500 – 70 = 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995652" y="4077866"/>
            <a:ext cx="296412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500 – 50 + 340 = 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951577" y="3275348"/>
            <a:ext cx="2096340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800 – 70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360614" y="4861243"/>
            <a:ext cx="2131656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460 + 220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963631" y="4861241"/>
            <a:ext cx="4351060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340 + 120 + (340 – 120)=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951577" y="4077865"/>
            <a:ext cx="2201027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450 + 340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7506448" y="4861242"/>
            <a:ext cx="867430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680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062926" y="3275347"/>
            <a:ext cx="867430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730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152604" y="4077864"/>
            <a:ext cx="867430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790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9012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34" grpId="0" animBg="1"/>
      <p:bldP spid="3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8888</TotalTime>
  <Words>535</Words>
  <Application>Microsoft Office PowerPoint</Application>
  <PresentationFormat>Произвольный</PresentationFormat>
  <Paragraphs>175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790</cp:revision>
  <dcterms:created xsi:type="dcterms:W3CDTF">2025-08-27T14:01:18Z</dcterms:created>
  <dcterms:modified xsi:type="dcterms:W3CDTF">2026-01-22T10:08:51Z</dcterms:modified>
</cp:coreProperties>
</file>