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2" r:id="rId2"/>
    <p:sldId id="887" r:id="rId3"/>
    <p:sldId id="866" r:id="rId4"/>
    <p:sldId id="286" r:id="rId5"/>
    <p:sldId id="872" r:id="rId6"/>
    <p:sldId id="828" r:id="rId7"/>
    <p:sldId id="881" r:id="rId8"/>
    <p:sldId id="876" r:id="rId9"/>
    <p:sldId id="885" r:id="rId10"/>
    <p:sldId id="884" r:id="rId11"/>
    <p:sldId id="877" r:id="rId12"/>
    <p:sldId id="886" r:id="rId13"/>
    <p:sldId id="878" r:id="rId14"/>
    <p:sldId id="313" r:id="rId15"/>
    <p:sldId id="883" r:id="rId16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Заміна одиниць маси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іменованих  чисел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Додавання виду </a:t>
          </a:r>
        </a:p>
        <a:p>
          <a:r>
            <a:rPr lang="uk-UA" sz="3200" b="1" i="1" dirty="0" smtClean="0">
              <a:solidFill>
                <a:schemeClr val="bg1"/>
              </a:solidFill>
            </a:rPr>
            <a:t>260 + 370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 за коротким записом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0879" custLinFactX="362535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7485" custLinFactX="-143918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0067" custLinFactX="-126785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8732" custLinFactX="-130633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37092" y="797647"/>
          <a:ext cx="4273486" cy="2678190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 за коротким записом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740" y="854696"/>
        <a:ext cx="2678190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934689" y="934689"/>
          <a:ext cx="4273486" cy="240410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Додавання 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</a:rPr>
            <a:t>260 + 370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40410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684184" y="805955"/>
          <a:ext cx="4273486" cy="266157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Заміна одиниць маси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90140" y="854696"/>
        <a:ext cx="266157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406830" y="819615"/>
          <a:ext cx="4273486" cy="263425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іменованих  чисел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226446" y="854696"/>
        <a:ext cx="263425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Додавання виду </a:t>
            </a:r>
            <a:r>
              <a:rPr lang="uk-UA" sz="4400" b="1" i="1" dirty="0">
                <a:solidFill>
                  <a:srgbClr val="7030A0"/>
                </a:solidFill>
              </a:rPr>
              <a:t>260 + 370.</a:t>
            </a:r>
            <a:r>
              <a:rPr lang="uk-UA" sz="4400" b="1" dirty="0">
                <a:solidFill>
                  <a:srgbClr val="7030A0"/>
                </a:solidFill>
              </a:rPr>
              <a:t> Порівняння іменованих чисел.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6" y="465246"/>
            <a:ext cx="9894734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Порівняйте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6275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02792" y="1873148"/>
            <a:ext cx="87443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5 т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726160" y="1844356"/>
            <a:ext cx="896149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5 ц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39903" y="1873147"/>
            <a:ext cx="170959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1000 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322490" y="1862905"/>
            <a:ext cx="1126778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1 кг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83538" y="3233294"/>
            <a:ext cx="89369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 т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597170" y="3248573"/>
            <a:ext cx="142449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300кг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80349" y="4475739"/>
            <a:ext cx="102740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 кг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620785" y="4468456"/>
            <a:ext cx="1392425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500кг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39903" y="3164190"/>
            <a:ext cx="174564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1ц 30кг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322491" y="3135911"/>
            <a:ext cx="148451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150 кг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424931" y="4506021"/>
            <a:ext cx="104858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1 т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311643" y="4482610"/>
            <a:ext cx="157919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350 кг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008018" y="3295397"/>
            <a:ext cx="60248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&gt;</a:t>
            </a:r>
            <a:endParaRPr lang="uk-UA" sz="3600" b="1" dirty="0"/>
          </a:p>
        </p:txBody>
      </p:sp>
      <p:sp>
        <p:nvSpPr>
          <p:cNvPr id="6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007755" y="1919972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&gt;</a:t>
            </a:r>
            <a:endParaRPr lang="uk-UA" sz="3600" b="1" dirty="0"/>
          </a:p>
        </p:txBody>
      </p:sp>
      <p:sp>
        <p:nvSpPr>
          <p:cNvPr id="6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994426" y="4499150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&lt;</a:t>
            </a:r>
            <a:endParaRPr lang="uk-UA" sz="3600" b="1" dirty="0"/>
          </a:p>
        </p:txBody>
      </p:sp>
      <p:sp>
        <p:nvSpPr>
          <p:cNvPr id="6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685544" y="1926095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=</a:t>
            </a:r>
            <a:endParaRPr lang="uk-UA" sz="3600" b="1" dirty="0"/>
          </a:p>
        </p:txBody>
      </p:sp>
      <p:sp>
        <p:nvSpPr>
          <p:cNvPr id="6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19746" y="3187603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&lt;</a:t>
            </a:r>
            <a:endParaRPr lang="uk-UA" sz="3600" b="1" dirty="0"/>
          </a:p>
        </p:txBody>
      </p:sp>
      <p:sp>
        <p:nvSpPr>
          <p:cNvPr id="6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01577" y="4506021"/>
            <a:ext cx="60274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&gt;</a:t>
            </a:r>
            <a:endParaRPr lang="uk-UA" sz="36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49826" y="2660737"/>
            <a:ext cx="132578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1000кг</a:t>
            </a:r>
            <a:endParaRPr lang="uk-UA" sz="28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367075" y="1329772"/>
            <a:ext cx="85524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1кг</a:t>
            </a:r>
            <a:endParaRPr lang="uk-UA" sz="28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350672" y="2602778"/>
            <a:ext cx="1104200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130кг</a:t>
            </a:r>
            <a:endParaRPr lang="uk-UA" sz="28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185987" y="3935323"/>
            <a:ext cx="132578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1000кг</a:t>
            </a:r>
            <a:endParaRPr lang="uk-UA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199444" y="5340014"/>
            <a:ext cx="473350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Запишіть і </a:t>
            </a:r>
            <a:r>
              <a:rPr lang="ru-RU" sz="2800" b="1" dirty="0" err="1" smtClean="0">
                <a:solidFill>
                  <a:srgbClr val="7030A0"/>
                </a:solidFill>
              </a:rPr>
              <a:t>порівняйте</a:t>
            </a:r>
            <a:r>
              <a:rPr lang="ru-RU" sz="2800" b="1" dirty="0" smtClean="0">
                <a:solidFill>
                  <a:srgbClr val="7030A0"/>
                </a:solidFill>
              </a:rPr>
              <a:t> числа </a:t>
            </a:r>
            <a:r>
              <a:rPr lang="ru-RU" sz="2800" b="1" dirty="0" err="1" smtClean="0">
                <a:solidFill>
                  <a:srgbClr val="7030A0"/>
                </a:solidFill>
              </a:rPr>
              <a:t>другої</a:t>
            </a:r>
            <a:r>
              <a:rPr lang="ru-RU" sz="2800" b="1" dirty="0" smtClean="0">
                <a:solidFill>
                  <a:srgbClr val="7030A0"/>
                </a:solidFill>
              </a:rPr>
              <a:t> колонки.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2944" y="2769498"/>
            <a:ext cx="2757399" cy="28240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566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005998" y="1538307"/>
            <a:ext cx="475252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У </a:t>
            </a:r>
            <a:r>
              <a:rPr lang="ru-RU" sz="2800" b="1" dirty="0" err="1"/>
              <a:t>трьох</a:t>
            </a:r>
            <a:r>
              <a:rPr lang="ru-RU" sz="2800" b="1" dirty="0"/>
              <a:t> </a:t>
            </a:r>
            <a:r>
              <a:rPr lang="ru-RU" sz="2800" b="1" dirty="0" err="1"/>
              <a:t>кошиках</a:t>
            </a:r>
            <a:r>
              <a:rPr lang="ru-RU" sz="2800" b="1" dirty="0"/>
              <a:t> </a:t>
            </a:r>
            <a:r>
              <a:rPr lang="ru-RU" sz="2800" b="1" dirty="0" err="1"/>
              <a:t>лежить</a:t>
            </a:r>
            <a:r>
              <a:rPr lang="ru-RU" sz="2800" b="1" dirty="0"/>
              <a:t> </a:t>
            </a:r>
            <a:r>
              <a:rPr lang="ru-RU" sz="2800" b="1" dirty="0" smtClean="0"/>
              <a:t>70кг </a:t>
            </a:r>
            <a:r>
              <a:rPr lang="ru-RU" sz="2800" b="1" dirty="0" err="1"/>
              <a:t>яблук</a:t>
            </a:r>
            <a:r>
              <a:rPr lang="ru-RU" sz="2800" b="1" dirty="0"/>
              <a:t>. У </a:t>
            </a:r>
            <a:r>
              <a:rPr lang="ru-RU" sz="2800" b="1" dirty="0" err="1"/>
              <a:t>першому</a:t>
            </a:r>
            <a:r>
              <a:rPr lang="ru-RU" sz="2800" b="1" dirty="0"/>
              <a:t> й другому — </a:t>
            </a:r>
            <a:r>
              <a:rPr lang="ru-RU" sz="2800" b="1" dirty="0" smtClean="0"/>
              <a:t>50кг </a:t>
            </a:r>
            <a:r>
              <a:rPr lang="ru-RU" sz="2800" b="1" dirty="0" err="1"/>
              <a:t>яблук</a:t>
            </a:r>
            <a:r>
              <a:rPr lang="ru-RU" sz="2800" b="1" dirty="0"/>
              <a:t>, у другому й </a:t>
            </a:r>
            <a:r>
              <a:rPr lang="ru-RU" sz="2800" b="1" dirty="0" err="1"/>
              <a:t>третьому</a:t>
            </a:r>
            <a:r>
              <a:rPr lang="ru-RU" sz="2800" b="1" dirty="0"/>
              <a:t> — </a:t>
            </a:r>
            <a:r>
              <a:rPr lang="ru-RU" sz="2800" b="1" dirty="0" smtClean="0"/>
              <a:t>55кг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кілограмів</a:t>
            </a:r>
            <a:r>
              <a:rPr lang="ru-RU" sz="2800" b="1" dirty="0"/>
              <a:t> </a:t>
            </a:r>
            <a:r>
              <a:rPr lang="ru-RU" sz="2800" b="1" dirty="0" err="1"/>
              <a:t>яблук</a:t>
            </a:r>
            <a:r>
              <a:rPr lang="ru-RU" sz="2800" b="1" dirty="0"/>
              <a:t> </a:t>
            </a:r>
            <a:r>
              <a:rPr lang="ru-RU" sz="2800" b="1" dirty="0" err="1"/>
              <a:t>лежить</a:t>
            </a:r>
            <a:r>
              <a:rPr lang="ru-RU" sz="2800" b="1" dirty="0"/>
              <a:t> у кожному </a:t>
            </a:r>
            <a:r>
              <a:rPr lang="ru-RU" sz="2800" b="1" dirty="0" err="1"/>
              <a:t>кошику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921468" y="533494"/>
            <a:ext cx="10335018" cy="9520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Розв’яжіть</a:t>
            </a:r>
            <a:r>
              <a:rPr lang="ru-RU" sz="3200" b="1" dirty="0" smtClean="0"/>
              <a:t> </a:t>
            </a:r>
            <a:r>
              <a:rPr lang="ru-RU" sz="3200" b="1" dirty="0"/>
              <a:t>задачу, </a:t>
            </a:r>
            <a:r>
              <a:rPr lang="ru-RU" sz="3200" b="1" dirty="0" err="1"/>
              <a:t>скориставшись</a:t>
            </a:r>
            <a:r>
              <a:rPr lang="ru-RU" sz="3200" b="1" dirty="0"/>
              <a:t> коротким </a:t>
            </a:r>
            <a:r>
              <a:rPr lang="ru-RU" sz="3200" b="1" dirty="0" err="1"/>
              <a:t>записом</a:t>
            </a:r>
            <a:r>
              <a:rPr lang="ru-RU" sz="3200" b="1" dirty="0"/>
              <a:t> і </a:t>
            </a:r>
            <a:r>
              <a:rPr lang="ru-RU" sz="3200" b="1" dirty="0" smtClean="0"/>
              <a:t>схемою </a:t>
            </a:r>
            <a:r>
              <a:rPr lang="ru-RU" sz="3200" b="1" dirty="0" err="1" smtClean="0"/>
              <a:t>усно</a:t>
            </a:r>
            <a:r>
              <a:rPr lang="ru-RU" sz="3200" b="1" dirty="0" smtClean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662787" y="3739262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3480" y="5662042"/>
            <a:ext cx="20882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uk-UA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211711" y="5662041"/>
            <a:ext cx="79713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у І кошику 15кг яблук, у ІІ – 35кг, у ІІІ – 20кг.</a:t>
            </a:r>
            <a:endParaRPr lang="uk-UA" sz="3200" b="1" dirty="0"/>
          </a:p>
        </p:txBody>
      </p:sp>
      <p:pic>
        <p:nvPicPr>
          <p:cNvPr id="1026" name="Picture 2" descr="D:\3 клас\03 МАТЕМ\1 Листопад\5 Усне додавання і віднімання в межах 1000\2026-01-20_2318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68" y="1485578"/>
            <a:ext cx="48366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5 Усне додавання і віднімання в межах 1000\2026-01-20_231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7" y="2967244"/>
            <a:ext cx="4394207" cy="18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92260" y="2997746"/>
            <a:ext cx="720079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20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739905" y="3069754"/>
            <a:ext cx="2288230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 ІІІ </a:t>
            </a:r>
            <a:r>
              <a:rPr lang="ru-RU" sz="3200" b="1" dirty="0" err="1" smtClean="0">
                <a:solidFill>
                  <a:srgbClr val="7030A0"/>
                </a:solidFill>
              </a:rPr>
              <a:t>кошику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94372" y="3570568"/>
            <a:ext cx="720079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70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170044" y="3570567"/>
            <a:ext cx="720079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55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042523" y="3577703"/>
            <a:ext cx="720079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15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95890" y="3646015"/>
            <a:ext cx="2288230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 І </a:t>
            </a:r>
            <a:r>
              <a:rPr lang="ru-RU" sz="3200" b="1" dirty="0" err="1" smtClean="0">
                <a:solidFill>
                  <a:srgbClr val="7030A0"/>
                </a:solidFill>
              </a:rPr>
              <a:t>кошику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94372" y="4150525"/>
            <a:ext cx="720079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50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170044" y="4150524"/>
            <a:ext cx="720079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15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042523" y="4157660"/>
            <a:ext cx="720079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35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95359" y="4770907"/>
            <a:ext cx="1073238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або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618257" y="4770906"/>
            <a:ext cx="1881487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55 – 20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99744" y="4770907"/>
            <a:ext cx="1368151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35(кг)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95889" y="4247013"/>
            <a:ext cx="2288230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 ІІ </a:t>
            </a:r>
            <a:r>
              <a:rPr lang="ru-RU" sz="3200" b="1" dirty="0" err="1" smtClean="0">
                <a:solidFill>
                  <a:srgbClr val="7030A0"/>
                </a:solidFill>
              </a:rPr>
              <a:t>кошику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7" grpId="0"/>
      <p:bldP spid="18" grpId="0" animBg="1"/>
      <p:bldP spid="20" grpId="0"/>
      <p:bldP spid="21" grpId="0"/>
      <p:bldP spid="23" grpId="0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884119" y="1228611"/>
            <a:ext cx="475252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У </a:t>
            </a:r>
            <a:r>
              <a:rPr lang="ru-RU" sz="2800" b="1" dirty="0" err="1"/>
              <a:t>коробці</a:t>
            </a:r>
            <a:r>
              <a:rPr lang="ru-RU" sz="2800" b="1" dirty="0"/>
              <a:t> лежать </a:t>
            </a:r>
            <a:r>
              <a:rPr lang="ru-RU" sz="2800" b="1" dirty="0" err="1"/>
              <a:t>олівці</a:t>
            </a:r>
            <a:r>
              <a:rPr lang="ru-RU" sz="2800" b="1" dirty="0"/>
              <a:t>, ручки та </a:t>
            </a:r>
            <a:r>
              <a:rPr lang="ru-RU" sz="2800" b="1" dirty="0" err="1"/>
              <a:t>фломастери</a:t>
            </a:r>
            <a:r>
              <a:rPr lang="ru-RU" sz="2800" b="1" dirty="0"/>
              <a:t>. </a:t>
            </a:r>
            <a:r>
              <a:rPr lang="ru-RU" sz="2800" b="1" dirty="0" err="1"/>
              <a:t>Усього</a:t>
            </a:r>
            <a:r>
              <a:rPr lang="ru-RU" sz="2800" b="1" dirty="0"/>
              <a:t> — </a:t>
            </a:r>
            <a:r>
              <a:rPr lang="ru-RU" sz="2800" b="1" dirty="0" smtClean="0"/>
              <a:t>65штук</a:t>
            </a:r>
            <a:r>
              <a:rPr lang="ru-RU" sz="2800" b="1" dirty="0"/>
              <a:t>. </a:t>
            </a:r>
            <a:r>
              <a:rPr lang="ru-RU" sz="2800" b="1" dirty="0" err="1"/>
              <a:t>Відомо</a:t>
            </a:r>
            <a:r>
              <a:rPr lang="ru-RU" sz="2800" b="1" dirty="0"/>
              <a:t>, що </a:t>
            </a:r>
            <a:r>
              <a:rPr lang="ru-RU" sz="2800" b="1" dirty="0" err="1"/>
              <a:t>олівців</a:t>
            </a:r>
            <a:r>
              <a:rPr lang="ru-RU" sz="2800" b="1" dirty="0"/>
              <a:t> і </a:t>
            </a:r>
            <a:r>
              <a:rPr lang="ru-RU" sz="2800" b="1" dirty="0" err="1"/>
              <a:t>ручок</a:t>
            </a:r>
            <a:r>
              <a:rPr lang="ru-RU" sz="2800" b="1" dirty="0"/>
              <a:t> разом </a:t>
            </a:r>
            <a:r>
              <a:rPr lang="ru-RU" sz="2800" b="1" dirty="0" smtClean="0"/>
              <a:t>38штук</a:t>
            </a:r>
            <a:r>
              <a:rPr lang="ru-RU" sz="2800" b="1" dirty="0"/>
              <a:t>, а </a:t>
            </a:r>
            <a:r>
              <a:rPr lang="ru-RU" sz="2800" b="1" dirty="0" err="1"/>
              <a:t>ручок</a:t>
            </a:r>
            <a:r>
              <a:rPr lang="ru-RU" sz="2800" b="1" dirty="0"/>
              <a:t> і </a:t>
            </a:r>
            <a:r>
              <a:rPr lang="ru-RU" sz="2800" b="1" dirty="0" err="1"/>
              <a:t>фломастерів</a:t>
            </a:r>
            <a:r>
              <a:rPr lang="ru-RU" sz="2800" b="1" dirty="0"/>
              <a:t> — 42. </a:t>
            </a:r>
            <a:r>
              <a:rPr lang="ru-RU" sz="2800" b="1" dirty="0" err="1"/>
              <a:t>Скільки</a:t>
            </a:r>
            <a:r>
              <a:rPr lang="ru-RU" sz="2800" b="1" dirty="0"/>
              <a:t> окремо </a:t>
            </a:r>
            <a:r>
              <a:rPr lang="ru-RU" sz="2800" b="1" dirty="0" err="1"/>
              <a:t>олівців</a:t>
            </a:r>
            <a:r>
              <a:rPr lang="ru-RU" sz="2800" b="1" dirty="0"/>
              <a:t>, </a:t>
            </a:r>
            <a:r>
              <a:rPr lang="ru-RU" sz="2800" b="1" dirty="0" err="1"/>
              <a:t>ручок</a:t>
            </a:r>
            <a:r>
              <a:rPr lang="ru-RU" sz="2800" b="1" dirty="0"/>
              <a:t> і </a:t>
            </a:r>
            <a:r>
              <a:rPr lang="ru-RU" sz="2800" b="1" dirty="0" err="1"/>
              <a:t>фломастерів</a:t>
            </a:r>
            <a:r>
              <a:rPr lang="ru-RU" sz="2800" b="1" dirty="0"/>
              <a:t> </a:t>
            </a:r>
            <a:r>
              <a:rPr lang="ru-RU" sz="2800" b="1" dirty="0" err="1"/>
              <a:t>лежить</a:t>
            </a:r>
            <a:r>
              <a:rPr lang="ru-RU" sz="2800" b="1" dirty="0"/>
              <a:t> у </a:t>
            </a:r>
            <a:r>
              <a:rPr lang="ru-RU" sz="2800" b="1" dirty="0" err="1"/>
              <a:t>коробці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55568" y="405458"/>
            <a:ext cx="10565055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Розв’яжіть</a:t>
            </a:r>
            <a:r>
              <a:rPr lang="ru-RU" sz="3200" b="1" dirty="0" smtClean="0"/>
              <a:t> </a:t>
            </a:r>
            <a:r>
              <a:rPr lang="ru-RU" sz="3200" b="1" dirty="0"/>
              <a:t>задачу, </a:t>
            </a:r>
            <a:r>
              <a:rPr lang="ru-RU" sz="3200" b="1" dirty="0" err="1"/>
              <a:t>скориставшись</a:t>
            </a:r>
            <a:r>
              <a:rPr lang="ru-RU" sz="3200" b="1" dirty="0"/>
              <a:t> коротким </a:t>
            </a:r>
            <a:r>
              <a:rPr lang="ru-RU" sz="3200" b="1" dirty="0" err="1" smtClean="0"/>
              <a:t>записом</a:t>
            </a:r>
            <a:r>
              <a:rPr lang="ru-RU" sz="3200" b="1" dirty="0" smtClean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0666" y="5416958"/>
            <a:ext cx="21552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uk-UA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69158" y="5436266"/>
            <a:ext cx="85674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23 олівці, 15 ручок, 27 фломастерів у коробці.</a:t>
            </a:r>
            <a:endParaRPr lang="uk-UA" sz="3200" b="1" dirty="0"/>
          </a:p>
        </p:txBody>
      </p:sp>
      <p:sp>
        <p:nvSpPr>
          <p:cNvPr id="1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19423" y="2925739"/>
            <a:ext cx="2242732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1) 65 – 42 =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430400" y="2925738"/>
            <a:ext cx="1877655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dirty="0" err="1" smtClean="0">
                <a:solidFill>
                  <a:srgbClr val="002060"/>
                </a:solidFill>
              </a:rPr>
              <a:t>олівців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79733" y="4757658"/>
            <a:ext cx="975672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або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986793" y="4745409"/>
            <a:ext cx="1986313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42 – 27 =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931790" y="4743017"/>
            <a:ext cx="1682691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15(шт.)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3 клас\03 МАТЕМ\1 Листопад\5 Усне додавання і віднімання в межах 1000\2026-01-20_234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1" y="1241542"/>
            <a:ext cx="5568070" cy="15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851671" y="2925739"/>
            <a:ext cx="1578729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23(шт.)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1739" y="3505695"/>
            <a:ext cx="2242732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2) 65 – 38 =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793987" y="3505695"/>
            <a:ext cx="1578729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27(шт.)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71144" y="4085652"/>
            <a:ext cx="2242732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3) 38 – 23 =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382121" y="4085651"/>
            <a:ext cx="1877655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dirty="0" err="1" smtClean="0">
                <a:solidFill>
                  <a:srgbClr val="002060"/>
                </a:solidFill>
              </a:rPr>
              <a:t>ручок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803392" y="4085652"/>
            <a:ext cx="1578729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15(шт.)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19823" y="3505693"/>
            <a:ext cx="2879046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dirty="0" err="1" smtClean="0">
                <a:solidFill>
                  <a:srgbClr val="002060"/>
                </a:solidFill>
              </a:rPr>
              <a:t>фломастерів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26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7" grpId="0" animBg="1"/>
      <p:bldP spid="18" grpId="0" animBg="1"/>
      <p:bldP spid="30" grpId="0" animBg="1"/>
      <p:bldP spid="31" grpId="0" animBg="1"/>
      <p:bldP spid="32" grpId="0" animBg="1"/>
      <p:bldP spid="25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647529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Ст.19-20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3861842"/>
            <a:ext cx="1849579" cy="25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5 Усне додавання і віднімання в межах 1000\2026-01-20_234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415256"/>
            <a:ext cx="9225580" cy="15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1 Листопад\5 Усне додавання і віднімання в межах 1000\2026-01-20_2344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0" y="2963975"/>
            <a:ext cx="9270477" cy="8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8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4690" y="1721122"/>
            <a:ext cx="5560838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знайти </a:t>
            </a:r>
            <a:r>
              <a:rPr lang="ru-RU" sz="3200" b="1" dirty="0" err="1" smtClean="0"/>
              <a:t>третій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доданок</a:t>
            </a:r>
            <a:r>
              <a:rPr lang="ru-RU" sz="3200" b="1" dirty="0" smtClean="0"/>
              <a:t>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39402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40084" y="3394025"/>
            <a:ext cx="5378854" cy="1044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/>
              <a:t>Скільки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кілограмів</a:t>
            </a:r>
            <a:r>
              <a:rPr lang="ru-RU" sz="3200" b="1" dirty="0" smtClean="0"/>
              <a:t> в 1ц? 1т?</a:t>
            </a:r>
          </a:p>
          <a:p>
            <a:pPr lvl="0" algn="ctr"/>
            <a:r>
              <a:rPr lang="uk-UA" sz="3200" b="1" dirty="0" smtClean="0"/>
              <a:t>Скільки грамів в 1кг?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83317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</a:t>
            </a:r>
            <a:r>
              <a:rPr lang="uk-UA" sz="3200" b="1"/>
              <a:t>було </a:t>
            </a:r>
            <a:r>
              <a:rPr lang="uk-UA" sz="3200" b="1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18701" y="440809"/>
            <a:ext cx="9453849" cy="7213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8702" y="1259469"/>
            <a:ext cx="945384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Оцініть свою роботу на уроці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914098"/>
            <a:ext cx="1967573" cy="266316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1229" y="1917626"/>
            <a:ext cx="1822794" cy="26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02" y="1917626"/>
            <a:ext cx="1921428" cy="271679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927100"/>
            <a:ext cx="1952937" cy="259619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426" y="4853798"/>
            <a:ext cx="197432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2465" y="4668847"/>
            <a:ext cx="1726875" cy="954107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4039" y="4634422"/>
            <a:ext cx="1981078" cy="1384995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8201" y="4614304"/>
            <a:ext cx="2624390" cy="138499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29367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11511" y="440809"/>
            <a:ext cx="9433047" cy="7213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1511" y="1259469"/>
            <a:ext cx="943304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Оберіть геометричну фігуру, настрій якої вам сподобався. </a:t>
            </a:r>
          </a:p>
          <a:p>
            <a:pPr algn="ctr"/>
            <a:r>
              <a:rPr lang="uk-UA" sz="2800" b="1" dirty="0" err="1" smtClean="0">
                <a:solidFill>
                  <a:srgbClr val="7030A0"/>
                </a:solidFill>
              </a:rPr>
              <a:t>Назвть</a:t>
            </a:r>
            <a:r>
              <a:rPr lang="uk-UA" sz="2800" b="1" dirty="0" smtClean="0">
                <a:solidFill>
                  <a:srgbClr val="7030A0"/>
                </a:solidFill>
              </a:rPr>
              <a:t> її колір і форму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34" y="2306637"/>
            <a:ext cx="2219422" cy="30040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859783" y="3429794"/>
            <a:ext cx="1850279" cy="26642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65" y="2237579"/>
            <a:ext cx="2173424" cy="307310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0" y="3285778"/>
            <a:ext cx="2004168" cy="266429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62753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Ст.17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1" y="4221882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5 Усне додавання і віднімання в межах 1000\2026-01-17_001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557586"/>
            <a:ext cx="10179473" cy="22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44643567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1258" y="587762"/>
            <a:ext cx="9952796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Збільште</a:t>
            </a:r>
            <a:r>
              <a:rPr lang="ru-RU" sz="4000" b="1" dirty="0" smtClean="0"/>
              <a:t> </a:t>
            </a:r>
            <a:r>
              <a:rPr lang="ru-RU" sz="4000" b="1" dirty="0"/>
              <a:t>на 130 </a:t>
            </a:r>
            <a:r>
              <a:rPr lang="ru-RU" sz="4000" b="1" dirty="0" err="1"/>
              <a:t>кожне</a:t>
            </a:r>
            <a:r>
              <a:rPr lang="ru-RU" sz="4000" b="1" dirty="0"/>
              <a:t> число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1012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77" y="4028633"/>
            <a:ext cx="2694532" cy="2602006"/>
          </a:xfrm>
          <a:prstGeom prst="rect">
            <a:avLst/>
          </a:prstGeom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842341" y="2195599"/>
            <a:ext cx="979833" cy="656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570</a:t>
            </a:r>
            <a:endParaRPr lang="ru-RU" sz="36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37666" y="1436962"/>
            <a:ext cx="10016388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160    540    440    750    620    </a:t>
            </a:r>
            <a:r>
              <a:rPr lang="ru-RU" sz="3600" b="1" dirty="0"/>
              <a:t>230 </a:t>
            </a:r>
            <a:r>
              <a:rPr lang="ru-RU" sz="3600" b="1" dirty="0" smtClean="0"/>
              <a:t>   710    310</a:t>
            </a:r>
            <a:endParaRPr lang="uk-UA" sz="36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622610" y="2195599"/>
            <a:ext cx="1005486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290</a:t>
            </a:r>
            <a:endParaRPr lang="uk-UA" sz="36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112026" y="2195599"/>
            <a:ext cx="976832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750</a:t>
            </a:r>
            <a:endParaRPr lang="ru-RU" sz="36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396672" y="2184332"/>
            <a:ext cx="976832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840</a:t>
            </a:r>
            <a:endParaRPr lang="ru-RU" sz="36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728605" y="2186362"/>
            <a:ext cx="1005486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670</a:t>
            </a:r>
            <a:endParaRPr lang="uk-UA" sz="36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204296" y="2195599"/>
            <a:ext cx="976832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360</a:t>
            </a:r>
            <a:endParaRPr lang="ru-RU" sz="36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031502" y="2172942"/>
            <a:ext cx="1005486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880</a:t>
            </a:r>
            <a:endParaRPr lang="uk-UA" sz="36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459618" y="2189965"/>
            <a:ext cx="976832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440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0" grpId="0" animBg="1"/>
      <p:bldP spid="37" grpId="0" animBg="1"/>
      <p:bldP spid="43" grpId="0" animBg="1"/>
      <p:bldP spid="44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76134" y="-73594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53817" y="-687867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46073" y="-70732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9060080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Хвилинка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08704" y="-6753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65" y="327849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03187" y="-7462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446608" y="2855525"/>
            <a:ext cx="44993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Запиши </a:t>
            </a:r>
            <a:r>
              <a:rPr lang="ru-RU" sz="2800" b="1" dirty="0" err="1"/>
              <a:t>одиниці</a:t>
            </a:r>
            <a:r>
              <a:rPr lang="ru-RU" sz="2800" b="1" dirty="0"/>
              <a:t> </a:t>
            </a:r>
            <a:r>
              <a:rPr lang="ru-RU" sz="2800" b="1" dirty="0" err="1"/>
              <a:t>маси</a:t>
            </a:r>
            <a:r>
              <a:rPr lang="ru-RU" sz="2800" b="1" dirty="0"/>
              <a:t> від </a:t>
            </a:r>
            <a:r>
              <a:rPr lang="ru-RU" sz="2800" b="1" dirty="0" err="1"/>
              <a:t>найменшої</a:t>
            </a:r>
            <a:r>
              <a:rPr lang="ru-RU" sz="2800" b="1" dirty="0"/>
              <a:t> до найбільшої. </a:t>
            </a:r>
            <a:r>
              <a:rPr lang="ru-RU" sz="2800" b="1" dirty="0" smtClean="0"/>
              <a:t>1 </a:t>
            </a:r>
            <a:r>
              <a:rPr lang="ru-RU" sz="2800" b="1" dirty="0"/>
              <a:t>ц, 1 кг, 1 т, 1 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74322" y="-725797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776212" y="2741661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720905" y="-696660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46549" y="271622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4934" y="1346150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16443" y="-678507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303295" y="-655913"/>
            <a:ext cx="454720" cy="567792"/>
          </a:xfrm>
          <a:prstGeom prst="rect">
            <a:avLst/>
          </a:prstGeom>
        </p:spPr>
      </p:pic>
      <p:sp>
        <p:nvSpPr>
          <p:cNvPr id="5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60693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№95-96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86217" y="2771999"/>
            <a:ext cx="476880" cy="59546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21469" y="-704402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539366" y="-73208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35799" y="-661973"/>
            <a:ext cx="420547" cy="534723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07262" y="2741661"/>
            <a:ext cx="476880" cy="59546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12600" y="-690772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56615" y="1346150"/>
            <a:ext cx="454720" cy="5677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84104" y="3404935"/>
            <a:ext cx="4822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Запиши </a:t>
            </a:r>
            <a:r>
              <a:rPr lang="ru-RU" sz="2800" b="1" dirty="0" err="1"/>
              <a:t>рівності</a:t>
            </a:r>
            <a:r>
              <a:rPr lang="ru-RU" sz="2800" b="1" dirty="0"/>
              <a:t>, </a:t>
            </a:r>
            <a:r>
              <a:rPr lang="ru-RU" sz="2800" b="1" dirty="0" err="1"/>
              <a:t>заповнивши</a:t>
            </a:r>
            <a:r>
              <a:rPr lang="ru-RU" sz="2800" b="1" dirty="0"/>
              <a:t> пропуски. </a:t>
            </a:r>
            <a:endParaRPr lang="ru-RU" sz="2800" b="1" dirty="0" smtClean="0"/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00279" y="4555867"/>
            <a:ext cx="476880" cy="595463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4768" y="4652123"/>
            <a:ext cx="312405" cy="291645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860366" y="4694428"/>
            <a:ext cx="312405" cy="291645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77008" y="5354834"/>
            <a:ext cx="312405" cy="291645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860366" y="5408479"/>
            <a:ext cx="312405" cy="29164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98195" y="4542521"/>
            <a:ext cx="476880" cy="595463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68000" y="4512459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10336" y="4514050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79854" y="4528668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30167" y="5217302"/>
            <a:ext cx="476880" cy="595463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11738" y="4541478"/>
            <a:ext cx="476880" cy="595463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02226" y="5256571"/>
            <a:ext cx="476880" cy="595463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76366" y="5217302"/>
            <a:ext cx="476880" cy="595463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24844" y="4555866"/>
            <a:ext cx="476880" cy="595463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05502" y="5269585"/>
            <a:ext cx="476880" cy="595463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74143" y="5244973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74364" y="4533127"/>
            <a:ext cx="454720" cy="56779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36527" y="2771998"/>
            <a:ext cx="476880" cy="59546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28347" y="2741660"/>
            <a:ext cx="476880" cy="595463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309805" y="2904569"/>
            <a:ext cx="633998" cy="38253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668607" y="4713928"/>
            <a:ext cx="633998" cy="382532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4271512" y="451165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6368268" y="4713928"/>
            <a:ext cx="633998" cy="382532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7876897" y="449385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684759" y="5205703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10336" y="5248379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78434" y="5231137"/>
            <a:ext cx="454720" cy="56779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755147" y="2891101"/>
            <a:ext cx="324000" cy="396000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4288975" y="5354834"/>
            <a:ext cx="324000" cy="396000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6387443" y="521871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60183" y="5238266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75068" y="5231137"/>
            <a:ext cx="454720" cy="567792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8272995" y="5231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7" grpId="0"/>
      <p:bldP spid="83" grpId="0"/>
      <p:bldP spid="69" grpId="0"/>
      <p:bldP spid="85" grpId="0"/>
      <p:bldP spid="87" grpId="0"/>
      <p:bldP spid="88" grpId="0"/>
      <p:bldP spid="7" grpId="0" animBg="1"/>
      <p:bldP spid="132" grpId="0"/>
      <p:bldP spid="93" grpId="0"/>
      <p:bldP spid="102" grpId="0"/>
      <p:bldP spid="135" grpId="0"/>
      <p:bldP spid="141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6" y="465246"/>
            <a:ext cx="9894734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Поясніть</a:t>
            </a:r>
            <a:r>
              <a:rPr lang="ru-RU" sz="3600" b="1" dirty="0" smtClean="0"/>
              <a:t>, </a:t>
            </a:r>
            <a:r>
              <a:rPr lang="ru-RU" sz="3600" b="1" dirty="0"/>
              <a:t>як </a:t>
            </a:r>
            <a:r>
              <a:rPr lang="ru-RU" sz="3600" b="1" dirty="0" err="1"/>
              <a:t>знаходили</a:t>
            </a:r>
            <a:r>
              <a:rPr lang="ru-RU" sz="3600" b="1" dirty="0"/>
              <a:t> суму чисел 260 і 370, </a:t>
            </a:r>
            <a:r>
              <a:rPr lang="ru-RU" sz="3600" b="1" dirty="0" err="1"/>
              <a:t>скориставшись</a:t>
            </a:r>
            <a:r>
              <a:rPr lang="ru-RU" sz="3600" b="1" dirty="0"/>
              <a:t> схемами й </a:t>
            </a:r>
            <a:r>
              <a:rPr lang="ru-RU" sz="3600" b="1" dirty="0" err="1"/>
              <a:t>записами</a:t>
            </a:r>
            <a:r>
              <a:rPr lang="ru-RU" sz="3600" b="1" dirty="0"/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6275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D:\3 клас\03 МАТЕМ\1 Листопад\5 Усне додавання і віднімання в межах 1000\2026-01-16_2257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45" y="1773610"/>
            <a:ext cx="1893900" cy="31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6916" y="1917626"/>
            <a:ext cx="32089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Кожний</a:t>
            </a:r>
            <a:r>
              <a:rPr lang="ru-RU" sz="2800" b="1" dirty="0"/>
              <a:t> з </a:t>
            </a:r>
            <a:r>
              <a:rPr lang="ru-RU" sz="2800" b="1" dirty="0" err="1"/>
              <a:t>доданків</a:t>
            </a:r>
            <a:r>
              <a:rPr lang="ru-RU" sz="2800" b="1" dirty="0"/>
              <a:t> </a:t>
            </a:r>
            <a:r>
              <a:rPr lang="ru-RU" sz="2800" b="1" dirty="0" err="1"/>
              <a:t>розкладаю</a:t>
            </a:r>
            <a:r>
              <a:rPr lang="ru-RU" sz="2800" b="1" dirty="0"/>
              <a:t> на </a:t>
            </a:r>
            <a:r>
              <a:rPr lang="ru-RU" sz="2800" b="1" dirty="0" err="1"/>
              <a:t>сотні</a:t>
            </a:r>
            <a:r>
              <a:rPr lang="ru-RU" sz="2800" b="1" dirty="0"/>
              <a:t> й десятки.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23207" y="3573810"/>
            <a:ext cx="391866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Сотні</a:t>
            </a:r>
            <a:r>
              <a:rPr lang="ru-RU" sz="2800" b="1" dirty="0"/>
              <a:t> додаю до </a:t>
            </a:r>
            <a:r>
              <a:rPr lang="ru-RU" sz="2800" b="1" dirty="0" err="1"/>
              <a:t>сотень</a:t>
            </a:r>
            <a:r>
              <a:rPr lang="ru-RU" sz="2800" b="1" dirty="0"/>
              <a:t>, десятки — до </a:t>
            </a:r>
            <a:r>
              <a:rPr lang="ru-RU" sz="2800" b="1" dirty="0" err="1"/>
              <a:t>десятків</a:t>
            </a:r>
            <a:r>
              <a:rPr lang="ru-RU" sz="2800" b="1" dirty="0"/>
              <a:t>. </a:t>
            </a:r>
            <a:r>
              <a:rPr lang="ru-RU" sz="2800" b="1" dirty="0" err="1"/>
              <a:t>Знайдені</a:t>
            </a:r>
            <a:r>
              <a:rPr lang="ru-RU" sz="2800" b="1" dirty="0"/>
              <a:t> </a:t>
            </a:r>
            <a:r>
              <a:rPr lang="ru-RU" sz="2800" b="1" dirty="0" err="1"/>
              <a:t>суми</a:t>
            </a:r>
            <a:r>
              <a:rPr lang="ru-RU" sz="2800" b="1" dirty="0"/>
              <a:t> додаю.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8448" y="5590034"/>
            <a:ext cx="85234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/>
              <a:t>260 + 370 = 200 + 60 + 300 + 70 = 500 + 130 = 630</a:t>
            </a:r>
          </a:p>
        </p:txBody>
      </p:sp>
      <p:pic>
        <p:nvPicPr>
          <p:cNvPr id="1026" name="Picture 2" descr="D:\3 клас\03 МАТЕМ\1 Листопад\5 Усне додавання і віднімання в межах 1000\2026-01-20_1112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75" y="1783607"/>
            <a:ext cx="3412391" cy="16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5 Усне додавання і віднімання в межах 1000\2026-01-20_1113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2" y="3442024"/>
            <a:ext cx="3285378" cy="19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7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з </a:t>
            </a:r>
            <a:r>
              <a:rPr lang="ru-RU" sz="4000" b="1" dirty="0" err="1" smtClean="0"/>
              <a:t>поясненнями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№92-93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58130" y="1413570"/>
            <a:ext cx="2325589" cy="1800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270 + </a:t>
            </a:r>
            <a:r>
              <a:rPr lang="ru-RU" sz="3200" b="1" dirty="0" smtClean="0"/>
              <a:t>380 = </a:t>
            </a:r>
          </a:p>
          <a:p>
            <a:r>
              <a:rPr lang="ru-RU" sz="3200" b="1" dirty="0" smtClean="0"/>
              <a:t>550 </a:t>
            </a:r>
            <a:r>
              <a:rPr lang="ru-RU" sz="3200" b="1" dirty="0"/>
              <a:t>+ </a:t>
            </a:r>
            <a:r>
              <a:rPr lang="ru-RU" sz="3200" b="1" dirty="0" smtClean="0"/>
              <a:t>370 = </a:t>
            </a:r>
          </a:p>
          <a:p>
            <a:r>
              <a:rPr lang="ru-RU" sz="3200" b="1" dirty="0" smtClean="0"/>
              <a:t>190 </a:t>
            </a:r>
            <a:r>
              <a:rPr lang="ru-RU" sz="3200" b="1" dirty="0"/>
              <a:t>+ 90 =</a:t>
            </a:r>
            <a:endParaRPr lang="ru-RU" sz="3200" b="1" dirty="0" smtClean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58130" y="3429794"/>
            <a:ext cx="2301478" cy="16796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70 + 260 </a:t>
            </a:r>
            <a:r>
              <a:rPr lang="ru-RU" sz="3200" b="1" dirty="0" smtClean="0"/>
              <a:t>=</a:t>
            </a:r>
            <a:endParaRPr lang="ru-RU" sz="3200" b="1" dirty="0"/>
          </a:p>
          <a:p>
            <a:r>
              <a:rPr lang="ru-RU" sz="3200" b="1" dirty="0"/>
              <a:t>480 + 350 </a:t>
            </a:r>
            <a:r>
              <a:rPr lang="ru-RU" sz="3200" b="1" dirty="0" smtClean="0"/>
              <a:t>=</a:t>
            </a:r>
            <a:endParaRPr lang="ru-RU" sz="3200" b="1" dirty="0"/>
          </a:p>
          <a:p>
            <a:r>
              <a:rPr lang="ru-RU" sz="3200" b="1" dirty="0"/>
              <a:t>620 + </a:t>
            </a:r>
            <a:r>
              <a:rPr lang="ru-RU" sz="3200" b="1" dirty="0" smtClean="0"/>
              <a:t>380 =</a:t>
            </a:r>
            <a:endParaRPr lang="ru-RU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243123" y="4022715"/>
            <a:ext cx="2571325" cy="2506228"/>
          </a:xfrm>
          <a:prstGeom prst="rect">
            <a:avLst/>
          </a:prstGeom>
        </p:spPr>
      </p:pic>
      <p:sp>
        <p:nvSpPr>
          <p:cNvPr id="8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59608" y="1456590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500 + 150 =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84522" y="1456590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smtClean="0"/>
              <a:t>650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84397" y="2047102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800 + 120 =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36625" y="2047103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920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59608" y="2588299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 + 180 =</a:t>
            </a:r>
            <a:endParaRPr lang="uk-UA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84522" y="2588299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280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11711" y="3450016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200 + 130 =</a:t>
            </a:r>
            <a:endParaRPr lang="uk-UA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36625" y="3450016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330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17918" y="4022715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700 + 130 =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31114" y="4040529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830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11711" y="4581725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900 + 100 =</a:t>
            </a:r>
            <a:endParaRPr lang="uk-UA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36625" y="4581725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1000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60182" y="1405400"/>
            <a:ext cx="3572497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800" b="1" dirty="0" err="1">
                <a:solidFill>
                  <a:srgbClr val="7030A0"/>
                </a:solidFill>
              </a:rPr>
              <a:t>інший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спосіб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знаходження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суми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чисел.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60181" y="2861767"/>
            <a:ext cx="361501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260 </a:t>
            </a:r>
            <a:r>
              <a:rPr lang="ru-RU" sz="2800" b="1" dirty="0">
                <a:solidFill>
                  <a:srgbClr val="7030A0"/>
                </a:solidFill>
              </a:rPr>
              <a:t>+ 370 = 630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26 </a:t>
            </a:r>
            <a:r>
              <a:rPr lang="ru-RU" sz="2800" b="1" dirty="0">
                <a:solidFill>
                  <a:srgbClr val="7030A0"/>
                </a:solidFill>
              </a:rPr>
              <a:t>д. + 37 д. = 63 д.</a:t>
            </a:r>
          </a:p>
        </p:txBody>
      </p:sp>
    </p:spTree>
    <p:extLst>
      <p:ext uri="{BB962C8B-B14F-4D97-AF65-F5344CB8AC3E}">
        <p14:creationId xmlns:p14="http://schemas.microsoft.com/office/powerpoint/2010/main" val="375457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3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 err="1"/>
              <a:t>зручним</a:t>
            </a:r>
            <a:r>
              <a:rPr lang="ru-RU" sz="4000" b="1" dirty="0"/>
              <a:t> для </a:t>
            </a:r>
            <a:r>
              <a:rPr lang="ru-RU" sz="4000" b="1" dirty="0" smtClean="0"/>
              <a:t>вас </a:t>
            </a:r>
            <a:r>
              <a:rPr lang="ru-RU" sz="4000" b="1" dirty="0" smtClean="0"/>
              <a:t>способом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58130" y="1413570"/>
            <a:ext cx="2325589" cy="11666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270 + </a:t>
            </a:r>
            <a:r>
              <a:rPr lang="ru-RU" sz="3200" b="1" dirty="0" smtClean="0"/>
              <a:t>470 = </a:t>
            </a:r>
          </a:p>
          <a:p>
            <a:r>
              <a:rPr lang="ru-RU" sz="3200" b="1" dirty="0" smtClean="0"/>
              <a:t>530 </a:t>
            </a:r>
            <a:r>
              <a:rPr lang="ru-RU" sz="3200" b="1" dirty="0"/>
              <a:t>+ </a:t>
            </a:r>
            <a:r>
              <a:rPr lang="ru-RU" sz="3200" b="1" dirty="0" smtClean="0"/>
              <a:t>280 = </a:t>
            </a: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41265" y="2790396"/>
            <a:ext cx="3206549" cy="12323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150 </a:t>
            </a:r>
            <a:r>
              <a:rPr lang="ru-RU" sz="3200" b="1" dirty="0"/>
              <a:t>+ </a:t>
            </a:r>
            <a:r>
              <a:rPr lang="ru-RU" sz="3200" b="1" dirty="0" smtClean="0"/>
              <a:t>680 – 320=</a:t>
            </a:r>
            <a:endParaRPr lang="ru-RU" sz="3200" b="1" dirty="0"/>
          </a:p>
          <a:p>
            <a:r>
              <a:rPr lang="ru-RU" sz="3200" b="1" dirty="0" smtClean="0"/>
              <a:t>780 – 530 + 60 =</a:t>
            </a:r>
            <a:endParaRPr lang="ru-RU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59608" y="1456590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600 </a:t>
            </a:r>
            <a:r>
              <a:rPr lang="ru-RU" sz="3200" b="1" dirty="0" smtClean="0"/>
              <a:t>+ </a:t>
            </a:r>
            <a:r>
              <a:rPr lang="ru-RU" sz="3200" b="1" dirty="0" smtClean="0"/>
              <a:t>140 </a:t>
            </a:r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84522" y="1456590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740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284397" y="2047102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700 </a:t>
            </a:r>
            <a:r>
              <a:rPr lang="ru-RU" sz="3200" b="1" dirty="0" smtClean="0"/>
              <a:t>+ </a:t>
            </a:r>
            <a:r>
              <a:rPr lang="ru-RU" sz="3200" b="1" dirty="0" smtClean="0"/>
              <a:t>110 </a:t>
            </a:r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636625" y="2047103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810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147814" y="2882212"/>
            <a:ext cx="317884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700 + 130 – 320 =</a:t>
            </a:r>
            <a:endParaRPr lang="uk-UA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359739" y="2873423"/>
            <a:ext cx="23378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830 – 320 =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182789" y="3455952"/>
            <a:ext cx="204668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250 + 60 =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653103" y="3416283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310</a:t>
            </a:r>
            <a:endParaRPr lang="uk-UA" sz="32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697574" y="2845519"/>
            <a:ext cx="93610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510</a:t>
            </a:r>
            <a:endParaRPr lang="uk-UA" sz="3200" b="1" dirty="0"/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277375" y="3455951"/>
            <a:ext cx="23378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200 + 110 =</a:t>
            </a:r>
            <a:endParaRPr lang="uk-UA" sz="3200" b="1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85" y="3722518"/>
            <a:ext cx="3091853" cy="26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5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9006</TotalTime>
  <Words>628</Words>
  <Application>Microsoft Office PowerPoint</Application>
  <PresentationFormat>Произвольный</PresentationFormat>
  <Paragraphs>186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803</cp:revision>
  <dcterms:created xsi:type="dcterms:W3CDTF">2025-08-27T14:01:18Z</dcterms:created>
  <dcterms:modified xsi:type="dcterms:W3CDTF">2026-01-22T20:59:09Z</dcterms:modified>
</cp:coreProperties>
</file>