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7" r:id="rId3"/>
    <p:sldId id="866" r:id="rId4"/>
    <p:sldId id="286" r:id="rId5"/>
    <p:sldId id="872" r:id="rId6"/>
    <p:sldId id="828" r:id="rId7"/>
    <p:sldId id="881" r:id="rId8"/>
    <p:sldId id="885" r:id="rId9"/>
    <p:sldId id="876" r:id="rId10"/>
    <p:sldId id="884" r:id="rId11"/>
    <p:sldId id="877" r:id="rId12"/>
    <p:sldId id="886" r:id="rId13"/>
    <p:sldId id="878" r:id="rId14"/>
    <p:sldId id="31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Різні способи віднімання виду </a:t>
          </a:r>
        </a:p>
        <a:p>
          <a:r>
            <a:rPr lang="uk-UA" sz="3200" b="1" i="1" dirty="0" smtClean="0">
              <a:solidFill>
                <a:schemeClr val="bg1"/>
              </a:solidFill>
            </a:rPr>
            <a:t>540 – 90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 двома спосо­бами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318" custLinFactX="418064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8260" custLinFactX="-14391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2949" custLinFactX="-14625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9660" custLinFactX="-148600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31909" y="802832"/>
          <a:ext cx="4273486" cy="266782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 двома спосо­бами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742" y="854696"/>
        <a:ext cx="266782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28660" y="829789"/>
          <a:ext cx="4273486" cy="261390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Різні способи віднімання 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</a:rPr>
            <a:t>540 – 90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130" y="854696"/>
        <a:ext cx="261390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917696" y="788454"/>
          <a:ext cx="4273486" cy="269657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06151" y="854696"/>
        <a:ext cx="269657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87924" y="905600"/>
          <a:ext cx="4273486" cy="246228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493525" y="854696"/>
        <a:ext cx="246228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Різні способи віднімання чисел виду </a:t>
            </a:r>
            <a:r>
              <a:rPr lang="uk-UA" sz="4000" b="1" i="1" dirty="0">
                <a:solidFill>
                  <a:srgbClr val="7030A0"/>
                </a:solidFill>
              </a:rPr>
              <a:t>540 — 90. </a:t>
            </a:r>
            <a:endParaRPr lang="uk-UA" sz="4000" b="1" i="1" dirty="0" smtClean="0">
              <a:solidFill>
                <a:srgbClr val="7030A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000" b="1" dirty="0">
                <a:solidFill>
                  <a:srgbClr val="7030A0"/>
                </a:solidFill>
              </a:rPr>
              <a:t>задач двома спосо­бами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90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6" y="465246"/>
            <a:ext cx="989473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/>
              <a:t>рівняння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6275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106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02792" y="1572927"/>
            <a:ext cx="276281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m – 340 = 280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6342" y="5590034"/>
            <a:ext cx="3129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83192" y="1572927"/>
            <a:ext cx="276281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n + 70 = 320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44673" y="1572926"/>
            <a:ext cx="276281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с – 80 = 340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02792" y="2313935"/>
            <a:ext cx="276281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m </a:t>
            </a:r>
            <a:r>
              <a:rPr lang="uk-UA" sz="3200" b="1" dirty="0" smtClean="0"/>
              <a:t>=</a:t>
            </a:r>
            <a:r>
              <a:rPr lang="en-US" sz="3200" b="1" dirty="0" smtClean="0"/>
              <a:t> </a:t>
            </a:r>
            <a:r>
              <a:rPr lang="en-US" sz="3200" b="1" dirty="0"/>
              <a:t>340 </a:t>
            </a:r>
            <a:r>
              <a:rPr lang="uk-UA" sz="3200" b="1" dirty="0" smtClean="0"/>
              <a:t>+</a:t>
            </a:r>
            <a:r>
              <a:rPr lang="en-US" sz="3200" b="1" dirty="0" smtClean="0"/>
              <a:t> </a:t>
            </a:r>
            <a:r>
              <a:rPr lang="en-US" sz="3200" b="1" dirty="0"/>
              <a:t>280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83192" y="2313935"/>
            <a:ext cx="276281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n </a:t>
            </a:r>
            <a:r>
              <a:rPr lang="uk-UA" sz="3200" b="1" dirty="0" smtClean="0"/>
              <a:t>=</a:t>
            </a:r>
            <a:r>
              <a:rPr lang="en-US" sz="3200" b="1" dirty="0" smtClean="0"/>
              <a:t> 320</a:t>
            </a:r>
            <a:r>
              <a:rPr lang="uk-UA" sz="3200" b="1" dirty="0" smtClean="0"/>
              <a:t> – 70</a:t>
            </a: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44673" y="2313934"/>
            <a:ext cx="2762816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с </a:t>
            </a:r>
            <a:r>
              <a:rPr lang="ru-RU" sz="3200" b="1" dirty="0" smtClean="0"/>
              <a:t>= 340 + 80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02792" y="3046292"/>
            <a:ext cx="183173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m </a:t>
            </a:r>
            <a:r>
              <a:rPr lang="uk-UA" sz="3200" b="1" dirty="0" smtClean="0"/>
              <a:t>=</a:t>
            </a:r>
            <a:r>
              <a:rPr lang="en-US" sz="3200" b="1" dirty="0" smtClean="0"/>
              <a:t> </a:t>
            </a:r>
            <a:r>
              <a:rPr lang="uk-UA" sz="3200" b="1" dirty="0" smtClean="0"/>
              <a:t>620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283192" y="3046292"/>
            <a:ext cx="183173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n </a:t>
            </a:r>
            <a:r>
              <a:rPr lang="uk-UA" sz="3200" b="1" dirty="0" smtClean="0"/>
              <a:t>=</a:t>
            </a:r>
            <a:r>
              <a:rPr lang="en-US" sz="3200" b="1" dirty="0" smtClean="0"/>
              <a:t> </a:t>
            </a:r>
            <a:r>
              <a:rPr lang="uk-UA" sz="3200" b="1" dirty="0" smtClean="0"/>
              <a:t>250 </a:t>
            </a: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44673" y="3046291"/>
            <a:ext cx="1831734" cy="579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с </a:t>
            </a:r>
            <a:r>
              <a:rPr lang="ru-RU" sz="3200" b="1" dirty="0" smtClean="0"/>
              <a:t>= 420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9107" y="3815770"/>
            <a:ext cx="2600927" cy="2663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566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3 МАТЕМ\1 Листопад\5 Усне додавання і віднімання в межах 1000\2026-01-21_133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0" y="3285778"/>
            <a:ext cx="9836743" cy="22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16811" y="1773610"/>
            <a:ext cx="891963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Купили </a:t>
            </a:r>
            <a:r>
              <a:rPr lang="ru-RU" sz="2800" b="1" dirty="0" err="1">
                <a:solidFill>
                  <a:srgbClr val="FFFF00"/>
                </a:solidFill>
              </a:rPr>
              <a:t>кефір</a:t>
            </a:r>
            <a:r>
              <a:rPr lang="ru-RU" sz="2800" b="1" dirty="0">
                <a:solidFill>
                  <a:srgbClr val="FFFF00"/>
                </a:solidFill>
              </a:rPr>
              <a:t>, йогурт і сир </a:t>
            </a:r>
            <a:r>
              <a:rPr lang="ru-RU" sz="2800" b="1" dirty="0" err="1"/>
              <a:t>загальною</a:t>
            </a:r>
            <a:r>
              <a:rPr lang="ru-RU" sz="2800" b="1" dirty="0"/>
              <a:t> </a:t>
            </a:r>
            <a:r>
              <a:rPr lang="ru-RU" sz="2800" b="1" dirty="0" err="1"/>
              <a:t>масою</a:t>
            </a:r>
            <a:r>
              <a:rPr lang="ru-RU" sz="2800" b="1" dirty="0"/>
              <a:t> </a:t>
            </a:r>
            <a:r>
              <a:rPr lang="ru-RU" sz="2800" b="1" dirty="0" smtClean="0"/>
              <a:t>900г</a:t>
            </a:r>
            <a:r>
              <a:rPr lang="ru-RU" sz="2800" b="1" dirty="0"/>
              <a:t>.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кефіру</a:t>
            </a:r>
            <a:r>
              <a:rPr lang="ru-RU" sz="2800" b="1" dirty="0">
                <a:solidFill>
                  <a:srgbClr val="FFFF00"/>
                </a:solidFill>
              </a:rPr>
              <a:t> та йогурту — </a:t>
            </a:r>
            <a:r>
              <a:rPr lang="ru-RU" sz="2800" b="1" dirty="0" smtClean="0">
                <a:solidFill>
                  <a:srgbClr val="FFFF00"/>
                </a:solidFill>
              </a:rPr>
              <a:t>700г</a:t>
            </a:r>
            <a:r>
              <a:rPr lang="ru-RU" sz="2800" b="1" dirty="0"/>
              <a:t>,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сиру</a:t>
            </a:r>
            <a:r>
              <a:rPr lang="ru-RU" sz="2800" b="1" dirty="0">
                <a:solidFill>
                  <a:srgbClr val="FFFF00"/>
                </a:solidFill>
              </a:rPr>
              <a:t> та йогурту — </a:t>
            </a:r>
            <a:r>
              <a:rPr lang="ru-RU" sz="2800" b="1" dirty="0" smtClean="0">
                <a:solidFill>
                  <a:srgbClr val="FFFF00"/>
                </a:solidFill>
              </a:rPr>
              <a:t>400г</a:t>
            </a:r>
            <a:r>
              <a:rPr lang="ru-RU" sz="2800" b="1" dirty="0"/>
              <a:t>. Яка </a:t>
            </a:r>
            <a:r>
              <a:rPr lang="ru-RU" sz="2800" b="1" dirty="0" err="1"/>
              <a:t>маса</a:t>
            </a:r>
            <a:r>
              <a:rPr lang="ru-RU" sz="2800" b="1" dirty="0"/>
              <a:t> кожного продукту?</a:t>
            </a:r>
            <a:endParaRPr lang="uk-UA" sz="28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6"/>
            <a:ext cx="10335018" cy="5920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662787" y="1413570"/>
            <a:ext cx="2181535" cy="200839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5772" y="1125538"/>
            <a:ext cx="8777015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400" b="1" dirty="0">
                <a:solidFill>
                  <a:srgbClr val="7030A0"/>
                </a:solidFill>
              </a:rPr>
              <a:t>два </a:t>
            </a:r>
            <a:r>
              <a:rPr lang="ru-RU" sz="2400" b="1" dirty="0" err="1">
                <a:solidFill>
                  <a:srgbClr val="7030A0"/>
                </a:solidFill>
              </a:rPr>
              <a:t>способи</a:t>
            </a:r>
            <a:r>
              <a:rPr lang="ru-RU" sz="2400" b="1" dirty="0">
                <a:solidFill>
                  <a:srgbClr val="7030A0"/>
                </a:solidFill>
              </a:rPr>
              <a:t> її </a:t>
            </a:r>
            <a:r>
              <a:rPr lang="ru-RU" sz="2400" b="1" dirty="0" err="1">
                <a:solidFill>
                  <a:srgbClr val="7030A0"/>
                </a:solidFill>
              </a:rPr>
              <a:t>розв’язування</a:t>
            </a:r>
            <a:r>
              <a:rPr lang="ru-RU" sz="2400" b="1" dirty="0">
                <a:solidFill>
                  <a:srgbClr val="7030A0"/>
                </a:solidFill>
              </a:rPr>
              <a:t>. Чим вони різняться?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930468" y="3868176"/>
            <a:ext cx="936104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500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236359" y="4413436"/>
            <a:ext cx="963051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700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310667" y="4424778"/>
            <a:ext cx="945160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200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23218" y="3306519"/>
            <a:ext cx="2592288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маса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кефіру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300256" y="4424779"/>
            <a:ext cx="936104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900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080485" y="4446073"/>
            <a:ext cx="2443594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маса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сиру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256397" y="4916661"/>
            <a:ext cx="963051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200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35325" y="4929030"/>
            <a:ext cx="945160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200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374603" y="4940373"/>
            <a:ext cx="936104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400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608025" y="4929030"/>
            <a:ext cx="1751517" cy="92404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маса</a:t>
            </a:r>
            <a:r>
              <a:rPr lang="ru-RU" sz="3200" b="1" dirty="0" smtClean="0">
                <a:solidFill>
                  <a:srgbClr val="7030A0"/>
                </a:solidFill>
              </a:rPr>
              <a:t> йогурту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342538" y="3815524"/>
            <a:ext cx="936104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200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48429" y="4360784"/>
            <a:ext cx="963051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400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722737" y="4372126"/>
            <a:ext cx="945160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500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35288" y="3253867"/>
            <a:ext cx="2592288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маса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сиру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12326" y="4372127"/>
            <a:ext cx="936104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900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980463" y="4393421"/>
            <a:ext cx="1584176" cy="82558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маса</a:t>
            </a:r>
            <a:r>
              <a:rPr lang="ru-RU" sz="3200" b="1" dirty="0" smtClean="0">
                <a:solidFill>
                  <a:srgbClr val="7030A0"/>
                </a:solidFill>
              </a:rPr>
              <a:t> кефиру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68467" y="4864009"/>
            <a:ext cx="963051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500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547395" y="4876378"/>
            <a:ext cx="945160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200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86673" y="4887721"/>
            <a:ext cx="936104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700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092804" y="5370077"/>
            <a:ext cx="1751517" cy="92404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маса</a:t>
            </a:r>
            <a:r>
              <a:rPr lang="ru-RU" sz="3200" b="1" dirty="0" smtClean="0">
                <a:solidFill>
                  <a:srgbClr val="7030A0"/>
                </a:solidFill>
              </a:rPr>
              <a:t> йогурту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300256" y="5970734"/>
            <a:ext cx="2482991" cy="572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Перевірка: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813201" y="5970733"/>
            <a:ext cx="2899125" cy="572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500+200+200=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718566" y="5970732"/>
            <a:ext cx="929863" cy="572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900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5" grpId="0"/>
      <p:bldP spid="18" grpId="0"/>
      <p:bldP spid="20" grpId="0"/>
      <p:bldP spid="21" grpId="0"/>
      <p:bldP spid="22" grpId="0"/>
      <p:bldP spid="23" grpId="0"/>
      <p:bldP spid="25" grpId="0" animBg="1"/>
      <p:bldP spid="26" grpId="0"/>
      <p:bldP spid="30" grpId="0"/>
      <p:bldP spid="31" grpId="0"/>
      <p:bldP spid="32" grpId="0"/>
      <p:bldP spid="33" grpId="0"/>
      <p:bldP spid="34" grpId="0" animBg="1"/>
      <p:bldP spid="37" grpId="0"/>
      <p:bldP spid="38" grpId="0"/>
      <p:bldP spid="39" grpId="0"/>
      <p:bldP spid="40" grpId="0" animBg="1"/>
      <p:bldP spid="35" grpId="0" animBg="1"/>
      <p:bldP spid="36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197949" y="2997746"/>
            <a:ext cx="5622274" cy="153196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</a:rPr>
              <a:t>Пішки</a:t>
            </a:r>
            <a:r>
              <a:rPr lang="ru-RU" sz="2800" b="1" dirty="0" smtClean="0">
                <a:solidFill>
                  <a:srgbClr val="7030A0"/>
                </a:solidFill>
              </a:rPr>
              <a:t> – ?км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  Байдарки – ?км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  Велосипеди – ?км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996" y="1102712"/>
            <a:ext cx="1035371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/>
              <a:t>Туристи</a:t>
            </a:r>
            <a:r>
              <a:rPr lang="ru-RU" sz="2800" b="1" dirty="0"/>
              <a:t> </a:t>
            </a:r>
            <a:r>
              <a:rPr lang="ru-RU" sz="2800" b="1" dirty="0" err="1"/>
              <a:t>подолали</a:t>
            </a:r>
            <a:r>
              <a:rPr lang="ru-RU" sz="2800" b="1" dirty="0"/>
              <a:t> маршрут </a:t>
            </a:r>
            <a:r>
              <a:rPr lang="ru-RU" sz="2800" b="1" dirty="0" err="1"/>
              <a:t>завдовжки</a:t>
            </a:r>
            <a:r>
              <a:rPr lang="ru-RU" sz="2800" b="1" dirty="0"/>
              <a:t> </a:t>
            </a:r>
            <a:r>
              <a:rPr lang="ru-RU" sz="2800" b="1" dirty="0" smtClean="0"/>
              <a:t>190км</a:t>
            </a:r>
            <a:r>
              <a:rPr lang="ru-RU" sz="2800" b="1" dirty="0"/>
              <a:t>. </a:t>
            </a:r>
            <a:r>
              <a:rPr lang="ru-RU" sz="2800" b="1" dirty="0" err="1"/>
              <a:t>Пішки</a:t>
            </a:r>
            <a:r>
              <a:rPr lang="ru-RU" sz="2800" b="1" dirty="0"/>
              <a:t> і на байдарках вони </a:t>
            </a:r>
            <a:r>
              <a:rPr lang="ru-RU" sz="2800" b="1" dirty="0" err="1"/>
              <a:t>пройшли</a:t>
            </a:r>
            <a:r>
              <a:rPr lang="ru-RU" sz="2800" b="1" dirty="0"/>
              <a:t> </a:t>
            </a:r>
            <a:r>
              <a:rPr lang="ru-RU" sz="2800" b="1" dirty="0" smtClean="0"/>
              <a:t>110км</a:t>
            </a:r>
            <a:r>
              <a:rPr lang="ru-RU" sz="2800" b="1" dirty="0"/>
              <a:t>. На байдарках і на велосипедах </a:t>
            </a:r>
            <a:r>
              <a:rPr lang="ru-RU" sz="2800" b="1" dirty="0" err="1"/>
              <a:t>подолали</a:t>
            </a:r>
            <a:r>
              <a:rPr lang="ru-RU" sz="2800" b="1" dirty="0"/>
              <a:t> </a:t>
            </a:r>
            <a:r>
              <a:rPr lang="ru-RU" sz="2800" b="1" dirty="0" smtClean="0"/>
              <a:t>150км</a:t>
            </a:r>
            <a:r>
              <a:rPr lang="ru-RU" sz="2800" b="1" dirty="0"/>
              <a:t>. Яку </a:t>
            </a:r>
            <a:r>
              <a:rPr lang="ru-RU" sz="2800" b="1" dirty="0" err="1"/>
              <a:t>відстань</a:t>
            </a:r>
            <a:r>
              <a:rPr lang="ru-RU" sz="2800" b="1" dirty="0"/>
              <a:t> </a:t>
            </a:r>
            <a:r>
              <a:rPr lang="ru-RU" sz="2800" b="1" dirty="0" err="1"/>
              <a:t>туристи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пройшли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пішки</a:t>
            </a:r>
            <a:r>
              <a:rPr lang="ru-RU" sz="2800" b="1" dirty="0"/>
              <a:t>, яку </a:t>
            </a:r>
            <a:r>
              <a:rPr lang="ru-RU" sz="2800" b="1" dirty="0" err="1" smtClean="0"/>
              <a:t>подолали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на байдарках</a:t>
            </a:r>
            <a:r>
              <a:rPr lang="ru-RU" sz="2800" b="1" dirty="0"/>
              <a:t>, а яку </a:t>
            </a:r>
            <a:r>
              <a:rPr lang="ru-RU" sz="2800" b="1" dirty="0" err="1"/>
              <a:t>проїхали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на велосипедах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847997" y="477466"/>
            <a:ext cx="10335018" cy="5920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зручним</a:t>
            </a:r>
            <a:r>
              <a:rPr lang="ru-RU" sz="4000" b="1" dirty="0" smtClean="0"/>
              <a:t> для вас способом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33653" y="4053238"/>
            <a:ext cx="18722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Відповідь:</a:t>
            </a:r>
            <a:endParaRPr lang="uk-UA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03722" y="4569349"/>
            <a:ext cx="401410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Пройшли пішки 40км, подолали на байдарках 70км, проїхали на велосипедах 80км.</a:t>
            </a:r>
            <a:endParaRPr lang="uk-UA" sz="2800" b="1" dirty="0"/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88545" y="3387103"/>
            <a:ext cx="1301704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190км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55343" y="3601147"/>
            <a:ext cx="1296144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150км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4896659" y="3042624"/>
            <a:ext cx="299464" cy="914400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6314970" y="3499824"/>
            <a:ext cx="299464" cy="914400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фигурная скобка 31"/>
          <p:cNvSpPr/>
          <p:nvPr/>
        </p:nvSpPr>
        <p:spPr>
          <a:xfrm rot="10800000">
            <a:off x="2197949" y="3077927"/>
            <a:ext cx="392934" cy="1371600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196123" y="3183770"/>
            <a:ext cx="1221172" cy="57995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110км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16778" y="4558317"/>
            <a:ext cx="2375936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1) 190 – 110 =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88992" y="4576458"/>
            <a:ext cx="1394330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80(км)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83321" y="4589214"/>
            <a:ext cx="3096608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- на велосипедах.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13056" y="5156415"/>
            <a:ext cx="2375936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2) 190 – 150 =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85270" y="5174556"/>
            <a:ext cx="1394330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40(км)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79599" y="5187312"/>
            <a:ext cx="3096608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- </a:t>
            </a:r>
            <a:r>
              <a:rPr lang="ru-RU" sz="2800" b="1" dirty="0" err="1" smtClean="0">
                <a:solidFill>
                  <a:srgbClr val="7030A0"/>
                </a:solidFill>
              </a:rPr>
              <a:t>пройшли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пішки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123479" y="5776236"/>
            <a:ext cx="2375936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3) 110 – 40 =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95693" y="5794377"/>
            <a:ext cx="1394330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70(км)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90022" y="5807133"/>
            <a:ext cx="2793239" cy="579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- на байдарках.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545" y="3042624"/>
            <a:ext cx="5628750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79713" y="3523506"/>
            <a:ext cx="7068501" cy="9144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922180" y="2944905"/>
            <a:ext cx="2011533" cy="572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Перевірка: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940366" y="3473747"/>
            <a:ext cx="2011533" cy="572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80+70+40=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933713" y="3495861"/>
            <a:ext cx="910845" cy="572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190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3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  <p:bldP spid="27" grpId="0" animBg="1"/>
      <p:bldP spid="29" grpId="0"/>
      <p:bldP spid="3" grpId="0" animBg="1"/>
      <p:bldP spid="31" grpId="0" animBg="1"/>
      <p:bldP spid="32" grpId="0" animBg="1"/>
      <p:bldP spid="28" grpId="0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647529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Ст.21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01" y="1341562"/>
            <a:ext cx="1849579" cy="25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3 клас\03 МАТЕМ\1 Листопад\5 Усне додавання і віднімання в межах 1000\2026-01-21_133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413570"/>
            <a:ext cx="8637938" cy="42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32" y="165726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3"/>
            <a:ext cx="5560838" cy="9165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знайти </a:t>
            </a:r>
            <a:r>
              <a:rPr lang="ru-RU" sz="3200" b="1" dirty="0" err="1" smtClean="0"/>
              <a:t>третій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доданок</a:t>
            </a:r>
            <a:r>
              <a:rPr lang="ru-RU" sz="3200" b="1" dirty="0" smtClean="0"/>
              <a:t>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328577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40084" y="3285778"/>
            <a:ext cx="5378854" cy="1044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невідоме зменшуване?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444690" y="4941962"/>
            <a:ext cx="5442803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Обери число, яким оцінюєш свою роботу на уроці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33" y="1403291"/>
            <a:ext cx="2843992" cy="37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смайлика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equilibrium-oakville.com/s/img/emotion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493690"/>
            <a:ext cx="10517640" cy="25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62753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Ст.19-20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1" y="4221882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5 Усне додавання і віднімання в межах 1000\2026-01-20_234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9" y="1557585"/>
            <a:ext cx="10722669" cy="18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3 клас\03 МАТЕМ\1 Листопад\5 Усне додавання і віднімання в межах 1000\2026-01-20_2344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9" y="3396875"/>
            <a:ext cx="10774850" cy="10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90705197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5 Усне додавання і віднімання в межах 1000\2026-01-21_130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8" y="1479273"/>
            <a:ext cx="10040090" cy="12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1258" y="587762"/>
            <a:ext cx="9952796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 err="1"/>
              <a:t>ланцюжком</a:t>
            </a:r>
            <a:r>
              <a:rPr lang="ru-RU" sz="4000" b="1" dirty="0"/>
              <a:t> по колу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954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87" y="3022111"/>
            <a:ext cx="3787829" cy="3657761"/>
          </a:xfrm>
          <a:prstGeom prst="rect">
            <a:avLst/>
          </a:prstGeom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75851" y="1430724"/>
            <a:ext cx="670630" cy="656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56</a:t>
            </a:r>
            <a:endParaRPr lang="ru-RU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876695" y="1455892"/>
            <a:ext cx="688188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17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081629" y="1400985"/>
            <a:ext cx="668576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33</a:t>
            </a:r>
            <a:endParaRPr lang="ru-RU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631370" y="1384564"/>
            <a:ext cx="668576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32</a:t>
            </a:r>
            <a:endParaRPr lang="ru-RU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883563" y="2154036"/>
            <a:ext cx="688188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087751" y="2118248"/>
            <a:ext cx="668576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75851" y="2167245"/>
            <a:ext cx="688188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42</a:t>
            </a:r>
            <a:endParaRPr lang="uk-UA" sz="32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844559" y="2087015"/>
            <a:ext cx="668576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0" grpId="0" animBg="1"/>
      <p:bldP spid="37" grpId="0" animBg="1"/>
      <p:bldP spid="43" grpId="0" animBg="1"/>
      <p:bldP spid="44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76134" y="-73594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53817" y="-687867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46073" y="-70732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1025229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Хвилинка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68000" y="1692000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08704" y="-6753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381" y="453109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03187" y="-7462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271143" y="3735929"/>
            <a:ext cx="617279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Запишіть </a:t>
            </a:r>
            <a:r>
              <a:rPr lang="ru-RU" sz="3200" b="1" dirty="0" err="1" smtClean="0"/>
              <a:t>усі</a:t>
            </a:r>
            <a:r>
              <a:rPr lang="ru-RU" sz="3200" b="1" dirty="0" smtClean="0"/>
              <a:t> </a:t>
            </a:r>
            <a:r>
              <a:rPr lang="ru-RU" sz="3200" b="1" dirty="0" err="1"/>
              <a:t>можливі</a:t>
            </a:r>
            <a:r>
              <a:rPr lang="ru-RU" sz="3200" b="1" dirty="0"/>
              <a:t> числа, </a:t>
            </a:r>
            <a:r>
              <a:rPr lang="ru-RU" sz="3200" b="1" dirty="0" err="1"/>
              <a:t>використовуючи</a:t>
            </a:r>
            <a:r>
              <a:rPr lang="ru-RU" sz="3200" b="1" dirty="0"/>
              <a:t> </a:t>
            </a:r>
            <a:r>
              <a:rPr lang="ru-RU" sz="3200" b="1" dirty="0" err="1"/>
              <a:t>цифри</a:t>
            </a:r>
            <a:r>
              <a:rPr lang="ru-RU" sz="3200" b="1" dirty="0"/>
              <a:t> </a:t>
            </a:r>
            <a:r>
              <a:rPr lang="ru-RU" sz="3200" b="1" dirty="0" smtClean="0"/>
              <a:t>3, 5 </a:t>
            </a:r>
            <a:r>
              <a:rPr lang="ru-RU" sz="3200" b="1" dirty="0"/>
              <a:t>і </a:t>
            </a:r>
            <a:r>
              <a:rPr lang="ru-RU" sz="3200" b="1" dirty="0" smtClean="0"/>
              <a:t>9.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4322" y="-725797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574656" y="-111944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959008" y="1346150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4934" y="1346150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94465" y="2771410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48318" y="2771410"/>
            <a:ext cx="454720" cy="56779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-641473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539366" y="-73208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35799" y="-661973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12600" y="-690772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32761" y="2772000"/>
            <a:ext cx="454720" cy="567792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619528" y="-976780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2123541" y="-933944"/>
            <a:ext cx="324000" cy="39600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95083" y="2762536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168000" y="2762536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38427" y="2772590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53526" y="2779279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031502" y="2772590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0321" y="277927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7349" y="2792649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093071" y="2771410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60469" y="2757519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857286" y="2763126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135871" y="2772590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62595" y="2753728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045822" y="2762536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645181" y="2762536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79464" y="2763126"/>
            <a:ext cx="454720" cy="567792"/>
          </a:xfrm>
          <a:prstGeom prst="rect">
            <a:avLst/>
          </a:prstGeom>
        </p:spPr>
      </p:pic>
      <p:sp>
        <p:nvSpPr>
          <p:cNvPr id="149" name="Прямоугольник 148"/>
          <p:cNvSpPr/>
          <p:nvPr/>
        </p:nvSpPr>
        <p:spPr>
          <a:xfrm>
            <a:off x="1271143" y="4941962"/>
            <a:ext cx="89973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Назвіть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скільки</a:t>
            </a:r>
            <a:r>
              <a:rPr lang="ru-RU" sz="3200" b="1" dirty="0" smtClean="0"/>
              <a:t> всього </a:t>
            </a:r>
            <a:r>
              <a:rPr lang="ru-RU" sz="3200" b="1" dirty="0" err="1" smtClean="0"/>
              <a:t>десятків</a:t>
            </a:r>
            <a:r>
              <a:rPr lang="ru-RU" sz="3200" b="1" dirty="0" smtClean="0"/>
              <a:t> у кожному </a:t>
            </a:r>
            <a:r>
              <a:rPr lang="ru-RU" sz="3200" b="1" dirty="0" err="1" smtClean="0"/>
              <a:t>числі</a:t>
            </a:r>
            <a:r>
              <a:rPr lang="ru-RU" sz="3200" b="1" dirty="0" smtClean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7" grpId="0"/>
      <p:bldP spid="83" grpId="0"/>
      <p:bldP spid="69" grpId="0"/>
      <p:bldP spid="85" grpId="0"/>
      <p:bldP spid="87" grpId="0"/>
      <p:bldP spid="88" grpId="0"/>
      <p:bldP spid="132" grpId="0"/>
      <p:bldP spid="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6" y="465246"/>
            <a:ext cx="9894734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знаходили</a:t>
            </a:r>
            <a:r>
              <a:rPr lang="ru-RU" sz="3600" b="1" dirty="0"/>
              <a:t> </a:t>
            </a:r>
            <a:r>
              <a:rPr lang="ru-RU" sz="3600" b="1" dirty="0" err="1" smtClean="0"/>
              <a:t>різницю</a:t>
            </a:r>
            <a:r>
              <a:rPr lang="ru-RU" sz="3600" b="1" dirty="0" smtClean="0"/>
              <a:t> </a:t>
            </a:r>
            <a:r>
              <a:rPr lang="ru-RU" sz="3600" b="1" dirty="0"/>
              <a:t>540 – 90 різними способами.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6275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103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D:\3 клас\03 МАТЕМ\1 Листопад\5 Усне додавання і віднімання в межах 1000\2026-01-16_2257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59" y="4293890"/>
            <a:ext cx="1251667" cy="21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5 Усне додавання і віднімання в межах 1000\2026-01-21_1314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37" y="1845618"/>
            <a:ext cx="95648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7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 err="1"/>
              <a:t>зручним</a:t>
            </a:r>
            <a:r>
              <a:rPr lang="ru-RU" sz="4000" b="1" dirty="0"/>
              <a:t> для </a:t>
            </a:r>
            <a:r>
              <a:rPr lang="ru-RU" sz="4000" b="1" dirty="0" smtClean="0"/>
              <a:t>вас способом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44198" y="1842789"/>
            <a:ext cx="2013477" cy="590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920 – 70 = </a:t>
            </a:r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574847" y="1814369"/>
            <a:ext cx="3236209" cy="618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800 + (120 – 70) =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835319" y="1897391"/>
            <a:ext cx="97148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850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601895" y="3137125"/>
            <a:ext cx="3532470" cy="6527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400 + (160 – </a:t>
            </a:r>
            <a:r>
              <a:rPr lang="ru-RU" sz="3200" b="1" dirty="0" smtClean="0"/>
              <a:t>80) </a:t>
            </a:r>
            <a:r>
              <a:rPr lang="ru-RU" sz="3200" b="1" dirty="0" smtClean="0"/>
              <a:t>=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134365" y="3165056"/>
            <a:ext cx="1072658" cy="629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480</a:t>
            </a:r>
            <a:endParaRPr lang="uk-UA" sz="3200" b="1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4" y="1271572"/>
            <a:ext cx="3091853" cy="2648962"/>
          </a:xfrm>
          <a:prstGeom prst="rect">
            <a:avLst/>
          </a:prstGeom>
        </p:spPr>
      </p:pic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818307" y="4216108"/>
            <a:ext cx="1985835" cy="6243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780 – 90 = </a:t>
            </a: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03672" y="3137124"/>
            <a:ext cx="2040171" cy="6527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560 – 80 = </a:t>
            </a:r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063461" y="1281235"/>
            <a:ext cx="1800408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800  120</a:t>
            </a:r>
            <a:endParaRPr lang="uk-UA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3322338">
            <a:off x="4941182" y="1445404"/>
            <a:ext cx="1302556" cy="78398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246398" y="1364258"/>
            <a:ext cx="81807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50</a:t>
            </a:r>
            <a:endParaRPr lang="uk-UA" sz="28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063461" y="2554019"/>
            <a:ext cx="836361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400</a:t>
            </a:r>
            <a:endParaRPr lang="uk-UA" sz="2800" b="1" dirty="0"/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99822" y="2576945"/>
            <a:ext cx="862002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160</a:t>
            </a:r>
            <a:endParaRPr lang="uk-UA" sz="28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2773455" y="5627795"/>
            <a:ext cx="2075537" cy="5790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620 – 50 =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 rot="3322338">
            <a:off x="4872479" y="2745133"/>
            <a:ext cx="1302556" cy="78398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632950" y="3682975"/>
            <a:ext cx="1198170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80  10</a:t>
            </a:r>
            <a:endParaRPr lang="uk-UA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 rot="7816495">
            <a:off x="2806076" y="3823506"/>
            <a:ext cx="1475857" cy="8195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12400" y="4233288"/>
            <a:ext cx="3040988" cy="5946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780 – 80 – 10 =</a:t>
            </a:r>
            <a:endParaRPr lang="uk-UA" sz="3200" b="1" dirty="0"/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886922" y="4255255"/>
            <a:ext cx="1046024" cy="58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690</a:t>
            </a:r>
            <a:endParaRPr lang="uk-UA" sz="3200" b="1" dirty="0"/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507932" y="3789833"/>
            <a:ext cx="81807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700</a:t>
            </a:r>
            <a:endParaRPr lang="uk-UA" sz="2800" b="1" dirty="0"/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486198" y="5086081"/>
            <a:ext cx="59908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20</a:t>
            </a:r>
            <a:endParaRPr lang="uk-UA" sz="2800" b="1" dirty="0"/>
          </a:p>
        </p:txBody>
      </p:sp>
      <p:sp>
        <p:nvSpPr>
          <p:cNvPr id="6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129512" y="5085989"/>
            <a:ext cx="59908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30</a:t>
            </a:r>
            <a:endParaRPr lang="uk-UA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 rot="7816495">
            <a:off x="2739742" y="5209338"/>
            <a:ext cx="1475857" cy="8195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31119" y="5599637"/>
            <a:ext cx="3040988" cy="5946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620 – 20 – 30 =</a:t>
            </a:r>
            <a:endParaRPr lang="uk-UA" sz="3200" b="1" dirty="0"/>
          </a:p>
        </p:txBody>
      </p:sp>
      <p:sp>
        <p:nvSpPr>
          <p:cNvPr id="6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905641" y="5621604"/>
            <a:ext cx="1046024" cy="58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570</a:t>
            </a:r>
            <a:endParaRPr lang="uk-UA" sz="3200" b="1" dirty="0"/>
          </a:p>
        </p:txBody>
      </p:sp>
      <p:sp>
        <p:nvSpPr>
          <p:cNvPr id="6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474659" y="5094662"/>
            <a:ext cx="818079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/>
              <a:t>600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91254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4" grpId="0" animBg="1"/>
      <p:bldP spid="35" grpId="0" animBg="1"/>
      <p:bldP spid="36" grpId="0" animBg="1"/>
      <p:bldP spid="44" grpId="0" animBg="1"/>
      <p:bldP spid="4" grpId="0" animBg="1"/>
      <p:bldP spid="46" grpId="0" animBg="1"/>
      <p:bldP spid="47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7222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з </a:t>
            </a:r>
            <a:r>
              <a:rPr lang="ru-RU" sz="4000" b="1" dirty="0" err="1" smtClean="0"/>
              <a:t>поясненнями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58130" y="1466859"/>
            <a:ext cx="2397597" cy="10720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560 + 370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170 </a:t>
            </a:r>
            <a:r>
              <a:rPr lang="ru-RU" sz="3200" b="1" dirty="0"/>
              <a:t>+ 530 </a:t>
            </a:r>
            <a:r>
              <a:rPr lang="ru-RU" sz="3200" b="1" dirty="0" smtClean="0"/>
              <a:t>= </a:t>
            </a: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31014" y="4314667"/>
            <a:ext cx="3119311" cy="12033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360 + 60 – </a:t>
            </a:r>
            <a:r>
              <a:rPr lang="ru-RU" sz="3200" b="1" dirty="0" smtClean="0"/>
              <a:t>120 = </a:t>
            </a:r>
          </a:p>
          <a:p>
            <a:r>
              <a:rPr lang="ru-RU" sz="3200" b="1" dirty="0" smtClean="0"/>
              <a:t>500 </a:t>
            </a:r>
            <a:r>
              <a:rPr lang="ru-RU" sz="3200" b="1" dirty="0"/>
              <a:t>– 70 – </a:t>
            </a:r>
            <a:r>
              <a:rPr lang="ru-RU" sz="3200" b="1" dirty="0" smtClean="0"/>
              <a:t>40 =</a:t>
            </a:r>
            <a:endParaRPr lang="ru-RU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044359" y="1197546"/>
            <a:ext cx="2571325" cy="2506228"/>
          </a:xfrm>
          <a:prstGeom prst="rect">
            <a:avLst/>
          </a:prstGeom>
        </p:spPr>
      </p:pic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374614" y="1466859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800 + 130 =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798200" y="1485502"/>
            <a:ext cx="9101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930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353653" y="2018635"/>
            <a:ext cx="240433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600 + 100 =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757988" y="2005759"/>
            <a:ext cx="9101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700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986094" y="2877066"/>
            <a:ext cx="189760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230+180=</a:t>
            </a:r>
            <a:endParaRPr lang="uk-UA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907524" y="2884844"/>
            <a:ext cx="202342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300+110=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003504" y="3495433"/>
            <a:ext cx="188019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700–50=</a:t>
            </a:r>
            <a:endParaRPr lang="uk-UA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907524" y="3495433"/>
            <a:ext cx="90223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650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050326" y="4327187"/>
            <a:ext cx="1967702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420–120=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098652" y="4316769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300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071760" y="4916346"/>
            <a:ext cx="197615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430–40=</a:t>
            </a:r>
            <a:endParaRPr lang="uk-UA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044601" y="4941715"/>
            <a:ext cx="1185707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390</a:t>
            </a:r>
            <a:endParaRPr lang="uk-UA" sz="3200" b="1" dirty="0"/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31014" y="2877064"/>
            <a:ext cx="3055080" cy="11515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300 </a:t>
            </a:r>
            <a:r>
              <a:rPr lang="ru-RU" sz="3200" b="1" dirty="0"/>
              <a:t>– 70 + 180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820 </a:t>
            </a:r>
            <a:r>
              <a:rPr lang="ru-RU" sz="3200" b="1" dirty="0"/>
              <a:t>– 50 – </a:t>
            </a:r>
            <a:r>
              <a:rPr lang="ru-RU" sz="3200" b="1" dirty="0" smtClean="0"/>
              <a:t>120 =</a:t>
            </a:r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964120" y="2877064"/>
            <a:ext cx="864215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410</a:t>
            </a:r>
            <a:endParaRPr lang="uk-UA" sz="3200" b="1" dirty="0"/>
          </a:p>
        </p:txBody>
      </p:sp>
      <p:sp>
        <p:nvSpPr>
          <p:cNvPr id="3" name="Дуга 2"/>
          <p:cNvSpPr/>
          <p:nvPr/>
        </p:nvSpPr>
        <p:spPr>
          <a:xfrm rot="10064737">
            <a:off x="1235438" y="3013350"/>
            <a:ext cx="3743564" cy="91531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9245</TotalTime>
  <Words>534</Words>
  <Application>Microsoft Office PowerPoint</Application>
  <PresentationFormat>Произвольный</PresentationFormat>
  <Paragraphs>174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819</cp:revision>
  <dcterms:created xsi:type="dcterms:W3CDTF">2025-08-27T14:01:18Z</dcterms:created>
  <dcterms:modified xsi:type="dcterms:W3CDTF">2026-01-26T09:49:40Z</dcterms:modified>
</cp:coreProperties>
</file>