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2" r:id="rId2"/>
    <p:sldId id="887" r:id="rId3"/>
    <p:sldId id="866" r:id="rId4"/>
    <p:sldId id="286" r:id="rId5"/>
    <p:sldId id="872" r:id="rId6"/>
    <p:sldId id="828" r:id="rId7"/>
    <p:sldId id="881" r:id="rId8"/>
    <p:sldId id="885" r:id="rId9"/>
    <p:sldId id="876" r:id="rId10"/>
    <p:sldId id="884" r:id="rId11"/>
    <p:sldId id="878" r:id="rId12"/>
    <p:sldId id="877" r:id="rId13"/>
    <p:sldId id="890" r:id="rId14"/>
    <p:sldId id="889" r:id="rId15"/>
    <p:sldId id="313" r:id="rId16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Радіус і діаметр кола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Різні способи віднімання 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730 </a:t>
          </a:r>
          <a:r>
            <a:rPr lang="uk-UA" sz="3200" b="1" i="1" dirty="0" smtClean="0">
              <a:solidFill>
                <a:schemeClr val="bg1"/>
              </a:solidFill>
            </a:rPr>
            <a:t>– </a:t>
          </a:r>
          <a:r>
            <a:rPr lang="uk-UA" sz="3200" b="1" i="1" dirty="0" smtClean="0">
              <a:solidFill>
                <a:schemeClr val="bg1"/>
              </a:solidFill>
            </a:rPr>
            <a:t>290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</a:t>
          </a:r>
          <a:r>
            <a:rPr lang="uk-UA" sz="3200" b="1" dirty="0" smtClean="0">
              <a:solidFill>
                <a:schemeClr val="bg1"/>
              </a:solidFill>
            </a:rPr>
            <a:t>складанням виразу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318" custLinFactX="409258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8260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2431" custLinFactNeighborX="-97899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8241" custLinFactX="-277694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57951" y="776794"/>
          <a:ext cx="4273486" cy="271989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</a:t>
          </a:r>
          <a:r>
            <a:rPr lang="uk-UA" sz="3200" b="1" kern="1200" dirty="0" smtClean="0">
              <a:solidFill>
                <a:schemeClr val="bg1"/>
              </a:solidFill>
            </a:rPr>
            <a:t>складанням виразу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46" y="854696"/>
        <a:ext cx="271989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01671" y="804278"/>
          <a:ext cx="4273486" cy="266492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Різні способи віднімання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730 </a:t>
          </a:r>
          <a:r>
            <a:rPr lang="uk-UA" sz="3200" b="1" i="1" kern="1200" dirty="0" smtClean="0">
              <a:solidFill>
                <a:schemeClr val="bg1"/>
              </a:solidFill>
            </a:rPr>
            <a:t>– </a:t>
          </a:r>
          <a:r>
            <a:rPr lang="uk-UA" sz="3200" b="1" i="1" kern="1200" dirty="0" smtClean="0">
              <a:solidFill>
                <a:schemeClr val="bg1"/>
              </a:solidFill>
            </a:rPr>
            <a:t>290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08" y="854696"/>
        <a:ext cx="266492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80333" y="946539"/>
          <a:ext cx="4273486" cy="238040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Радіус і діаметр кола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72" y="854697"/>
        <a:ext cx="238040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973721" y="804449"/>
          <a:ext cx="4273486" cy="266458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78171" y="854696"/>
        <a:ext cx="266458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Коло. Радіус і діаметр кола. Розв’язування задач складан­ням виразу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вирази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41602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2792" y="1572927"/>
            <a:ext cx="2396951" cy="1030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520 – </a:t>
            </a:r>
            <a:r>
              <a:rPr lang="ru-RU" sz="3200" b="1" dirty="0" smtClean="0"/>
              <a:t>140 = </a:t>
            </a:r>
            <a:endParaRPr lang="ru-RU" sz="3200" b="1" dirty="0"/>
          </a:p>
          <a:p>
            <a:r>
              <a:rPr lang="ru-RU" sz="3200" b="1" dirty="0"/>
              <a:t>430 – </a:t>
            </a:r>
            <a:r>
              <a:rPr lang="ru-RU" sz="3200" b="1" dirty="0" smtClean="0"/>
              <a:t>380 =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6342" y="5590034"/>
            <a:ext cx="3129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5092" y="2909756"/>
            <a:ext cx="3307420" cy="10961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420 + 190 + 200 </a:t>
            </a:r>
            <a:r>
              <a:rPr lang="ru-RU" sz="3200" b="1" dirty="0" smtClean="0"/>
              <a:t>=</a:t>
            </a:r>
            <a:endParaRPr lang="ru-RU" sz="3200" b="1" dirty="0"/>
          </a:p>
          <a:p>
            <a:r>
              <a:rPr lang="ru-RU" sz="3200" b="1" dirty="0"/>
              <a:t>670 – 300 – </a:t>
            </a:r>
            <a:r>
              <a:rPr lang="ru-RU" sz="3200" b="1" dirty="0" smtClean="0"/>
              <a:t>180 =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75623" y="4345948"/>
            <a:ext cx="3215624" cy="9469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180 – 90 + 450 </a:t>
            </a:r>
            <a:r>
              <a:rPr lang="ru-RU" sz="3200" b="1" dirty="0" smtClean="0"/>
              <a:t>=</a:t>
            </a:r>
            <a:endParaRPr lang="ru-RU" sz="3200" b="1" dirty="0"/>
          </a:p>
          <a:p>
            <a:r>
              <a:rPr lang="ru-RU" sz="3200" b="1" dirty="0"/>
              <a:t>740 – 20 – </a:t>
            </a:r>
            <a:r>
              <a:rPr lang="ru-RU" sz="3200" b="1" dirty="0" smtClean="0"/>
              <a:t>180 =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29116" y="1572927"/>
            <a:ext cx="96818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3</a:t>
            </a:r>
            <a:r>
              <a:rPr lang="en-US" sz="3200" b="1" dirty="0" smtClean="0"/>
              <a:t>80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29116" y="2149319"/>
            <a:ext cx="96818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5</a:t>
            </a:r>
            <a:r>
              <a:rPr lang="uk-UA" sz="3200" b="1" dirty="0" smtClean="0"/>
              <a:t>0</a:t>
            </a:r>
            <a:endParaRPr lang="uk-UA" sz="3200" b="1" dirty="0" smtClean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96087" y="2909756"/>
            <a:ext cx="91590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399467" y="2920934"/>
            <a:ext cx="218122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610 +</a:t>
            </a:r>
            <a:r>
              <a:rPr lang="en-US" sz="3200" b="1" dirty="0" smtClean="0"/>
              <a:t> </a:t>
            </a:r>
            <a:r>
              <a:rPr lang="uk-UA" sz="3200" b="1" dirty="0" smtClean="0"/>
              <a:t>200 =</a:t>
            </a:r>
            <a:endParaRPr lang="uk-UA" sz="3200" b="1" dirty="0" smtClean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2945" y="4005858"/>
            <a:ext cx="2600927" cy="2663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31681" y="3478535"/>
            <a:ext cx="91590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190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435061" y="3489713"/>
            <a:ext cx="218122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370 – 180 =</a:t>
            </a:r>
            <a:endParaRPr lang="uk-UA" sz="3200" b="1" dirty="0" smtClean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16287" y="4338210"/>
            <a:ext cx="91590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54</a:t>
            </a:r>
            <a:r>
              <a:rPr lang="ru-RU" sz="3200" b="1" dirty="0" smtClean="0"/>
              <a:t>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378730" y="4289997"/>
            <a:ext cx="217464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9</a:t>
            </a:r>
            <a:r>
              <a:rPr lang="uk-UA" sz="3200" b="1" dirty="0" smtClean="0"/>
              <a:t>0 +</a:t>
            </a:r>
            <a:r>
              <a:rPr lang="en-US" sz="3200" b="1" dirty="0" smtClean="0"/>
              <a:t> </a:t>
            </a:r>
            <a:r>
              <a:rPr lang="uk-UA" sz="3200" b="1" dirty="0" smtClean="0"/>
              <a:t>450 =</a:t>
            </a:r>
            <a:endParaRPr lang="uk-UA" sz="3200" b="1" dirty="0" smtClean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04062" y="4869954"/>
            <a:ext cx="91590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54</a:t>
            </a:r>
            <a:r>
              <a:rPr lang="ru-RU" sz="3200" b="1" dirty="0" smtClean="0"/>
              <a:t>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378730" y="4869954"/>
            <a:ext cx="217464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72</a:t>
            </a:r>
            <a:r>
              <a:rPr lang="uk-UA" sz="3200" b="1" dirty="0" smtClean="0"/>
              <a:t>0 -</a:t>
            </a:r>
            <a:r>
              <a:rPr lang="en-US" sz="3200" b="1" dirty="0" smtClean="0"/>
              <a:t> </a:t>
            </a:r>
            <a:r>
              <a:rPr lang="uk-UA" sz="3200" b="1" dirty="0" smtClean="0"/>
              <a:t>180 =</a:t>
            </a:r>
            <a:endParaRPr lang="uk-U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3566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9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Пригадайте, що таке радіус кола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98757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uk-UA" sz="2800" b="1" dirty="0" smtClean="0">
                <a:solidFill>
                  <a:schemeClr val="bg1"/>
                </a:solidFill>
              </a:rPr>
              <a:t>116-117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4078" y="1279626"/>
            <a:ext cx="456485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Радіус</a:t>
            </a:r>
            <a:r>
              <a:rPr lang="ru-RU" sz="2800" b="1" dirty="0">
                <a:solidFill>
                  <a:schemeClr val="bg1"/>
                </a:solidFill>
              </a:rPr>
              <a:t> кола коротко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позначають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латинською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буквою </a:t>
            </a:r>
            <a:r>
              <a:rPr lang="ru-RU" sz="2800" b="1" dirty="0">
                <a:solidFill>
                  <a:srgbClr val="FFFF00"/>
                </a:solidFill>
              </a:rPr>
              <a:t>r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Записують</a:t>
            </a:r>
            <a:r>
              <a:rPr lang="ru-RU" sz="2800" b="1" dirty="0">
                <a:solidFill>
                  <a:schemeClr val="bg1"/>
                </a:solidFill>
              </a:rPr>
              <a:t>: </a:t>
            </a:r>
            <a:r>
              <a:rPr lang="ru-RU" sz="2800" b="1" dirty="0">
                <a:solidFill>
                  <a:srgbClr val="FFFF00"/>
                </a:solidFill>
              </a:rPr>
              <a:t>r = 35 мм.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9462" y="1269554"/>
            <a:ext cx="554461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Радіус</a:t>
            </a:r>
            <a:r>
              <a:rPr lang="ru-RU" sz="2800" b="1" dirty="0"/>
              <a:t> кола — це </a:t>
            </a:r>
            <a:r>
              <a:rPr lang="ru-RU" sz="2800" b="1" dirty="0" err="1"/>
              <a:t>відрізок</a:t>
            </a:r>
            <a:r>
              <a:rPr lang="ru-RU" sz="2800" b="1" dirty="0"/>
              <a:t>, що </a:t>
            </a:r>
            <a:r>
              <a:rPr lang="ru-RU" sz="2800" b="1" dirty="0" err="1"/>
              <a:t>з'єднує</a:t>
            </a:r>
            <a:r>
              <a:rPr lang="ru-RU" sz="2800" b="1" dirty="0"/>
              <a:t> центр кола з будь-</a:t>
            </a:r>
            <a:r>
              <a:rPr lang="ru-RU" sz="2800" b="1" dirty="0" err="1"/>
              <a:t>якою</a:t>
            </a:r>
            <a:r>
              <a:rPr lang="ru-RU" sz="2800" b="1" dirty="0"/>
              <a:t> точкою на його </a:t>
            </a:r>
            <a:r>
              <a:rPr lang="ru-RU" sz="2800" b="1" dirty="0" err="1"/>
              <a:t>межі</a:t>
            </a:r>
            <a:r>
              <a:rPr lang="ru-RU" sz="2800" b="1" dirty="0"/>
              <a:t> (</a:t>
            </a:r>
            <a:r>
              <a:rPr lang="ru-RU" sz="2800" b="1" dirty="0" err="1"/>
              <a:t>окружності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0" name="Picture 2" descr="D:\3 клас\03 МАТЕМ\1 Листопад\5 Усне додавання і віднімання в межах 1000\2026-01-25_14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9" y="2861629"/>
            <a:ext cx="30956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6168" y="3095508"/>
            <a:ext cx="691276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Як можна </a:t>
            </a:r>
            <a:r>
              <a:rPr lang="ru-RU" sz="2800" b="1" dirty="0" err="1">
                <a:solidFill>
                  <a:srgbClr val="7030A0"/>
                </a:solidFill>
              </a:rPr>
              <a:t>назвати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відрізки</a:t>
            </a:r>
            <a:r>
              <a:rPr lang="ru-RU" sz="2800" b="1" dirty="0">
                <a:solidFill>
                  <a:srgbClr val="7030A0"/>
                </a:solidFill>
              </a:rPr>
              <a:t> ОА, ОВ, ОС?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Яка </a:t>
            </a:r>
            <a:r>
              <a:rPr lang="ru-RU" sz="2800" b="1" dirty="0">
                <a:solidFill>
                  <a:srgbClr val="7030A0"/>
                </a:solidFill>
              </a:rPr>
              <a:t>їх </a:t>
            </a:r>
            <a:r>
              <a:rPr lang="ru-RU" sz="2800" b="1" dirty="0" err="1">
                <a:solidFill>
                  <a:srgbClr val="7030A0"/>
                </a:solidFill>
              </a:rPr>
              <a:t>довжина</a:t>
            </a:r>
            <a:r>
              <a:rPr lang="ru-RU" sz="2800" b="1" dirty="0">
                <a:solidFill>
                  <a:srgbClr val="7030A0"/>
                </a:solidFill>
              </a:rPr>
              <a:t>? Яка </a:t>
            </a:r>
            <a:r>
              <a:rPr lang="ru-RU" sz="2800" b="1" dirty="0" err="1">
                <a:solidFill>
                  <a:srgbClr val="7030A0"/>
                </a:solidFill>
              </a:rPr>
              <a:t>довжина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відрізка</a:t>
            </a:r>
            <a:r>
              <a:rPr lang="ru-RU" sz="2800" b="1" dirty="0">
                <a:solidFill>
                  <a:srgbClr val="7030A0"/>
                </a:solidFill>
              </a:rPr>
              <a:t> АВ?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1951" y="4143371"/>
            <a:ext cx="368009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OA, OB, ОС — </a:t>
            </a:r>
            <a:r>
              <a:rPr lang="ru-RU" sz="2800" b="1" dirty="0" err="1"/>
              <a:t>радіуси</a:t>
            </a:r>
            <a:r>
              <a:rPr lang="ru-RU" sz="2800" b="1" dirty="0"/>
              <a:t>. АВ — </a:t>
            </a:r>
            <a:r>
              <a:rPr lang="ru-RU" sz="2800" b="1" dirty="0" err="1"/>
              <a:t>діаметр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АВ </a:t>
            </a:r>
            <a:r>
              <a:rPr lang="ru-RU" sz="2800" b="1" dirty="0"/>
              <a:t>= АО + 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46168" y="4049615"/>
            <a:ext cx="698477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Відрізок</a:t>
            </a:r>
            <a:r>
              <a:rPr lang="ru-RU" sz="2800" b="1" dirty="0"/>
              <a:t>, що </a:t>
            </a:r>
            <a:r>
              <a:rPr lang="ru-RU" sz="2800" b="1" dirty="0" err="1"/>
              <a:t>сполучає</a:t>
            </a:r>
            <a:r>
              <a:rPr lang="ru-RU" sz="2800" b="1" dirty="0"/>
              <a:t> </a:t>
            </a:r>
            <a:r>
              <a:rPr lang="ru-RU" sz="2800" b="1" dirty="0" err="1"/>
              <a:t>дві</a:t>
            </a:r>
            <a:r>
              <a:rPr lang="ru-RU" sz="2800" b="1" dirty="0"/>
              <a:t> точки на </a:t>
            </a:r>
            <a:r>
              <a:rPr lang="ru-RU" sz="2800" b="1" dirty="0" err="1"/>
              <a:t>колі</a:t>
            </a:r>
            <a:r>
              <a:rPr lang="ru-RU" sz="2800" b="1" dirty="0"/>
              <a:t> і </a:t>
            </a:r>
            <a:r>
              <a:rPr lang="ru-RU" sz="2800" b="1" dirty="0" smtClean="0"/>
              <a:t>проходить </a:t>
            </a:r>
            <a:r>
              <a:rPr lang="ru-RU" sz="2800" b="1" dirty="0"/>
              <a:t>через його центр, називають </a:t>
            </a:r>
            <a:r>
              <a:rPr lang="ru-RU" sz="2800" b="1" dirty="0" err="1">
                <a:solidFill>
                  <a:srgbClr val="FFFF00"/>
                </a:solidFill>
              </a:rPr>
              <a:t>діаметром</a:t>
            </a:r>
            <a:r>
              <a:rPr lang="ru-RU" sz="2800" b="1" dirty="0">
                <a:solidFill>
                  <a:srgbClr val="FFFF00"/>
                </a:solidFill>
              </a:rPr>
              <a:t> кола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err="1" smtClean="0"/>
              <a:t>Діаметр</a:t>
            </a:r>
            <a:r>
              <a:rPr lang="ru-RU" sz="2800" b="1" dirty="0" smtClean="0"/>
              <a:t> </a:t>
            </a:r>
            <a:r>
              <a:rPr lang="ru-RU" sz="2800" b="1" dirty="0" err="1"/>
              <a:t>позначають</a:t>
            </a:r>
            <a:r>
              <a:rPr lang="ru-RU" sz="2800" b="1" dirty="0"/>
              <a:t> буквою </a:t>
            </a:r>
            <a:r>
              <a:rPr lang="ru-RU" sz="2800" b="1" dirty="0">
                <a:solidFill>
                  <a:srgbClr val="FFFF00"/>
                </a:solidFill>
              </a:rPr>
              <a:t>d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err="1" smtClean="0"/>
              <a:t>Діаметр</a:t>
            </a:r>
            <a:r>
              <a:rPr lang="ru-RU" sz="2800" b="1" dirty="0" smtClean="0"/>
              <a:t> </a:t>
            </a:r>
            <a:r>
              <a:rPr lang="ru-RU" sz="2800" b="1" dirty="0" err="1"/>
              <a:t>дорівнює</a:t>
            </a:r>
            <a:r>
              <a:rPr lang="ru-RU" sz="2800" b="1" dirty="0"/>
              <a:t> </a:t>
            </a:r>
            <a:r>
              <a:rPr lang="ru-RU" sz="2800" b="1" dirty="0" err="1"/>
              <a:t>двом</a:t>
            </a:r>
            <a:r>
              <a:rPr lang="ru-RU" sz="2800" b="1" dirty="0"/>
              <a:t> </a:t>
            </a:r>
            <a:r>
              <a:rPr lang="ru-RU" sz="2800" b="1" dirty="0" err="1"/>
              <a:t>радіусам</a:t>
            </a:r>
            <a:r>
              <a:rPr lang="ru-RU" sz="2800" b="1" dirty="0"/>
              <a:t>: </a:t>
            </a:r>
            <a:r>
              <a:rPr lang="ru-RU" sz="2800" b="1" dirty="0">
                <a:solidFill>
                  <a:srgbClr val="FFFF00"/>
                </a:solidFill>
              </a:rPr>
              <a:t>d = r + r</a:t>
            </a:r>
          </a:p>
        </p:txBody>
      </p:sp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16811" y="1773610"/>
            <a:ext cx="84155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/>
              <a:t>Відстань</a:t>
            </a:r>
            <a:r>
              <a:rPr lang="ru-RU" sz="3200" b="1" dirty="0"/>
              <a:t> від Києва до </a:t>
            </a:r>
            <a:r>
              <a:rPr lang="ru-RU" sz="3200" b="1" dirty="0" err="1"/>
              <a:t>Умані</a:t>
            </a:r>
            <a:r>
              <a:rPr lang="ru-RU" sz="3200" b="1" dirty="0"/>
              <a:t> становить 210 км, а від </a:t>
            </a:r>
            <a:r>
              <a:rPr lang="ru-RU" sz="3200" b="1" dirty="0" err="1"/>
              <a:t>Умані</a:t>
            </a:r>
            <a:r>
              <a:rPr lang="ru-RU" sz="3200" b="1" dirty="0"/>
              <a:t> до </a:t>
            </a:r>
            <a:r>
              <a:rPr lang="ru-RU" sz="3200" b="1" dirty="0" err="1"/>
              <a:t>Одеси</a:t>
            </a:r>
            <a:r>
              <a:rPr lang="ru-RU" sz="3200" b="1" dirty="0"/>
              <a:t> — на 60 км </a:t>
            </a:r>
            <a:r>
              <a:rPr lang="ru-RU" sz="3200" b="1" dirty="0" err="1"/>
              <a:t>більша</a:t>
            </a:r>
            <a:r>
              <a:rPr lang="ru-RU" sz="3200" b="1" dirty="0"/>
              <a:t>. Яка </a:t>
            </a:r>
            <a:r>
              <a:rPr lang="ru-RU" sz="3200" b="1" dirty="0" err="1"/>
              <a:t>відстань</a:t>
            </a:r>
            <a:r>
              <a:rPr lang="ru-RU" sz="3200" b="1" dirty="0"/>
              <a:t> від Києва до </a:t>
            </a:r>
            <a:r>
              <a:rPr lang="ru-RU" sz="3200" b="1" dirty="0" err="1"/>
              <a:t>Одеси</a:t>
            </a:r>
            <a:r>
              <a:rPr lang="ru-RU" sz="3200" b="1" dirty="0"/>
              <a:t> через Умань?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10335018" cy="5920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662787" y="1413570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Ст.23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5772" y="1125538"/>
            <a:ext cx="8777015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який із </a:t>
            </a:r>
            <a:r>
              <a:rPr lang="ru-RU" sz="2800" b="1" dirty="0" err="1">
                <a:solidFill>
                  <a:srgbClr val="7030A0"/>
                </a:solidFill>
              </a:rPr>
              <a:t>виразів</a:t>
            </a:r>
            <a:r>
              <a:rPr lang="ru-RU" sz="2800" b="1" dirty="0">
                <a:solidFill>
                  <a:srgbClr val="7030A0"/>
                </a:solidFill>
              </a:rPr>
              <a:t> є </a:t>
            </a:r>
            <a:r>
              <a:rPr lang="ru-RU" sz="2800" b="1" dirty="0" err="1">
                <a:solidFill>
                  <a:srgbClr val="7030A0"/>
                </a:solidFill>
              </a:rPr>
              <a:t>розв’язанням</a:t>
            </a:r>
            <a:r>
              <a:rPr lang="ru-RU" sz="2800" b="1" dirty="0">
                <a:solidFill>
                  <a:srgbClr val="7030A0"/>
                </a:solidFill>
              </a:rPr>
              <a:t> задачі.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848236" y="3421967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210 + 60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124601" y="3421967"/>
            <a:ext cx="292346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210 – 60 + 210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436477" y="4221880"/>
            <a:ext cx="293315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210 + (210 + 60)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124601" y="4221881"/>
            <a:ext cx="292346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210 – (210 – 60)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01258" y="2113731"/>
            <a:ext cx="874597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Під час </a:t>
            </a:r>
            <a:r>
              <a:rPr lang="ru-RU" sz="3200" b="1" dirty="0" err="1"/>
              <a:t>тренування</a:t>
            </a:r>
            <a:r>
              <a:rPr lang="ru-RU" sz="3200" b="1" dirty="0"/>
              <a:t> </a:t>
            </a:r>
            <a:r>
              <a:rPr lang="ru-RU" sz="3200" b="1" dirty="0" err="1"/>
              <a:t>Олексій</a:t>
            </a:r>
            <a:r>
              <a:rPr lang="ru-RU" sz="3200" b="1" dirty="0"/>
              <a:t> </a:t>
            </a:r>
            <a:r>
              <a:rPr lang="ru-RU" sz="3200" b="1" dirty="0" err="1"/>
              <a:t>присідав</a:t>
            </a:r>
            <a:r>
              <a:rPr lang="ru-RU" sz="3200" b="1" dirty="0"/>
              <a:t> на </a:t>
            </a:r>
            <a:r>
              <a:rPr lang="ru-RU" sz="3200" b="1" dirty="0" err="1"/>
              <a:t>лівій</a:t>
            </a:r>
            <a:r>
              <a:rPr lang="ru-RU" sz="3200" b="1" dirty="0"/>
              <a:t> </a:t>
            </a:r>
            <a:r>
              <a:rPr lang="ru-RU" sz="3200" b="1" dirty="0" err="1"/>
              <a:t>нозі</a:t>
            </a:r>
            <a:r>
              <a:rPr lang="ru-RU" sz="3200" b="1" dirty="0"/>
              <a:t> 4 рази, а потім 3 рази — на </a:t>
            </a:r>
            <a:r>
              <a:rPr lang="ru-RU" sz="3200" b="1" dirty="0" err="1"/>
              <a:t>правій</a:t>
            </a:r>
            <a:r>
              <a:rPr lang="ru-RU" sz="3200" b="1" dirty="0"/>
              <a:t>. </a:t>
            </a:r>
            <a:r>
              <a:rPr lang="ru-RU" sz="3200" b="1" dirty="0" err="1"/>
              <a:t>Цю</a:t>
            </a:r>
            <a:r>
              <a:rPr lang="ru-RU" sz="3200" b="1" dirty="0"/>
              <a:t> </a:t>
            </a:r>
            <a:r>
              <a:rPr lang="ru-RU" sz="3200" b="1" dirty="0" err="1"/>
              <a:t>вправу</a:t>
            </a:r>
            <a:r>
              <a:rPr lang="ru-RU" sz="3200" b="1" dirty="0"/>
              <a:t> він </a:t>
            </a:r>
            <a:r>
              <a:rPr lang="ru-RU" sz="3200" b="1" dirty="0" err="1"/>
              <a:t>виконував</a:t>
            </a:r>
            <a:r>
              <a:rPr lang="ru-RU" sz="3200" b="1" dirty="0"/>
              <a:t> 5 разів. </a:t>
            </a:r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присідань</a:t>
            </a:r>
            <a:r>
              <a:rPr lang="ru-RU" sz="3200" b="1" dirty="0"/>
              <a:t> зробив </a:t>
            </a:r>
            <a:r>
              <a:rPr lang="ru-RU" sz="3200" b="1" dirty="0" err="1"/>
              <a:t>Олексій</a:t>
            </a:r>
            <a:r>
              <a:rPr lang="ru-RU" sz="3200" b="1" dirty="0"/>
              <a:t> за </a:t>
            </a:r>
            <a:r>
              <a:rPr lang="ru-RU" sz="3200" b="1" dirty="0" err="1"/>
              <a:t>тренування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10335018" cy="5920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688090" y="2113731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Ст.23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5772" y="1195519"/>
            <a:ext cx="9166699" cy="864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який із </a:t>
            </a:r>
            <a:r>
              <a:rPr lang="ru-RU" sz="2800" b="1" dirty="0" err="1">
                <a:solidFill>
                  <a:srgbClr val="7030A0"/>
                </a:solidFill>
              </a:rPr>
              <a:t>виразів</a:t>
            </a:r>
            <a:r>
              <a:rPr lang="ru-RU" sz="2800" b="1" dirty="0">
                <a:solidFill>
                  <a:srgbClr val="7030A0"/>
                </a:solidFill>
              </a:rPr>
              <a:t> точно відповідає </a:t>
            </a:r>
            <a:r>
              <a:rPr lang="ru-RU" sz="2800" b="1" dirty="0" err="1">
                <a:solidFill>
                  <a:srgbClr val="7030A0"/>
                </a:solidFill>
              </a:rPr>
              <a:t>умові</a:t>
            </a:r>
            <a:r>
              <a:rPr lang="ru-RU" sz="2800" b="1" dirty="0">
                <a:solidFill>
                  <a:srgbClr val="7030A0"/>
                </a:solidFill>
              </a:rPr>
              <a:t> задачі. </a:t>
            </a:r>
            <a:r>
              <a:rPr lang="ru-RU" sz="2800" b="1" dirty="0" err="1" smtClean="0">
                <a:solidFill>
                  <a:srgbClr val="7030A0"/>
                </a:solidFill>
              </a:rPr>
              <a:t>Обґрунтуйте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свою </a:t>
            </a:r>
            <a:r>
              <a:rPr lang="ru-RU" sz="2800" b="1" dirty="0" err="1">
                <a:solidFill>
                  <a:srgbClr val="7030A0"/>
                </a:solidFill>
              </a:rPr>
              <a:t>відповідь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627535" y="4293890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3 ∙ 5 + 4 ∙ 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189367" y="4282553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(3 + 4) ∙ 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15767" y="5302002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(4 + 3) ∙ 5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0365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5 Усне додавання і віднімання в межах 1000\2026-01-25_144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1424951"/>
            <a:ext cx="7920880" cy="45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34906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629594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2" y="165726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1990" y="1721123"/>
            <a:ext cx="5273537" cy="916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Що таке </a:t>
            </a:r>
            <a:r>
              <a:rPr lang="ru-RU" sz="3200" b="1" dirty="0" err="1" smtClean="0"/>
              <a:t>радіус</a:t>
            </a:r>
            <a:r>
              <a:rPr lang="ru-RU" sz="3200" b="1" dirty="0" smtClean="0"/>
              <a:t>? </a:t>
            </a:r>
            <a:r>
              <a:rPr lang="ru-RU" sz="3200" b="1" dirty="0" err="1" smtClean="0"/>
              <a:t>Діаметр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328577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731990" y="3285778"/>
            <a:ext cx="5186948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</a:t>
            </a:r>
            <a:r>
              <a:rPr lang="uk-UA" sz="3200" b="1" dirty="0" smtClean="0"/>
              <a:t>діаметр?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44690" y="4941962"/>
            <a:ext cx="5442803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Обери число, яким оцінюєш свою роботу на уроці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33" y="1403291"/>
            <a:ext cx="2843992" cy="37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смайлика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equilibrium-oakville.com/s/img/emotion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493690"/>
            <a:ext cx="10517640" cy="25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3 клас\03 МАТЕМ\1 Листопад\5 Усне додавання і віднімання в межах 1000\2026-01-21_133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2" y="1413570"/>
            <a:ext cx="92290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62753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Ст.21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5298251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5333" y="4234591"/>
            <a:ext cx="799078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/>
              <a:t>Яка </a:t>
            </a:r>
            <a:r>
              <a:rPr lang="ru-RU" sz="2800" b="1" dirty="0" err="1"/>
              <a:t>маса</a:t>
            </a:r>
            <a:r>
              <a:rPr lang="ru-RU" sz="2800" b="1" dirty="0"/>
              <a:t> кекса й </a:t>
            </a:r>
            <a:r>
              <a:rPr lang="ru-RU" sz="2800" b="1" dirty="0" err="1"/>
              <a:t>морозива</a:t>
            </a:r>
            <a:r>
              <a:rPr lang="ru-RU" sz="2800" b="1" dirty="0"/>
              <a:t> разом? </a:t>
            </a:r>
            <a:endParaRPr lang="ru-RU" sz="2800" b="1" dirty="0" smtClean="0"/>
          </a:p>
          <a:p>
            <a:pPr marL="514350" indent="-514350">
              <a:buAutoNum type="arabicParenR"/>
            </a:pPr>
            <a:r>
              <a:rPr lang="ru-RU" sz="2800" b="1" dirty="0" smtClean="0"/>
              <a:t>Яка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круасанів</a:t>
            </a:r>
            <a:r>
              <a:rPr lang="ru-RU" sz="2800" b="1" dirty="0"/>
              <a:t> і шоколаду? </a:t>
            </a:r>
            <a:endParaRPr lang="ru-RU" sz="2800" b="1" dirty="0" smtClean="0"/>
          </a:p>
          <a:p>
            <a:pPr marL="514350" indent="-514350">
              <a:buAutoNum type="arabicParenR"/>
            </a:pPr>
            <a:r>
              <a:rPr lang="ru-RU" sz="2800" b="1" dirty="0" smtClean="0"/>
              <a:t>Що </a:t>
            </a:r>
            <a:r>
              <a:rPr lang="ru-RU" sz="2800" b="1" dirty="0" err="1"/>
              <a:t>важче</a:t>
            </a:r>
            <a:r>
              <a:rPr lang="ru-RU" sz="2800" b="1" dirty="0"/>
              <a:t>: кекс чи </a:t>
            </a:r>
            <a:r>
              <a:rPr lang="ru-RU" sz="2800" b="1" dirty="0" err="1"/>
              <a:t>круасан</a:t>
            </a:r>
            <a:r>
              <a:rPr lang="ru-RU" sz="2800" b="1" dirty="0"/>
              <a:t>? На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грамів</a:t>
            </a:r>
            <a:r>
              <a:rPr lang="ru-RU" sz="2800" b="1" dirty="0"/>
              <a:t> </a:t>
            </a:r>
            <a:r>
              <a:rPr lang="ru-RU" sz="2800" b="1" dirty="0" err="1"/>
              <a:t>важче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514350" indent="-514350">
              <a:buAutoNum type="arabicParenR"/>
            </a:pPr>
            <a:r>
              <a:rPr lang="ru-RU" sz="2800" b="1" dirty="0" smtClean="0"/>
              <a:t>Яка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, шоколаду й шматка торта?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1258" y="587762"/>
            <a:ext cx="995279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малюнки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81729" y="4249461"/>
            <a:ext cx="127479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180(г)</a:t>
            </a:r>
            <a:endParaRPr lang="ru-RU" sz="28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1258" y="1341562"/>
            <a:ext cx="9952796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Прочитайте </a:t>
            </a:r>
            <a:r>
              <a:rPr lang="ru-RU" sz="2400" b="1" dirty="0" err="1">
                <a:solidFill>
                  <a:srgbClr val="7030A0"/>
                </a:solidFill>
              </a:rPr>
              <a:t>масу</a:t>
            </a:r>
            <a:r>
              <a:rPr lang="ru-RU" sz="2400" b="1" dirty="0">
                <a:solidFill>
                  <a:srgbClr val="7030A0"/>
                </a:solidFill>
              </a:rPr>
              <a:t> кожного </a:t>
            </a:r>
            <a:r>
              <a:rPr lang="ru-RU" sz="2400" b="1" dirty="0" err="1">
                <a:solidFill>
                  <a:srgbClr val="7030A0"/>
                </a:solidFill>
              </a:rPr>
              <a:t>смаколика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Дайте </a:t>
            </a:r>
            <a:r>
              <a:rPr lang="ru-RU" sz="2400" b="1" dirty="0" err="1">
                <a:solidFill>
                  <a:srgbClr val="7030A0"/>
                </a:solidFill>
              </a:rPr>
              <a:t>відповіді</a:t>
            </a:r>
            <a:r>
              <a:rPr lang="ru-RU" sz="2400" b="1" dirty="0">
                <a:solidFill>
                  <a:srgbClr val="7030A0"/>
                </a:solidFill>
              </a:rPr>
              <a:t> на запитання.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519099" y="4234591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110+70=</a:t>
            </a:r>
            <a:endParaRPr lang="ru-RU" sz="2800" b="1" dirty="0"/>
          </a:p>
        </p:txBody>
      </p:sp>
      <p:pic>
        <p:nvPicPr>
          <p:cNvPr id="3" name="Picture 2" descr="D:\3 клас\03 МАТЕМ\1 Листопад\5 Усне додавання і віднімання в межах 1000\2026-01-25_1430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16" y="1921355"/>
            <a:ext cx="8690971" cy="23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86" y="1993180"/>
            <a:ext cx="2246735" cy="2169586"/>
          </a:xfrm>
          <a:prstGeom prst="rect">
            <a:avLst/>
          </a:prstGeom>
        </p:spPr>
      </p:pic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692432" y="4725939"/>
            <a:ext cx="127479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230(г)</a:t>
            </a:r>
            <a:endParaRPr lang="ru-RU" sz="28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71500" y="4683821"/>
            <a:ext cx="2020932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70+70+90=</a:t>
            </a:r>
            <a:endParaRPr lang="ru-RU" sz="28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12167" y="5497850"/>
            <a:ext cx="127479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40(г)</a:t>
            </a:r>
            <a:endParaRPr lang="ru-RU" sz="28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49537" y="5482980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110–70=</a:t>
            </a:r>
            <a:endParaRPr lang="ru-RU" sz="28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479761" y="5585534"/>
            <a:ext cx="127479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790(г)</a:t>
            </a:r>
            <a:endParaRPr lang="ru-RU" sz="28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34760" y="5590034"/>
            <a:ext cx="2285384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580+120+90=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35" grpId="0" animBg="1"/>
      <p:bldP spid="38" grpId="0" animBg="1"/>
      <p:bldP spid="39" grpId="0" animBg="1"/>
      <p:bldP spid="41" grpId="0" animBg="1"/>
      <p:bldP spid="42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22919" y="2752110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16488" y="-718547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68527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31502" y="1362684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191986" y="2752110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1025229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4" y="-6753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692" y="1197546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338449" y="3501802"/>
            <a:ext cx="665743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 кг </a:t>
            </a:r>
            <a:r>
              <a:rPr lang="ru-RU" sz="3200" b="1" dirty="0" err="1"/>
              <a:t>зменште</a:t>
            </a:r>
            <a:r>
              <a:rPr lang="ru-RU" sz="3200" b="1" dirty="0"/>
              <a:t> на 400 г. </a:t>
            </a:r>
            <a:endParaRPr lang="ru-RU" sz="3200" b="1" dirty="0" smtClean="0"/>
          </a:p>
          <a:p>
            <a:r>
              <a:rPr lang="ru-RU" sz="3200" b="1" dirty="0" err="1" smtClean="0"/>
              <a:t>Збільште</a:t>
            </a:r>
            <a:r>
              <a:rPr lang="ru-RU" sz="3200" b="1" dirty="0" smtClean="0"/>
              <a:t> 700кг </a:t>
            </a:r>
            <a:r>
              <a:rPr lang="ru-RU" sz="3200" b="1" dirty="0"/>
              <a:t>на </a:t>
            </a:r>
            <a:r>
              <a:rPr lang="ru-RU" sz="3200" b="1" dirty="0" smtClean="0"/>
              <a:t>130кг. </a:t>
            </a:r>
          </a:p>
          <a:p>
            <a:r>
              <a:rPr lang="ru-RU" sz="3200" b="1" dirty="0" smtClean="0"/>
              <a:t>Запишіть </a:t>
            </a:r>
            <a:r>
              <a:rPr lang="ru-RU" sz="3200" b="1" dirty="0"/>
              <a:t>суму чисел </a:t>
            </a:r>
            <a:r>
              <a:rPr lang="ru-RU" sz="3200" b="1" dirty="0" smtClean="0"/>
              <a:t>543ц </a:t>
            </a:r>
            <a:r>
              <a:rPr lang="ru-RU" sz="3200" b="1" dirty="0"/>
              <a:t>і </a:t>
            </a:r>
            <a:r>
              <a:rPr lang="ru-RU" sz="3200" b="1" dirty="0" smtClean="0"/>
              <a:t>200ц. </a:t>
            </a:r>
          </a:p>
          <a:p>
            <a:r>
              <a:rPr lang="ru-RU" sz="3200" b="1" dirty="0" smtClean="0"/>
              <a:t>Запишіть </a:t>
            </a:r>
            <a:r>
              <a:rPr lang="ru-RU" sz="3200" b="1" dirty="0" err="1"/>
              <a:t>різницю</a:t>
            </a:r>
            <a:r>
              <a:rPr lang="ru-RU" sz="3200" b="1" dirty="0"/>
              <a:t> чисел </a:t>
            </a:r>
            <a:r>
              <a:rPr lang="ru-RU" sz="3200" b="1" dirty="0" smtClean="0"/>
              <a:t>750т </a:t>
            </a:r>
            <a:r>
              <a:rPr lang="ru-RU" sz="3200" b="1" dirty="0"/>
              <a:t>і </a:t>
            </a:r>
            <a:r>
              <a:rPr lang="ru-RU" sz="3200" b="1" dirty="0" smtClean="0"/>
              <a:t>430т.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219797" y="2755758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72753" y="2752110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08186" y="-715225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17821" y="-684124"/>
            <a:ext cx="454720" cy="56779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68821" y="274415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35799" y="-661973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76574" y="2764819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97292" y="2755758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7850525" y="2935444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2447541" y="287854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8181" y="2744154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6339" y="2706753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79654" y="2781354"/>
            <a:ext cx="420547" cy="5347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75827" y="2781354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069167" y="27420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881079" y="274208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91683" y="2744154"/>
            <a:ext cx="454720" cy="56779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338449" y="5563905"/>
            <a:ext cx="90210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Поясніть</a:t>
            </a:r>
            <a:r>
              <a:rPr lang="ru-RU" sz="3200" b="1" dirty="0" smtClean="0"/>
              <a:t>, що </a:t>
            </a:r>
            <a:r>
              <a:rPr lang="ru-RU" sz="3200" b="1" dirty="0" err="1" smtClean="0"/>
              <a:t>позначає</a:t>
            </a:r>
            <a:r>
              <a:rPr lang="ru-RU" sz="3200" b="1" dirty="0" smtClean="0"/>
              <a:t> цифра 3 в кожному </a:t>
            </a:r>
            <a:r>
              <a:rPr lang="ru-RU" sz="3200" b="1" dirty="0" err="1" smtClean="0"/>
              <a:t>числі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7" grpId="0"/>
      <p:bldP spid="78" grpId="0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5" y="465246"/>
            <a:ext cx="10326781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</a:t>
            </a:r>
            <a:r>
              <a:rPr lang="ru-RU" sz="3600" b="1" dirty="0" err="1" smtClean="0"/>
              <a:t>різницю</a:t>
            </a:r>
            <a:r>
              <a:rPr lang="ru-RU" sz="3600" b="1" dirty="0" smtClean="0"/>
              <a:t> </a:t>
            </a:r>
            <a:r>
              <a:rPr lang="ru-RU" sz="3600" b="1" dirty="0" smtClean="0"/>
              <a:t>730 </a:t>
            </a:r>
            <a:r>
              <a:rPr lang="ru-RU" sz="3600" b="1" dirty="0"/>
              <a:t>– </a:t>
            </a:r>
            <a:r>
              <a:rPr lang="ru-RU" sz="3600" b="1" dirty="0" smtClean="0"/>
              <a:t>290 </a:t>
            </a:r>
            <a:r>
              <a:rPr lang="ru-RU" sz="3600" b="1" dirty="0"/>
              <a:t>різними способами.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D:\3 клас\03 МАТЕМ\1 Листопад\5 Усне додавання і віднімання в межах 1000\2026-01-16_2257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95" y="1845618"/>
            <a:ext cx="1251667" cy="21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3 клас\03 МАТЕМ\1 Листопад\5 Усне додавання і віднімання в межах 1000\2026-01-25_1438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95" y="1845618"/>
            <a:ext cx="9855048" cy="29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smtClean="0"/>
              <a:t>з </a:t>
            </a:r>
            <a:r>
              <a:rPr lang="ru-RU" sz="4000" b="1" dirty="0" err="1" smtClean="0"/>
              <a:t>поясненням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67354" y="1842789"/>
            <a:ext cx="2290322" cy="590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420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160 </a:t>
            </a:r>
            <a:r>
              <a:rPr lang="ru-RU" sz="3200" b="1" dirty="0" smtClean="0"/>
              <a:t>= </a:t>
            </a: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74847" y="1814369"/>
            <a:ext cx="3236209" cy="618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420 – 100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60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835319" y="1897391"/>
            <a:ext cx="97148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260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01894" y="3137125"/>
            <a:ext cx="2226441" cy="6527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230 </a:t>
            </a:r>
            <a:r>
              <a:rPr lang="ru-RU" sz="3200" b="1" dirty="0" smtClean="0"/>
              <a:t>– 80 =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41123" y="3148769"/>
            <a:ext cx="1072658" cy="629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uk-UA" sz="3200" b="1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4" y="1271572"/>
            <a:ext cx="3091853" cy="2648962"/>
          </a:xfrm>
          <a:prstGeom prst="rect">
            <a:avLst/>
          </a:prstGeom>
        </p:spPr>
      </p:pic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419623" y="4216108"/>
            <a:ext cx="2384519" cy="6243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840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290 </a:t>
            </a:r>
            <a:r>
              <a:rPr lang="ru-RU" sz="3200" b="1" dirty="0" smtClean="0"/>
              <a:t>= </a:t>
            </a: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67354" y="3137124"/>
            <a:ext cx="2276489" cy="6527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730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580 </a:t>
            </a:r>
            <a:r>
              <a:rPr lang="ru-RU" sz="3200" b="1" dirty="0" smtClean="0"/>
              <a:t>= </a:t>
            </a:r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63665" y="1364257"/>
            <a:ext cx="14477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100  60</a:t>
            </a:r>
            <a:endParaRPr lang="uk-UA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8035721">
            <a:off x="4352971" y="1429468"/>
            <a:ext cx="1478381" cy="86638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49943" y="1334759"/>
            <a:ext cx="81807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320</a:t>
            </a:r>
            <a:endParaRPr lang="uk-UA" sz="28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52551" y="2554018"/>
            <a:ext cx="83636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500</a:t>
            </a:r>
            <a:endParaRPr lang="uk-UA" sz="28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866410" y="2554017"/>
            <a:ext cx="71217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80</a:t>
            </a:r>
            <a:endParaRPr lang="uk-UA" sz="28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419623" y="5627795"/>
            <a:ext cx="2429369" cy="5790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580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190 </a:t>
            </a:r>
            <a:r>
              <a:rPr lang="ru-RU" sz="3200" b="1" dirty="0" smtClean="0"/>
              <a:t>=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 rot="7315339">
            <a:off x="4358694" y="2664199"/>
            <a:ext cx="1380757" cy="84644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47327" y="3682975"/>
            <a:ext cx="158379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300 – 10</a:t>
            </a:r>
            <a:endParaRPr lang="uk-UA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 rot="7816495">
            <a:off x="2806076" y="3823506"/>
            <a:ext cx="1475857" cy="8195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12400" y="4233288"/>
            <a:ext cx="3040988" cy="5946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840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300 + </a:t>
            </a:r>
            <a:r>
              <a:rPr lang="ru-RU" sz="3200" b="1" dirty="0" smtClean="0"/>
              <a:t>10 =</a:t>
            </a:r>
            <a:endParaRPr lang="uk-UA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86922" y="4255255"/>
            <a:ext cx="1046024" cy="58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55</a:t>
            </a:r>
            <a:r>
              <a:rPr lang="ru-RU" sz="3200" b="1" dirty="0" smtClean="0"/>
              <a:t>0</a:t>
            </a:r>
            <a:endParaRPr lang="uk-UA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507932" y="3789833"/>
            <a:ext cx="81807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54</a:t>
            </a:r>
            <a:r>
              <a:rPr lang="uk-UA" sz="2800" b="1" dirty="0" smtClean="0"/>
              <a:t>0</a:t>
            </a:r>
            <a:endParaRPr lang="uk-UA" sz="28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47327" y="5086081"/>
            <a:ext cx="160166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200 – 10 </a:t>
            </a:r>
            <a:endParaRPr lang="uk-UA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 rot="7816495">
            <a:off x="2739742" y="5209338"/>
            <a:ext cx="1475857" cy="8195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31119" y="5599637"/>
            <a:ext cx="3040988" cy="5946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580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200 </a:t>
            </a:r>
            <a:r>
              <a:rPr lang="ru-RU" sz="3200" b="1" dirty="0"/>
              <a:t>+</a:t>
            </a:r>
            <a:r>
              <a:rPr lang="ru-RU" sz="3200" b="1" dirty="0" smtClean="0"/>
              <a:t> </a:t>
            </a:r>
            <a:r>
              <a:rPr lang="ru-RU" sz="3200" b="1" dirty="0"/>
              <a:t>1</a:t>
            </a:r>
            <a:r>
              <a:rPr lang="ru-RU" sz="3200" b="1" dirty="0" smtClean="0"/>
              <a:t>0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6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05641" y="5621604"/>
            <a:ext cx="1046024" cy="58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390</a:t>
            </a:r>
            <a:endParaRPr lang="uk-UA" sz="32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74659" y="5094662"/>
            <a:ext cx="81807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380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9125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4" grpId="0" animBg="1"/>
      <p:bldP spid="35" grpId="0" animBg="1"/>
      <p:bldP spid="36" grpId="0" animBg="1"/>
      <p:bldP spid="44" grpId="0" animBg="1"/>
      <p:bldP spid="4" grpId="0" animBg="1"/>
      <p:bldP spid="46" grpId="0" animBg="1"/>
      <p:bldP spid="47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зручним</a:t>
            </a:r>
            <a:r>
              <a:rPr lang="ru-RU" sz="4000" b="1" dirty="0" smtClean="0"/>
              <a:t> для вас способом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03156" y="3102094"/>
            <a:ext cx="2696587" cy="12033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610 </a:t>
            </a:r>
            <a:r>
              <a:rPr lang="ru-RU" sz="3200" b="1" dirty="0"/>
              <a:t>– </a:t>
            </a:r>
            <a:r>
              <a:rPr lang="ru-RU" sz="3200" b="1" dirty="0" smtClean="0"/>
              <a:t>160 </a:t>
            </a:r>
            <a:r>
              <a:rPr lang="ru-RU" sz="3200" b="1" dirty="0" smtClean="0"/>
              <a:t>= </a:t>
            </a:r>
          </a:p>
          <a:p>
            <a:r>
              <a:rPr lang="ru-RU" sz="3200" b="1" dirty="0" smtClean="0"/>
              <a:t>10</a:t>
            </a:r>
            <a:r>
              <a:rPr lang="ru-RU" sz="3200" b="1" dirty="0" smtClean="0"/>
              <a:t>00 </a:t>
            </a:r>
            <a:r>
              <a:rPr lang="ru-RU" sz="3200" b="1" dirty="0"/>
              <a:t>– </a:t>
            </a:r>
            <a:r>
              <a:rPr lang="ru-RU" sz="3200" b="1" dirty="0" smtClean="0"/>
              <a:t>340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044359" y="1197546"/>
            <a:ext cx="2571325" cy="2506228"/>
          </a:xfrm>
          <a:prstGeom prst="rect">
            <a:avLst/>
          </a:prstGeom>
        </p:spPr>
      </p:pic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45767" y="1556329"/>
            <a:ext cx="189760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… =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61403" y="2132080"/>
            <a:ext cx="188019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…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99743" y="3170640"/>
            <a:ext cx="1967702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… =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51747" y="3201806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91288" y="3797689"/>
            <a:ext cx="197615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…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518205" y="3816530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660</a:t>
            </a:r>
            <a:endParaRPr lang="uk-UA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31014" y="1513711"/>
            <a:ext cx="2320590" cy="11515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860 – 180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70</a:t>
            </a:r>
            <a:r>
              <a:rPr lang="ru-RU" sz="3200" b="1" dirty="0" smtClean="0"/>
              <a:t>0 – 170 </a:t>
            </a:r>
            <a:r>
              <a:rPr lang="ru-RU" sz="3200" b="1" dirty="0" smtClean="0"/>
              <a:t>=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224231" y="1556329"/>
            <a:ext cx="86421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680</a:t>
            </a:r>
            <a:endParaRPr lang="uk-UA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246844" y="2168752"/>
            <a:ext cx="86421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530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9329</TotalTime>
  <Words>637</Words>
  <Application>Microsoft Office PowerPoint</Application>
  <PresentationFormat>Произвольный</PresentationFormat>
  <Paragraphs>160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827</cp:revision>
  <dcterms:created xsi:type="dcterms:W3CDTF">2025-08-27T14:01:18Z</dcterms:created>
  <dcterms:modified xsi:type="dcterms:W3CDTF">2026-01-25T15:01:49Z</dcterms:modified>
</cp:coreProperties>
</file>