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1136" r:id="rId3"/>
    <p:sldId id="858" r:id="rId4"/>
    <p:sldId id="1137" r:id="rId5"/>
    <p:sldId id="1115" r:id="rId6"/>
    <p:sldId id="1067" r:id="rId7"/>
    <p:sldId id="1120" r:id="rId8"/>
    <p:sldId id="1121" r:id="rId9"/>
    <p:sldId id="1139" r:id="rId10"/>
    <p:sldId id="1132" r:id="rId11"/>
    <p:sldId id="1138" r:id="rId12"/>
    <p:sldId id="1141" r:id="rId13"/>
    <p:sldId id="114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6A3"/>
    <a:srgbClr val="B2591D"/>
    <a:srgbClr val="3C4272"/>
    <a:srgbClr val="FF4343"/>
    <a:srgbClr val="2F3242"/>
    <a:srgbClr val="653819"/>
    <a:srgbClr val="FFC562"/>
    <a:srgbClr val="C3C7E2"/>
    <a:srgbClr val="D3D3B7"/>
    <a:srgbClr val="B7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0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1961" y="4286377"/>
            <a:ext cx="9144000" cy="146423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книжкою.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Ліна Костенко. Вірші для дітей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834" y="1032171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колі літературних казок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91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7546E02-E855-4E17-BD45-159D6E0A8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7" r="20805"/>
          <a:stretch/>
        </p:blipFill>
        <p:spPr>
          <a:xfrm>
            <a:off x="1471961" y="1032170"/>
            <a:ext cx="3334215" cy="2843005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811" y="479502"/>
            <a:ext cx="10047249" cy="672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Ліна Костенко. Сунички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91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79810" y="5284333"/>
            <a:ext cx="7551233" cy="85998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з вірша узнали про сунички? Де виросли ці ягідки? Про що розповідає автор вірша про себе?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2C8DD7-7D5E-4AE9-8D18-C55095377D6E}"/>
              </a:ext>
            </a:extLst>
          </p:cNvPr>
          <p:cNvSpPr txBox="1"/>
          <p:nvPr/>
        </p:nvSpPr>
        <p:spPr>
          <a:xfrm>
            <a:off x="1079811" y="1195614"/>
            <a:ext cx="5005953" cy="4031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Пiд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маленькими </a:t>
            </a:r>
            <a:r>
              <a:rPr lang="ru-RU" sz="3200" b="1" dirty="0" err="1">
                <a:solidFill>
                  <a:schemeClr val="bg1"/>
                </a:solidFill>
              </a:rPr>
              <a:t>яличками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У </a:t>
            </a:r>
            <a:r>
              <a:rPr lang="ru-RU" sz="3200" b="1" dirty="0" err="1">
                <a:solidFill>
                  <a:schemeClr val="bg1"/>
                </a:solidFill>
              </a:rPr>
              <a:t>смарагдовiй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травi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 err="1">
                <a:solidFill>
                  <a:schemeClr val="bg1"/>
                </a:solidFill>
              </a:rPr>
              <a:t>Лiто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виросло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суничками</a:t>
            </a:r>
            <a:r>
              <a:rPr lang="ru-RU" sz="3200" b="1" dirty="0">
                <a:solidFill>
                  <a:schemeClr val="bg1"/>
                </a:solidFill>
              </a:rPr>
              <a:t> —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То по </a:t>
            </a:r>
            <a:r>
              <a:rPr lang="ru-RU" sz="3200" b="1" dirty="0" err="1">
                <a:solidFill>
                  <a:schemeClr val="bg1"/>
                </a:solidFill>
              </a:rPr>
              <a:t>однiй</a:t>
            </a:r>
            <a:r>
              <a:rPr lang="ru-RU" sz="3200" b="1" dirty="0">
                <a:solidFill>
                  <a:schemeClr val="bg1"/>
                </a:solidFill>
              </a:rPr>
              <a:t>, то по </a:t>
            </a:r>
            <a:r>
              <a:rPr lang="ru-RU" sz="3200" b="1" dirty="0" err="1">
                <a:solidFill>
                  <a:schemeClr val="bg1"/>
                </a:solidFill>
              </a:rPr>
              <a:t>двi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Ой, </a:t>
            </a:r>
            <a:r>
              <a:rPr lang="ru-RU" sz="3200" b="1" dirty="0" err="1">
                <a:solidFill>
                  <a:schemeClr val="bg1"/>
                </a:solidFill>
              </a:rPr>
              <a:t>сестриченько-яличко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Ти</a:t>
            </a:r>
            <a:r>
              <a:rPr lang="ru-RU" sz="3200" b="1" dirty="0">
                <a:solidFill>
                  <a:schemeClr val="bg1"/>
                </a:solidFill>
              </a:rPr>
              <a:t> не </a:t>
            </a:r>
            <a:r>
              <a:rPr lang="ru-RU" sz="3200" b="1" dirty="0" err="1">
                <a:solidFill>
                  <a:schemeClr val="bg1"/>
                </a:solidFill>
              </a:rPr>
              <a:t>дряпай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моє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личко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суничок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назбираю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 err="1">
                <a:solidFill>
                  <a:schemeClr val="bg1"/>
                </a:solidFill>
              </a:rPr>
              <a:t>Жменьку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мамi</a:t>
            </a:r>
            <a:r>
              <a:rPr lang="ru-RU" sz="3200" b="1" dirty="0">
                <a:solidFill>
                  <a:schemeClr val="bg1"/>
                </a:solidFill>
              </a:rPr>
              <a:t> i </a:t>
            </a:r>
            <a:r>
              <a:rPr lang="ru-RU" sz="3200" b="1" dirty="0" err="1">
                <a:solidFill>
                  <a:schemeClr val="bg1"/>
                </a:solidFill>
              </a:rPr>
              <a:t>собi</a:t>
            </a:r>
            <a:r>
              <a:rPr lang="ru-RU" sz="3200" b="1" dirty="0">
                <a:solidFill>
                  <a:schemeClr val="bg1"/>
                </a:solidFill>
              </a:rPr>
              <a:t>!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11492EE-937C-4C91-926F-70352BF01D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22"/>
          <a:stretch/>
        </p:blipFill>
        <p:spPr>
          <a:xfrm>
            <a:off x="6870942" y="1217916"/>
            <a:ext cx="4193046" cy="40318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92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811" y="479502"/>
            <a:ext cx="10047249" cy="672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Ліна Костенко. Соловейко застудився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91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2739" y="4336479"/>
            <a:ext cx="5294968" cy="85998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кого звертається авторка вірша? Що сталось із соловейком?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2C8DD7-7D5E-4AE9-8D18-C55095377D6E}"/>
              </a:ext>
            </a:extLst>
          </p:cNvPr>
          <p:cNvSpPr txBox="1"/>
          <p:nvPr/>
        </p:nvSpPr>
        <p:spPr>
          <a:xfrm>
            <a:off x="1079812" y="1195614"/>
            <a:ext cx="5510560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Дощик</a:t>
            </a:r>
            <a:r>
              <a:rPr lang="ru-RU" sz="3200" b="1" dirty="0"/>
              <a:t>, </a:t>
            </a:r>
            <a:r>
              <a:rPr lang="ru-RU" sz="3200" b="1" dirty="0" err="1"/>
              <a:t>дощик</a:t>
            </a:r>
            <a:r>
              <a:rPr lang="ru-RU" sz="3200" b="1" dirty="0"/>
              <a:t>, ти </a:t>
            </a:r>
            <a:r>
              <a:rPr lang="ru-RU" sz="3200" b="1" dirty="0" err="1"/>
              <a:t>вже</a:t>
            </a:r>
            <a:r>
              <a:rPr lang="ru-RU" sz="3200" b="1" dirty="0"/>
              <a:t> </a:t>
            </a:r>
            <a:r>
              <a:rPr lang="ru-RU" sz="3200" b="1" dirty="0" err="1"/>
              <a:t>злива</a:t>
            </a:r>
            <a:r>
              <a:rPr lang="ru-RU" sz="3200" b="1" dirty="0"/>
              <a:t>!</a:t>
            </a:r>
          </a:p>
          <a:p>
            <a:r>
              <a:rPr lang="ru-RU" sz="3200" b="1" dirty="0"/>
              <a:t>Плаче груша, плаче слива.</a:t>
            </a:r>
          </a:p>
          <a:p>
            <a:r>
              <a:rPr lang="ru-RU" sz="3200" b="1" dirty="0"/>
              <a:t>Ти </a:t>
            </a:r>
            <a:r>
              <a:rPr lang="ru-RU" sz="3200" b="1" dirty="0" err="1"/>
              <a:t>періщить</a:t>
            </a:r>
            <a:r>
              <a:rPr lang="ru-RU" sz="3200" b="1" dirty="0"/>
              <a:t> </a:t>
            </a:r>
            <a:r>
              <a:rPr lang="ru-RU" sz="3200" b="1" dirty="0" err="1"/>
              <a:t>заходився</a:t>
            </a:r>
            <a:r>
              <a:rPr lang="ru-RU" sz="3200" b="1" dirty="0"/>
              <a:t>,</a:t>
            </a:r>
          </a:p>
          <a:p>
            <a:r>
              <a:rPr lang="ru-RU" sz="3200" b="1" dirty="0"/>
              <a:t>соловейко </a:t>
            </a:r>
            <a:r>
              <a:rPr lang="ru-RU" sz="3200" b="1" dirty="0" err="1"/>
              <a:t>застудився</a:t>
            </a:r>
            <a:r>
              <a:rPr lang="ru-RU" sz="3200" b="1" dirty="0"/>
              <a:t>.</a:t>
            </a:r>
          </a:p>
          <a:p>
            <a:r>
              <a:rPr lang="ru-RU" sz="3200" b="1" dirty="0"/>
              <a:t>А </a:t>
            </a:r>
            <a:r>
              <a:rPr lang="ru-RU" sz="3200" b="1" dirty="0" err="1"/>
              <a:t>тепер</a:t>
            </a:r>
            <a:r>
              <a:rPr lang="ru-RU" sz="3200" b="1" dirty="0"/>
              <a:t> </a:t>
            </a:r>
            <a:r>
              <a:rPr lang="ru-RU" sz="3200" b="1" dirty="0" err="1"/>
              <a:t>лежить</a:t>
            </a:r>
            <a:r>
              <a:rPr lang="ru-RU" sz="3200" b="1" dirty="0"/>
              <a:t> </a:t>
            </a:r>
            <a:r>
              <a:rPr lang="ru-RU" sz="3200" b="1" dirty="0" err="1"/>
              <a:t>під</a:t>
            </a:r>
            <a:r>
              <a:rPr lang="ru-RU" sz="3200" b="1" dirty="0"/>
              <a:t> пледом,</a:t>
            </a:r>
          </a:p>
          <a:p>
            <a:r>
              <a:rPr lang="ru-RU" sz="3200" b="1" dirty="0" err="1"/>
              <a:t>п'є</a:t>
            </a:r>
            <a:r>
              <a:rPr lang="ru-RU" sz="3200" b="1" dirty="0"/>
              <a:t> </a:t>
            </a:r>
            <a:r>
              <a:rPr lang="ru-RU" sz="3200" b="1" dirty="0" err="1"/>
              <a:t>гарячий</a:t>
            </a:r>
            <a:r>
              <a:rPr lang="ru-RU" sz="3200" b="1" dirty="0"/>
              <a:t> чай із медом.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A2AA45-AE2E-4E3C-8E1E-315CC3F70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273" y="1195614"/>
            <a:ext cx="4841848" cy="4455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1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5" y="479502"/>
            <a:ext cx="10268416" cy="672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Ліна Костенко. </a:t>
            </a:r>
            <a:r>
              <a:rPr lang="ru-RU" sz="4000" b="1" dirty="0"/>
              <a:t>Усе </a:t>
            </a:r>
            <a:r>
              <a:rPr lang="ru-RU" sz="4000" b="1" dirty="0" err="1"/>
              <a:t>моє</a:t>
            </a:r>
            <a:r>
              <a:rPr lang="ru-RU" sz="4000" b="1" dirty="0"/>
              <a:t>, все </a:t>
            </a:r>
            <a:r>
              <a:rPr lang="ru-RU" sz="4000" b="1" dirty="0" err="1" smtClean="0"/>
              <a:t>зветься</a:t>
            </a:r>
            <a:r>
              <a:rPr lang="ru-RU" sz="4000" b="1" dirty="0" smtClean="0"/>
              <a:t> – Україна</a:t>
            </a:r>
            <a:endParaRPr lang="ru-RU" sz="40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91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2739" y="4336479"/>
            <a:ext cx="5294968" cy="85998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кого звертається авторка вірша? Що сталось із соловейком?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2C8DD7-7D5E-4AE9-8D18-C55095377D6E}"/>
              </a:ext>
            </a:extLst>
          </p:cNvPr>
          <p:cNvSpPr txBox="1"/>
          <p:nvPr/>
        </p:nvSpPr>
        <p:spPr>
          <a:xfrm>
            <a:off x="669074" y="1164595"/>
            <a:ext cx="7294754" cy="4031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err="1"/>
              <a:t>Буває</a:t>
            </a:r>
            <a:r>
              <a:rPr lang="ru-RU" sz="3200" dirty="0"/>
              <a:t>, часом </a:t>
            </a:r>
            <a:r>
              <a:rPr lang="ru-RU" sz="3200" dirty="0" err="1"/>
              <a:t>сліпну</a:t>
            </a:r>
            <a:r>
              <a:rPr lang="ru-RU" sz="3200" dirty="0"/>
              <a:t> від </a:t>
            </a:r>
            <a:r>
              <a:rPr lang="ru-RU" sz="3200" dirty="0" err="1"/>
              <a:t>краси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 err="1"/>
              <a:t>Спинюсь</a:t>
            </a:r>
            <a:r>
              <a:rPr lang="ru-RU" sz="3200" dirty="0"/>
              <a:t>, не </a:t>
            </a:r>
            <a:r>
              <a:rPr lang="ru-RU" sz="3200" dirty="0" err="1"/>
              <a:t>тямлю</a:t>
            </a:r>
            <a:r>
              <a:rPr lang="ru-RU" sz="3200" dirty="0"/>
              <a:t>, що </a:t>
            </a:r>
            <a:r>
              <a:rPr lang="ru-RU" sz="3200" dirty="0" err="1"/>
              <a:t>воно</a:t>
            </a:r>
            <a:r>
              <a:rPr lang="ru-RU" sz="3200" dirty="0"/>
              <a:t> за диво,—</a:t>
            </a:r>
            <a:br>
              <a:rPr lang="ru-RU" sz="3200" dirty="0"/>
            </a:br>
            <a:r>
              <a:rPr lang="ru-RU" sz="3200" dirty="0" err="1"/>
              <a:t>оці</a:t>
            </a:r>
            <a:r>
              <a:rPr lang="ru-RU" sz="3200" dirty="0"/>
              <a:t> степи, це небо, ці </a:t>
            </a:r>
            <a:r>
              <a:rPr lang="ru-RU" sz="3200" dirty="0" err="1"/>
              <a:t>ліси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/>
              <a:t>усе так </a:t>
            </a:r>
            <a:r>
              <a:rPr lang="ru-RU" sz="3200" dirty="0" err="1"/>
              <a:t>гарно</a:t>
            </a:r>
            <a:r>
              <a:rPr lang="ru-RU" sz="3200" dirty="0"/>
              <a:t>, чисто, </a:t>
            </a:r>
            <a:r>
              <a:rPr lang="ru-RU" sz="3200" dirty="0" err="1"/>
              <a:t>незрадливо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/>
              <a:t>усе як є — дорога, </a:t>
            </a:r>
            <a:r>
              <a:rPr lang="ru-RU" sz="3200" dirty="0" err="1"/>
              <a:t>явори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/>
              <a:t>усе </a:t>
            </a:r>
            <a:r>
              <a:rPr lang="ru-RU" sz="3200" dirty="0" err="1"/>
              <a:t>моє</a:t>
            </a:r>
            <a:r>
              <a:rPr lang="ru-RU" sz="3200" dirty="0"/>
              <a:t>, все </a:t>
            </a:r>
            <a:r>
              <a:rPr lang="ru-RU" sz="3200" dirty="0" err="1"/>
              <a:t>зветься</a:t>
            </a:r>
            <a:r>
              <a:rPr lang="ru-RU" sz="3200" dirty="0"/>
              <a:t> — Україна.</a:t>
            </a:r>
            <a:br>
              <a:rPr lang="ru-RU" sz="3200" dirty="0"/>
            </a:br>
            <a:r>
              <a:rPr lang="ru-RU" sz="3200" dirty="0" err="1"/>
              <a:t>Така</a:t>
            </a:r>
            <a:r>
              <a:rPr lang="ru-RU" sz="3200" dirty="0"/>
              <a:t> краса, </a:t>
            </a:r>
            <a:r>
              <a:rPr lang="ru-RU" sz="3200" dirty="0" err="1"/>
              <a:t>висока</a:t>
            </a:r>
            <a:r>
              <a:rPr lang="ru-RU" sz="3200" dirty="0"/>
              <a:t> і </a:t>
            </a:r>
            <a:r>
              <a:rPr lang="ru-RU" sz="3200" dirty="0" err="1"/>
              <a:t>нетлінна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/>
              <a:t>що </a:t>
            </a:r>
            <a:r>
              <a:rPr lang="ru-RU" sz="3200" dirty="0" err="1"/>
              <a:t>хоч</a:t>
            </a:r>
            <a:r>
              <a:rPr lang="ru-RU" sz="3200" dirty="0"/>
              <a:t> </a:t>
            </a:r>
            <a:r>
              <a:rPr lang="ru-RU" sz="3200" dirty="0" err="1"/>
              <a:t>спинись</a:t>
            </a:r>
            <a:r>
              <a:rPr lang="ru-RU" sz="3200" dirty="0"/>
              <a:t> і з Богом говори.</a:t>
            </a:r>
            <a:endParaRPr lang="ru-RU" sz="3200" b="1" dirty="0"/>
          </a:p>
        </p:txBody>
      </p:sp>
      <p:pic>
        <p:nvPicPr>
          <p:cNvPr id="3074" name="Picture 2" descr="Ліна Костенко: «Спинюся я і довго буду слухать», «Дзвенять у відрах крижані  кружальця», «Усе моє, все зветься Україна» - Мала Сторі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7" y="3170829"/>
            <a:ext cx="3446269" cy="23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се – моє, все зветься – Україна!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26901"/>
            <a:ext cx="3505953" cy="19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Усе моє, все зветься Україна - Ліна Костенко 🗺 Усе моє, все зветься Україна  Буває часом сліпну від краси. Спинюсь, не тямлю, що воно за диво, – оці  степи, це небо, ці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8" y="476647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97885" y="5257692"/>
            <a:ext cx="4710456" cy="53763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Яке диво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описує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Ліна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Костенко?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809921" y="621774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«Моя працьовитість»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59451" y="1341854"/>
            <a:ext cx="6867466" cy="6837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32650" y="4108243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16" y="2156041"/>
            <a:ext cx="2965825" cy="22635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64" y="4188522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50993" y="2156041"/>
            <a:ext cx="2728694" cy="20197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9033403" y="4750335"/>
            <a:ext cx="2291160" cy="1307195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Впорав(ла)ся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382009" y="5005803"/>
            <a:ext cx="2291160" cy="1051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Відчув (ла) успіх від своєї роботи</a:t>
            </a:r>
            <a:endParaRPr lang="ru-RU" sz="2000" b="1" i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92256" y="2305388"/>
            <a:ext cx="2291160" cy="125901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Поповнив (ла) свою скриню знань і вмінь</a:t>
            </a:r>
            <a:endParaRPr lang="ru-RU" sz="2000" b="1" i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514390" y="1683712"/>
            <a:ext cx="2291160" cy="13071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Отримав(ла)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5997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89" y="2038699"/>
            <a:ext cx="3928110" cy="39281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9872" y="465170"/>
            <a:ext cx="79301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5680" y="1949067"/>
            <a:ext cx="6133790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Дзвоник пролунав веселий,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Дружно всіх він кличе в клас.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цікаве на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Пропоную я для вас.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75517" y="465170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«Мої 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510540" y="1282295"/>
            <a:ext cx="8549640" cy="6287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що ти очікуєш від уроку?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64953" y="4057597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99" y="4236031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16589" y="2079943"/>
            <a:ext cx="2966944" cy="23548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8334653" y="5400961"/>
            <a:ext cx="2555954" cy="770353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Впораюсь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449873" y="5172909"/>
            <a:ext cx="2120426" cy="9190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Відчую успіх від своєї роботи</a:t>
            </a:r>
            <a:endParaRPr lang="ru-RU" sz="2000" b="1" i="1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69479" y="2085501"/>
            <a:ext cx="2079462" cy="1200466"/>
          </a:xfrm>
          <a:prstGeom prst="roundRect">
            <a:avLst/>
          </a:prstGeom>
          <a:solidFill>
            <a:srgbClr val="934BC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err="1" smtClean="0"/>
              <a:t>Поповню</a:t>
            </a:r>
            <a:r>
              <a:rPr lang="uk-UA" sz="2000" b="1" dirty="0" smtClean="0"/>
              <a:t> свою скриню знань і вмінь</a:t>
            </a:r>
            <a:endParaRPr lang="ru-RU" sz="2000" b="1" i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612630" y="1947577"/>
            <a:ext cx="2120426" cy="11422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Отримаю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  <p:pic>
        <p:nvPicPr>
          <p:cNvPr id="13" name="Рисунок 12" descr="Похожее изображение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5870" r="1005" b="287"/>
          <a:stretch/>
        </p:blipFill>
        <p:spPr bwMode="auto">
          <a:xfrm>
            <a:off x="3034086" y="1998542"/>
            <a:ext cx="3252414" cy="2436297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30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8" grpId="0" animBg="1"/>
      <p:bldP spid="17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5196" y="566434"/>
            <a:ext cx="9869905" cy="637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Артикуляційні вправи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879870" y="1331443"/>
            <a:ext cx="3502559" cy="15086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B2591D"/>
                </a:solidFill>
              </a:rPr>
              <a:t>Розтягн</a:t>
            </a:r>
            <a:r>
              <a:rPr lang="uk-UA" sz="2400" b="1" dirty="0">
                <a:solidFill>
                  <a:srgbClr val="B2591D"/>
                </a:solidFill>
              </a:rPr>
              <a:t>и</a:t>
            </a:r>
            <a:r>
              <a:rPr lang="uk-UA" sz="2400" b="1" dirty="0" smtClean="0">
                <a:solidFill>
                  <a:srgbClr val="B2591D"/>
                </a:solidFill>
              </a:rPr>
              <a:t> </a:t>
            </a:r>
            <a:r>
              <a:rPr lang="uk-UA" sz="2400" b="1" dirty="0">
                <a:solidFill>
                  <a:srgbClr val="B2591D"/>
                </a:solidFill>
              </a:rPr>
              <a:t>губи широко, </a:t>
            </a:r>
            <a:r>
              <a:rPr lang="uk-UA" sz="2400" b="1" dirty="0" smtClean="0">
                <a:solidFill>
                  <a:srgbClr val="B2591D"/>
                </a:solidFill>
              </a:rPr>
              <a:t>склади </a:t>
            </a:r>
            <a:r>
              <a:rPr lang="uk-UA" sz="2400" b="1" dirty="0">
                <a:solidFill>
                  <a:srgbClr val="B2591D"/>
                </a:solidFill>
              </a:rPr>
              <a:t>їх «трубочкою», як хоботок слоника.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97E2B0-3F64-45B5-9E93-2048DCD2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891021" y="2965738"/>
            <a:ext cx="2064052" cy="23186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4575595" y="1346067"/>
            <a:ext cx="3085293" cy="1508646"/>
          </a:xfrm>
          <a:prstGeom prst="roundRect">
            <a:avLst/>
          </a:prstGeom>
          <a:solidFill>
            <a:srgbClr val="D246A3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Проведи </a:t>
            </a:r>
            <a:r>
              <a:rPr lang="uk-UA" sz="2400" b="1" dirty="0">
                <a:solidFill>
                  <a:schemeClr val="bg1"/>
                </a:solidFill>
              </a:rPr>
              <a:t>по губах язичком, ніби </a:t>
            </a:r>
            <a:r>
              <a:rPr lang="uk-UA" sz="2400" b="1" dirty="0" smtClean="0">
                <a:solidFill>
                  <a:schemeClr val="bg1"/>
                </a:solidFill>
              </a:rPr>
              <a:t>злизуєш </a:t>
            </a:r>
            <a:r>
              <a:rPr lang="uk-UA" sz="2400" b="1" dirty="0">
                <a:solidFill>
                  <a:schemeClr val="bg1"/>
                </a:solidFill>
              </a:rPr>
              <a:t>варення</a:t>
            </a:r>
          </a:p>
        </p:txBody>
      </p:sp>
      <p:sp>
        <p:nvSpPr>
          <p:cNvPr id="9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8006965" y="1375804"/>
            <a:ext cx="3200011" cy="1508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Поводи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язичком праворуч-ліворуч по верхній частині зубів, ніби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їх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чистиш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D00F49A-1F40-43E9-8B97-B4E25B050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4575595" y="2965738"/>
            <a:ext cx="1794175" cy="18550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844A8E7-37A0-46B9-AB65-FFDDB1ECF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4"/>
          <a:stretch/>
        </p:blipFill>
        <p:spPr>
          <a:xfrm>
            <a:off x="9016747" y="3016841"/>
            <a:ext cx="2329021" cy="22164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3686070" y="4882909"/>
            <a:ext cx="3105021" cy="9701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Поцокай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язичком, як коник копитами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CAEA455-0A60-43BA-BB9F-5B6D84FF9C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>
          <a:xfrm>
            <a:off x="6995609" y="3016841"/>
            <a:ext cx="1691191" cy="238993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3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135613" y="494528"/>
            <a:ext cx="9780037" cy="751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1341354" y="1510050"/>
            <a:ext cx="5379488" cy="28263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Три </a:t>
            </a:r>
            <a:r>
              <a:rPr lang="uk-UA" sz="3200" b="1" dirty="0" smtClean="0">
                <a:solidFill>
                  <a:schemeClr val="bg1"/>
                </a:solidFill>
              </a:rPr>
              <a:t>кролики на </a:t>
            </a:r>
            <a:r>
              <a:rPr lang="uk-UA" sz="3200" b="1" dirty="0">
                <a:solidFill>
                  <a:schemeClr val="bg1"/>
                </a:solidFill>
              </a:rPr>
              <a:t>роликах.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Не кролики – </a:t>
            </a:r>
            <a:r>
              <a:rPr lang="uk-UA" sz="3200" b="1" dirty="0" smtClean="0">
                <a:solidFill>
                  <a:schemeClr val="bg1"/>
                </a:solidFill>
              </a:rPr>
              <a:t>королики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Чи ж може і корова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Купить кролячі ролики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І стать, як кролик-ролер?</a:t>
            </a: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D888C40D-FD34-4564-9E62-0116B8C1DD37}"/>
              </a:ext>
            </a:extLst>
          </p:cNvPr>
          <p:cNvSpPr/>
          <p:nvPr/>
        </p:nvSpPr>
        <p:spPr>
          <a:xfrm>
            <a:off x="1341353" y="4571896"/>
            <a:ext cx="9084816" cy="101080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скоромовку, наспівуючи мелодію.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швидко, мов їдеш на роликах.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0" t="3379" r="18229" b="3878"/>
          <a:stretch/>
        </p:blipFill>
        <p:spPr bwMode="auto">
          <a:xfrm>
            <a:off x="8267067" y="1396956"/>
            <a:ext cx="1982521" cy="283653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7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1556370"/>
            <a:ext cx="3729308" cy="37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702" y="1556370"/>
            <a:ext cx="5394652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продовжимо знайомство з авторкою віршів Ліною Костенко.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417002"/>
            <a:ext cx="10404088" cy="575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Познайомся з поетесою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802884" y="1092819"/>
            <a:ext cx="6612678" cy="45243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Костенко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Ліна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Василівна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знаменита на весь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світ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українська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поетеса,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з’явилася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світ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19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березня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1930 року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містечку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Ржищів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що 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Київщині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родині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викладачів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В 1936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році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Костенки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переїздять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Києва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Вищу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освіту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здобувала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Київському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педагогічному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інституті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Варто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відзначити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що поетеса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належить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до так званого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покоління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війни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».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Саме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тому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роботах часто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піднімаються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проблеми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миру 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війни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Але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найбільша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частка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творів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поетеси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присвячена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історичному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життю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України.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5D0B98-9B7E-462E-9E42-595456EE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525" y="1387483"/>
            <a:ext cx="2761470" cy="42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760" y="506212"/>
            <a:ext cx="10024947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Що </a:t>
            </a:r>
            <a:r>
              <a:rPr lang="ru-RU" sz="3600" b="1" dirty="0" err="1">
                <a:solidFill>
                  <a:schemeClr val="bg1"/>
                </a:solidFill>
              </a:rPr>
              <a:t>зробила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Ліна</a:t>
            </a:r>
            <a:r>
              <a:rPr lang="ru-RU" sz="3600" b="1" dirty="0">
                <a:solidFill>
                  <a:schemeClr val="bg1"/>
                </a:solidFill>
              </a:rPr>
              <a:t> Костенко для </a:t>
            </a:r>
            <a:r>
              <a:rPr lang="ru-RU" sz="3600" b="1" dirty="0" smtClean="0">
                <a:solidFill>
                  <a:schemeClr val="bg1"/>
                </a:solidFill>
              </a:rPr>
              <a:t>України?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760" y="1274766"/>
            <a:ext cx="10024948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Все своє життя вона присвятила національним традиціям,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довівши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всьому світові і кожному окремому українцю, що наші духовні якості є безсмертними. Саме вони визначають хто ми є насправді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4760" y="2636916"/>
            <a:ext cx="4482790" cy="23083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Саме Ліна Костенко прищепила мільйонам українців непохитну віру та впевненість в те, що ми незалежні, гідні і вільні. Що нас не здолати, адже дух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наш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є незламним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Ліна Костенко - пісні на вірші легендарної поетеси, які варто послухати |  Стайл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75" y="2636917"/>
            <a:ext cx="5039733" cy="28348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9006" y="465138"/>
            <a:ext cx="10158760" cy="814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Виставка</a:t>
            </a:r>
            <a:r>
              <a:rPr lang="ru-RU" sz="4000" b="1" dirty="0" smtClean="0">
                <a:solidFill>
                  <a:schemeClr val="bg1"/>
                </a:solidFill>
              </a:rPr>
              <a:t> книг </a:t>
            </a:r>
            <a:r>
              <a:rPr lang="uk-UA" sz="40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Ліни Костенко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5522" y="1402485"/>
            <a:ext cx="4265725" cy="764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книжок.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думаєш, 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На болот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3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Лапи і хвости, Савка Мар'яна - замовити книгу | Bookop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ᐉ Книга Ліна Костенко «Соловейко застудився» 978-617-7200-34-4 • Краща ціна  в Києві, Україні • Купити в Епіцен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03986"/>
            <a:ext cx="2720896" cy="35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Ліна Костенко книги : ціна, відгуки, продаж | Купити Ліна Костенко книги в  ROZETK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Ліна Костенко. Вірші для ді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76" y="3067738"/>
            <a:ext cx="2598116" cy="328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нига художня дитяча МАРУСЯ ЧУРАЙ. Роман у віршах - Ліна Костенко , купити  в Cub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966" y="1379488"/>
            <a:ext cx="2434639" cy="331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2" descr="Ліна Костенко - ВСІ КНИГИ, вірші, біографія автора, рецензії купити і  завантажити в інтернет-магазині Yakaboo.u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92" y="2319405"/>
            <a:ext cx="21431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5" descr="Ліна Костенко книги : ціна, відгуки, продаж | Купити Ліна Костенко книги в  ROZETK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60" y="3442260"/>
            <a:ext cx="2284315" cy="290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9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971" y="401445"/>
            <a:ext cx="10422582" cy="9478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Пригадай </a:t>
            </a:r>
            <a:r>
              <a:rPr lang="uk-UA" sz="3600" b="1" dirty="0" smtClean="0">
                <a:solidFill>
                  <a:schemeClr val="bg1"/>
                </a:solidFill>
              </a:rPr>
              <a:t>вірші </a:t>
            </a:r>
            <a:r>
              <a:rPr lang="uk-UA" sz="3600" b="1" dirty="0">
                <a:solidFill>
                  <a:schemeClr val="bg1"/>
                </a:solidFill>
              </a:rPr>
              <a:t>Ліни Костенко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Пряля</a:t>
            </a:r>
            <a:r>
              <a:rPr lang="uk-UA" sz="3600" b="1" dirty="0" smtClean="0">
                <a:solidFill>
                  <a:schemeClr val="bg1"/>
                </a:solidFill>
              </a:rPr>
              <a:t>», </a:t>
            </a:r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 smtClean="0">
                <a:solidFill>
                  <a:schemeClr val="bg1"/>
                </a:solidFill>
              </a:rPr>
              <a:t>Польові дзвіночки»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6 Світ дитинства\№061 - Ліна Костенко. Пряля\2025-01-19_1309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957" r="2161" b="214"/>
          <a:stretch/>
        </p:blipFill>
        <p:spPr bwMode="auto">
          <a:xfrm>
            <a:off x="1055914" y="1470122"/>
            <a:ext cx="4232738" cy="437996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267" y="4968483"/>
            <a:ext cx="2740085" cy="135742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07203" y="1359998"/>
            <a:ext cx="4861791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Піднімає джміль фіранку.</a:t>
            </a:r>
            <a:b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Каже: – Доброго вам ранку!</a:t>
            </a:r>
            <a:b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Як вам, бджілко,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ночувалось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Чи дощу не почувалось?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Виглядає бджілка з хатки:</a:t>
            </a:r>
            <a:b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– У дзвіночку добре спатки.</a:t>
            </a:r>
            <a:b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Цей дзвіночок – як намет.</a:t>
            </a:r>
            <a:b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Тільки дощ – як кулемет.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403" b="5686"/>
          <a:stretch/>
        </p:blipFill>
        <p:spPr>
          <a:xfrm>
            <a:off x="9460476" y="4968483"/>
            <a:ext cx="1548592" cy="138011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17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560</Words>
  <Application>Microsoft Office PowerPoint</Application>
  <PresentationFormat>Произвольный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1227</cp:revision>
  <dcterms:created xsi:type="dcterms:W3CDTF">2018-01-05T16:38:53Z</dcterms:created>
  <dcterms:modified xsi:type="dcterms:W3CDTF">2026-01-23T16:22:08Z</dcterms:modified>
</cp:coreProperties>
</file>